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9"/>
  </p:notesMasterIdLst>
  <p:sldIdLst>
    <p:sldId id="257" r:id="rId2"/>
    <p:sldId id="301" r:id="rId3"/>
    <p:sldId id="256" r:id="rId4"/>
    <p:sldId id="302" r:id="rId5"/>
    <p:sldId id="364" r:id="rId6"/>
    <p:sldId id="365" r:id="rId7"/>
    <p:sldId id="366" r:id="rId8"/>
    <p:sldId id="367" r:id="rId9"/>
    <p:sldId id="368" r:id="rId10"/>
    <p:sldId id="384" r:id="rId11"/>
    <p:sldId id="369" r:id="rId12"/>
    <p:sldId id="370" r:id="rId13"/>
    <p:sldId id="342" r:id="rId14"/>
    <p:sldId id="356" r:id="rId15"/>
    <p:sldId id="373" r:id="rId16"/>
    <p:sldId id="372" r:id="rId17"/>
    <p:sldId id="375" r:id="rId18"/>
    <p:sldId id="374" r:id="rId19"/>
    <p:sldId id="343" r:id="rId20"/>
    <p:sldId id="357" r:id="rId21"/>
    <p:sldId id="376" r:id="rId22"/>
    <p:sldId id="379" r:id="rId23"/>
    <p:sldId id="380" r:id="rId24"/>
    <p:sldId id="381" r:id="rId25"/>
    <p:sldId id="383" r:id="rId26"/>
    <p:sldId id="359" r:id="rId27"/>
    <p:sldId id="35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7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6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75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8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92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F29583-72C8-4130-9126-647FAFE4AFE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audio" Target="../media/audio1.wav"/><Relationship Id="rId3" Type="http://schemas.openxmlformats.org/officeDocument/2006/relationships/tags" Target="../tags/tag5.xml"/><Relationship Id="rId7" Type="http://schemas.openxmlformats.org/officeDocument/2006/relationships/audio" Target="../media/audio1.wav"/><Relationship Id="rId12" Type="http://schemas.openxmlformats.org/officeDocument/2006/relationships/image" Target="../media/image42.gi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1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gif"/><Relationship Id="rId4" Type="http://schemas.openxmlformats.org/officeDocument/2006/relationships/tags" Target="../tags/tag6.xml"/><Relationship Id="rId9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9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3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9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5639" y="1963360"/>
            <a:ext cx="8521701" cy="470898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vi-VN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VỊ TRÍ, ĐỊNH HƯỚNG TRONG KHÔNG GIAN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2391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40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7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1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62">
        <p:fade/>
      </p:transition>
    </mc:Choice>
    <mc:Fallback xmlns="">
      <p:transition spd="med" advTm="4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580308" y="1066998"/>
            <a:ext cx="480054" cy="31121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0044" y="955023"/>
            <a:ext cx="51328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57293" y="2180491"/>
            <a:ext cx="523015" cy="32824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17512" y="1464281"/>
            <a:ext cx="40564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" y="211970"/>
            <a:ext cx="2267267" cy="743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55" y="955023"/>
            <a:ext cx="4441276" cy="13895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33493" y="795436"/>
            <a:ext cx="5396703" cy="638905"/>
          </a:xfrm>
        </p:spPr>
        <p:txBody>
          <a:bodyPr>
            <a:noAutofit/>
          </a:bodyPr>
          <a:lstStyle/>
          <a:p>
            <a:pPr algn="l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Toa      ở trước toa 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itle 3"/>
          <p:cNvSpPr txBox="1">
            <a:spLocks/>
          </p:cNvSpPr>
          <p:nvPr/>
        </p:nvSpPr>
        <p:spPr>
          <a:xfrm>
            <a:off x="6736572" y="1385933"/>
            <a:ext cx="5396703" cy="638905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Toa      ở sau toa 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617512" y="1535240"/>
            <a:ext cx="523016" cy="340289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7138410" y="2079830"/>
            <a:ext cx="51328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6226626" y="2021908"/>
            <a:ext cx="5558507" cy="638905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Toa      ở giữa toa 1 và toa 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4615" y="2975531"/>
            <a:ext cx="530707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u="sng" dirty="0">
                <a:latin typeface="Times New Roman" pitchFamily="18" charset="0"/>
                <a:cs typeface="Times New Roman" pitchFamily="18" charset="0"/>
              </a:rPr>
              <a:t>Trả lời: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Toa 1 ở trước toa 2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Toa  4 ở sau toa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Toa  2 ở giữa toa 1 và toa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 animBg="1"/>
      <p:bldP spid="33" grpId="0"/>
      <p:bldP spid="4" grpId="0"/>
      <p:bldP spid="43" grpId="0"/>
      <p:bldP spid="45" grpId="0" animBg="1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81" y="1266094"/>
            <a:ext cx="5907935" cy="18798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646" y="3848948"/>
            <a:ext cx="6447692" cy="783382"/>
          </a:xfrm>
        </p:spPr>
        <p:txBody>
          <a:bodyPr>
            <a:normAutofit fontScale="90000"/>
          </a:bodyPr>
          <a:lstStyle/>
          <a:p>
            <a:br>
              <a:rPr lang="en-ID" dirty="0"/>
            </a:br>
            <a:r>
              <a:rPr lang="vi-VN" sz="2800" b="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 ở giữa màu  </a:t>
            </a:r>
            <a:r>
              <a:rPr lang="vi-VN" sz="2800" b="0" dirty="0">
                <a:latin typeface="Times New Roman" pitchFamily="18" charset="0"/>
                <a:cs typeface="Times New Roman" pitchFamily="18" charset="0"/>
              </a:rPr>
              <a:t>vàng</a:t>
            </a:r>
            <a:br>
              <a:rPr lang="vi-VN" b="0" dirty="0">
                <a:latin typeface="Times New Roman" pitchFamily="18" charset="0"/>
                <a:cs typeface="Times New Roman" pitchFamily="18" charset="0"/>
              </a:rPr>
            </a:b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25" y="219546"/>
            <a:ext cx="3190859" cy="70494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42646" y="3300378"/>
            <a:ext cx="2133600" cy="708914"/>
          </a:xfrm>
          <a:prstGeom prst="rect">
            <a:avLst/>
          </a:prstGeom>
        </p:spPr>
        <p:txBody>
          <a:bodyPr vert="horz" rtlCol="0" anchor="ctr">
            <a:normAutofit fontScale="6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ID" u="sng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ID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u="sng" dirty="0" err="1">
                <a:latin typeface="Times New Roman" pitchFamily="18" charset="0"/>
                <a:cs typeface="Times New Roman" pitchFamily="18" charset="0"/>
              </a:rPr>
              <a:t>lời</a:t>
            </a:r>
            <a:br>
              <a:rPr lang="en-ID" dirty="0"/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29624" y="3661028"/>
            <a:ext cx="8377083" cy="711680"/>
          </a:xfrm>
          <a:prstGeom prst="rect">
            <a:avLst/>
          </a:prstGeom>
        </p:spPr>
        <p:txBody>
          <a:bodyPr vert="horz" rtlCol="0" anchor="ctr">
            <a:normAutofit fontScale="6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vi-VN" b="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 trên cùng màu </a:t>
            </a:r>
            <a:r>
              <a:rPr lang="vi-VN" b="0" dirty="0">
                <a:latin typeface="Times New Roman" pitchFamily="18" charset="0"/>
                <a:cs typeface="Times New Roman" pitchFamily="18" charset="0"/>
              </a:rPr>
              <a:t>đỏ</a:t>
            </a:r>
            <a:br>
              <a:rPr lang="vi-VN" b="0" dirty="0">
                <a:latin typeface="Times New Roman" pitchFamily="18" charset="0"/>
                <a:cs typeface="Times New Roman" pitchFamily="18" charset="0"/>
              </a:rPr>
            </a:b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2646" y="4180991"/>
            <a:ext cx="8635579" cy="902678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vi-VN" sz="2500" b="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vi-VN" sz="2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Đèn dưới cùng màu </a:t>
            </a:r>
            <a:r>
              <a:rPr lang="vi-VN" sz="2500" b="0" dirty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5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9" y="700090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40" y="2586040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7" y="233043"/>
            <a:ext cx="6656562" cy="59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43" y="357549"/>
            <a:ext cx="6040192" cy="3106169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12986" y="3583630"/>
            <a:ext cx="1664678" cy="671847"/>
          </a:xfrm>
        </p:spPr>
        <p:txBody>
          <a:bodyPr>
            <a:noAutofit/>
          </a:bodyPr>
          <a:lstStyle/>
          <a:p>
            <a:r>
              <a:rPr lang="vi-VN" sz="2800" u="sng" dirty="0">
                <a:latin typeface="Times New Roman" pitchFamily="18" charset="0"/>
                <a:cs typeface="Times New Roman" pitchFamily="18" charset="0"/>
              </a:rPr>
              <a:t>Trả lời: 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180379" y="3853260"/>
            <a:ext cx="8596668" cy="1320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Hàng trước có : 4 bạn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Hàng sau có: 6 bạn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180379" y="4843860"/>
            <a:ext cx="8596668" cy="660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Có tất cả: 10 bạn ngồi xem phim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85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15" y="270288"/>
            <a:ext cx="5955323" cy="24904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890" y="3012006"/>
            <a:ext cx="2093110" cy="598701"/>
          </a:xfrm>
        </p:spPr>
        <p:txBody>
          <a:bodyPr>
            <a:normAutofit fontScale="90000"/>
          </a:bodyPr>
          <a:lstStyle/>
          <a:p>
            <a:br>
              <a:rPr lang="vi-VN" dirty="0"/>
            </a:br>
            <a:br>
              <a:rPr lang="vi-VN" dirty="0"/>
            </a:br>
            <a:r>
              <a:rPr lang="vi-VN" sz="4400" b="0" u="sng" dirty="0">
                <a:latin typeface="Times New Roman" pitchFamily="18" charset="0"/>
                <a:cs typeface="Times New Roman" pitchFamily="18" charset="0"/>
              </a:rPr>
              <a:t>Trả lời:</a:t>
            </a:r>
            <a:br>
              <a:rPr lang="vi-VN" dirty="0"/>
            </a:br>
            <a:br>
              <a:rPr lang="vi-VN" dirty="0"/>
            </a:br>
            <a:br>
              <a:rPr lang="vi-VN" sz="4000" dirty="0"/>
            </a:b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8" y="47549"/>
            <a:ext cx="3762900" cy="5620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07477" y="3230014"/>
            <a:ext cx="8344081" cy="494017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br>
              <a:rPr lang="vi-VN" dirty="0"/>
            </a:br>
            <a:br>
              <a:rPr lang="vi-VN" dirty="0"/>
            </a:br>
            <a:br>
              <a:rPr lang="vi-VN" dirty="0"/>
            </a:br>
            <a:br>
              <a:rPr lang="vi-VN" sz="4000" dirty="0"/>
            </a:br>
            <a:r>
              <a:rPr lang="vi-VN" sz="12800" b="0" dirty="0">
                <a:latin typeface="Times New Roman" pitchFamily="18" charset="0"/>
                <a:cs typeface="Times New Roman" pitchFamily="18" charset="0"/>
              </a:rPr>
              <a:t>a) Hàng trên cùng có: 2 viên gạch</a:t>
            </a:r>
            <a:br>
              <a:rPr lang="vi-VN" sz="12800" b="0" dirty="0">
                <a:latin typeface="Times New Roman" pitchFamily="18" charset="0"/>
                <a:cs typeface="Times New Roman" pitchFamily="18" charset="0"/>
              </a:rPr>
            </a:br>
            <a:endParaRPr lang="en-US" sz="1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7476" y="3902137"/>
            <a:ext cx="8496482" cy="660400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vi-VN" sz="12800" b="0" dirty="0">
                <a:latin typeface="Times New Roman" pitchFamily="18" charset="0"/>
                <a:cs typeface="Times New Roman" pitchFamily="18" charset="0"/>
              </a:rPr>
              <a:t>b) Hàng dưới cùng có: 4 viên gạch</a:t>
            </a:r>
            <a:br>
              <a:rPr lang="vi-VN" sz="12800" b="0" dirty="0">
                <a:latin typeface="Times New Roman" pitchFamily="18" charset="0"/>
                <a:cs typeface="Times New Roman" pitchFamily="18" charset="0"/>
              </a:rPr>
            </a:br>
            <a:endParaRPr lang="en-US" sz="1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07477" y="4316659"/>
            <a:ext cx="8496481" cy="669863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vi-VN" sz="12800" b="0" dirty="0">
                <a:latin typeface="Times New Roman" pitchFamily="18" charset="0"/>
                <a:cs typeface="Times New Roman" pitchFamily="18" charset="0"/>
              </a:rPr>
              <a:t>c) Hàng giữa có: 3 viên gạch</a:t>
            </a:r>
            <a:br>
              <a:rPr lang="vi-VN" sz="12800" b="0" dirty="0">
                <a:latin typeface="Times New Roman" pitchFamily="18" charset="0"/>
                <a:cs typeface="Times New Roman" pitchFamily="18" charset="0"/>
              </a:rPr>
            </a:br>
            <a:endParaRPr lang="en-US" sz="1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07477" y="4544434"/>
            <a:ext cx="8496481" cy="442088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br>
              <a:rPr lang="vi-VN" sz="12800" b="0" dirty="0">
                <a:latin typeface="Times New Roman" pitchFamily="18" charset="0"/>
                <a:cs typeface="Times New Roman" pitchFamily="18" charset="0"/>
              </a:rPr>
            </a:br>
            <a:r>
              <a:rPr lang="vi-VN" sz="12800" b="0" dirty="0">
                <a:latin typeface="Times New Roman" pitchFamily="18" charset="0"/>
                <a:cs typeface="Times New Roman" pitchFamily="18" charset="0"/>
              </a:rPr>
              <a:t>d) Cả ba hàng có: 9 viên gạch</a:t>
            </a:r>
            <a:endParaRPr lang="en-US" sz="1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39" y="2032313"/>
            <a:ext cx="10972800" cy="4525963"/>
          </a:xfrm>
        </p:spPr>
        <p:txBody>
          <a:bodyPr/>
          <a:lstStyle/>
          <a:p>
            <a:r>
              <a:rPr lang="vi-VN" dirty="0"/>
              <a:t>Hôm nay các con học bài gì:</a:t>
            </a: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Trong bài vị trí, định hướng trong không gian có: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36" y="649438"/>
            <a:ext cx="8596668" cy="1320800"/>
          </a:xfrm>
        </p:spPr>
        <p:txBody>
          <a:bodyPr/>
          <a:lstStyle/>
          <a:p>
            <a:pPr algn="ctr"/>
            <a:r>
              <a:rPr lang="vi-VN" dirty="0"/>
              <a:t>CỦNG CỐ, DẶN DÒ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1636" y="2662536"/>
            <a:ext cx="917050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VỊ TRÍ, ĐỊNH HƯỚNG TRONG KHÔNG GIAN</a:t>
            </a:r>
          </a:p>
          <a:p>
            <a:pPr algn="ctr"/>
            <a:endParaRPr lang="vi-V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vi-VN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vi-VN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vi-V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Trước- sau</a:t>
            </a:r>
          </a:p>
          <a:p>
            <a:pPr algn="ctr"/>
            <a:r>
              <a:rPr lang="vi-VN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Trên - dưới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07" y="109139"/>
            <a:ext cx="4591691" cy="7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9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3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11339" y="921089"/>
            <a:ext cx="8521701" cy="470898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vi-VN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VỊ TRÍ, ĐỊNH HƯỚNG TRONG KHÔNG GIAN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2391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7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90" y="261937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1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2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2">
        <p14:ferris dir="l"/>
      </p:transition>
    </mc:Choice>
    <mc:Fallback xmlns="">
      <p:transition spd="slow" advTm="4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9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5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6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1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1" y="2819400"/>
            <a:ext cx="4603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1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1" y="1447803"/>
            <a:ext cx="4171951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9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5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6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1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1" y="2819400"/>
            <a:ext cx="4603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1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1" y="1447803"/>
            <a:ext cx="4171951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460936" y="293961"/>
            <a:ext cx="6303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92" y="1309624"/>
            <a:ext cx="4505325" cy="2209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14603" y="3153019"/>
            <a:ext cx="7766936" cy="73280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Em hãy nêu vị trí của lọ hoa, đôi dép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344264" y="4546830"/>
            <a:ext cx="7766936" cy="732809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 algn="l">
              <a:buFont typeface="Wingdings" pitchFamily="2" charset="2"/>
              <a:buChar char="Ø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Trả lời: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Vị trí của lọ hoa nằm ở trên bàn, đôi dép nằm ở dưới bàn.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4" y="18203"/>
            <a:ext cx="3218563" cy="8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2458" y="3796132"/>
            <a:ext cx="4056751" cy="739332"/>
            <a:chOff x="616422" y="3754404"/>
            <a:chExt cx="1522042" cy="492871"/>
          </a:xfrm>
        </p:grpSpPr>
        <p:grpSp>
          <p:nvGrpSpPr>
            <p:cNvPr id="4" name="Group 3"/>
            <p:cNvGrpSpPr/>
            <p:nvPr/>
          </p:nvGrpSpPr>
          <p:grpSpPr>
            <a:xfrm>
              <a:off x="616422" y="3754404"/>
              <a:ext cx="701340" cy="492871"/>
              <a:chOff x="1317464" y="4566296"/>
              <a:chExt cx="701340" cy="492871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317464" y="4566296"/>
                <a:ext cx="701340" cy="442821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75521" y="4579484"/>
                <a:ext cx="631334" cy="47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 phải </a:t>
                </a:r>
              </a:p>
              <a:p>
                <a:pPr algn="ctr"/>
                <a:r>
                  <a:rPr lang="vi-V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rùa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50548" y="3767592"/>
              <a:ext cx="687916" cy="471908"/>
              <a:chOff x="1466559" y="4578753"/>
              <a:chExt cx="687916" cy="471908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466559" y="4601142"/>
                <a:ext cx="687916" cy="42839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612118" y="4578753"/>
                <a:ext cx="428439" cy="47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 trái là thỏ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8103658" y="3936025"/>
            <a:ext cx="3509907" cy="400843"/>
            <a:chOff x="911195" y="4423531"/>
            <a:chExt cx="105693" cy="565823"/>
          </a:xfrm>
        </p:grpSpPr>
        <p:sp>
          <p:nvSpPr>
            <p:cNvPr id="25" name="Rounded Rectangle 24"/>
            <p:cNvSpPr/>
            <p:nvPr/>
          </p:nvSpPr>
          <p:spPr>
            <a:xfrm>
              <a:off x="962587" y="4430130"/>
              <a:ext cx="31829" cy="55922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0070" y="4443616"/>
              <a:ext cx="56818" cy="36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ba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1195" y="4423531"/>
              <a:ext cx="46632" cy="3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hai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 flipH="1">
            <a:off x="1860046" y="2696308"/>
            <a:ext cx="1879737" cy="1025833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87" y="978250"/>
            <a:ext cx="4182044" cy="19942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46" y="780593"/>
            <a:ext cx="4445591" cy="2199759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 flipV="1">
            <a:off x="8103648" y="3918377"/>
            <a:ext cx="1235903" cy="440807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Rounded Rectangle 45"/>
          <p:cNvSpPr/>
          <p:nvPr/>
        </p:nvSpPr>
        <p:spPr>
          <a:xfrm>
            <a:off x="6579269" y="3911058"/>
            <a:ext cx="1235928" cy="48488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79269" y="3936023"/>
            <a:ext cx="1306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nhất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438400" y="2843885"/>
            <a:ext cx="1687492" cy="952247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/>
          <p:cNvCxnSpPr>
            <a:stCxn id="46" idx="0"/>
          </p:cNvCxnSpPr>
          <p:nvPr/>
        </p:nvCxnSpPr>
        <p:spPr>
          <a:xfrm flipV="1">
            <a:off x="7197233" y="2826580"/>
            <a:ext cx="411151" cy="1084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4" idx="2"/>
          </p:cNvCxnSpPr>
          <p:nvPr/>
        </p:nvCxnSpPr>
        <p:spPr>
          <a:xfrm flipH="1" flipV="1">
            <a:off x="8721599" y="2836600"/>
            <a:ext cx="1" cy="1081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9703266" y="2887979"/>
            <a:ext cx="505152" cy="974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6" grpId="0" animBg="1"/>
      <p:bldP spid="47" grpId="0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11023" y="3529686"/>
            <a:ext cx="2618332" cy="549243"/>
          </a:xfrm>
        </p:spPr>
        <p:txBody>
          <a:bodyPr>
            <a:normAutofit fontScale="90000"/>
          </a:bodyPr>
          <a:lstStyle/>
          <a:p>
            <a:pPr algn="l"/>
            <a:br>
              <a:rPr lang="vi-VN" dirty="0"/>
            </a:br>
            <a:br>
              <a:rPr lang="vi-VN" dirty="0"/>
            </a:br>
            <a:br>
              <a:rPr lang="vi-VN" dirty="0"/>
            </a:br>
            <a:r>
              <a:rPr lang="vi-VN" sz="4000" b="0" u="sng" dirty="0">
                <a:effectLst/>
                <a:latin typeface="Times New Roman" pitchFamily="18" charset="0"/>
                <a:cs typeface="Times New Roman" pitchFamily="18" charset="0"/>
              </a:rPr>
              <a:t>Trả lời:</a:t>
            </a:r>
            <a:br>
              <a:rPr lang="vi-VN" dirty="0"/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1651025" y="922338"/>
            <a:ext cx="7766936" cy="1176093"/>
          </a:xfrm>
        </p:spPr>
        <p:txBody>
          <a:bodyPr>
            <a:normAutofit/>
          </a:bodyPr>
          <a:lstStyle/>
          <a:p>
            <a:pPr algn="l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Bên phải là khối hình nào, bên trái là khối hình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4075113" cy="781050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40" y="2149633"/>
            <a:ext cx="2234077" cy="15285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85" y="2235118"/>
            <a:ext cx="2871751" cy="13576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3422" y="4162380"/>
            <a:ext cx="493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Bên trái là khối lập phương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422" y="3678211"/>
            <a:ext cx="5480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Bên phải là khối hình chữ nhật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/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558" y="1126131"/>
            <a:ext cx="10032437" cy="1179288"/>
          </a:xfrm>
        </p:spPr>
        <p:txBody>
          <a:bodyPr>
            <a:noAutofit/>
          </a:bodyPr>
          <a:lstStyle/>
          <a:p>
            <a:r>
              <a:rPr lang="vi-V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. -Từ trái sang phải, hình tam giác ở vị trí thứ mấy?</a:t>
            </a:r>
            <a:br>
              <a:rPr lang="vi-V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Từ phải sang trái, hình ở vị trí thứ ba là hình gì ?</a:t>
            </a:r>
            <a:br>
              <a:rPr lang="vi-V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- Hình nào ở giữa hình trong và hình tam giác?</a:t>
            </a:r>
            <a:endParaRPr lang="en-US" sz="32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1" y="177944"/>
            <a:ext cx="2846231" cy="61436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20" y="2545462"/>
            <a:ext cx="4548801" cy="121409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53408" y="1316768"/>
            <a:ext cx="9217024" cy="614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70066" y="3625389"/>
            <a:ext cx="10032437" cy="551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5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r>
              <a:rPr lang="vi-VN" sz="5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059" y="39919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-Từ trái sang phải, hình tam giác ở vị trí thứ 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281" y="40158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Từ phải sang trái, hình ở vị trí thứ ba là hình tròn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281" y="43723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Hình ở giữa hình tròn và hình tam giác là hình vuông.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85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062" y="3942231"/>
            <a:ext cx="9716946" cy="682719"/>
          </a:xfrm>
        </p:spPr>
        <p:txBody>
          <a:bodyPr>
            <a:normAutofit fontScale="90000"/>
          </a:bodyPr>
          <a:lstStyle/>
          <a:p>
            <a:pPr algn="l"/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Nêu tên các hình theo thứ tự từ trái sang phải.</a:t>
            </a:r>
            <a:b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Hình nào ở giữa hình tam giác và hình tròn? </a:t>
            </a:r>
            <a:b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38" y="322558"/>
            <a:ext cx="1520825" cy="61436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03" y="936920"/>
            <a:ext cx="5006073" cy="187777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88453" y="4803796"/>
            <a:ext cx="9813629" cy="752942"/>
          </a:xfrm>
          <a:prstGeom prst="rect">
            <a:avLst/>
          </a:prstGeom>
        </p:spPr>
        <p:txBody>
          <a:bodyPr vert="horz" anchor="b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 cap="none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br>
              <a:rPr lang="vi-VN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Hình tam giác, hình vuông, hình tròn, hình chữ nhật.</a:t>
            </a:r>
            <a:b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8453" y="4299411"/>
            <a:ext cx="135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56354" y="5372072"/>
            <a:ext cx="576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Hình ở giữa hình tam giác và hình tròn là hình vuông.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44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0892" y="3615086"/>
            <a:ext cx="10073313" cy="988576"/>
          </a:xfrm>
        </p:spPr>
        <p:txBody>
          <a:bodyPr>
            <a:normAutofit fontScale="90000"/>
          </a:bodyPr>
          <a:lstStyle/>
          <a:p>
            <a:b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Em cho biết ở khối lập phương B, mặt trước tô màu gì? Mặt trên tô màu gì? Mặt bên phải tô màu gì?</a:t>
            </a:r>
            <a:b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24" y="68377"/>
            <a:ext cx="2678198" cy="6143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59" y="2094593"/>
            <a:ext cx="6104587" cy="18564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75692" y="890173"/>
            <a:ext cx="9272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2. Ở khối lập phương A : mặt trước tô màu đỏ, mặt trên tô màu xanh, mặt bên phải tô màu vàng.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563815" y="4778533"/>
            <a:ext cx="57091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vi-VN" b="1" u="sng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49012" y="540947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Mặt trước tô màu xanh, mặt trên tô màu vàng, mặt bên phải tô màu đỏ.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8109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02583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838201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90" y="1519238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4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8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40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 dirty="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 dirty="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8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8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2" y="3579816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8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6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893888" y="2009778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60929">
        <p14:vortex dir="r"/>
        <p:sndAc>
          <p:stSnd>
            <p:snd r:embed="rId7" name="applause.wav"/>
          </p:stSnd>
        </p:sndAc>
      </p:transition>
    </mc:Choice>
    <mc:Fallback xmlns="">
      <p:transition spd="slow" advClick="0" advTm="360929">
        <p:fade/>
        <p:sndAc>
          <p:stSnd>
            <p:snd r:embed="rId1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874" y="301408"/>
            <a:ext cx="4474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01523" y="1032933"/>
            <a:ext cx="9865216" cy="1646302"/>
          </a:xfrm>
        </p:spPr>
        <p:txBody>
          <a:bodyPr/>
          <a:lstStyle/>
          <a:p>
            <a:pPr algn="l"/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: A , B , C hình nào là hình khối lập phươ</a:t>
            </a:r>
            <a:r>
              <a:rPr lang="en-I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65557" y="4615587"/>
            <a:ext cx="7766936" cy="1096899"/>
          </a:xfrm>
        </p:spPr>
        <p:txBody>
          <a:bodyPr/>
          <a:lstStyle/>
          <a:p>
            <a:pPr algn="l"/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                       B                            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46" y="2991889"/>
            <a:ext cx="2026612" cy="1344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55" y="2991889"/>
            <a:ext cx="2167721" cy="1623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76" y="2911832"/>
            <a:ext cx="3048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1764" y="2318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en-US" sz="54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" y="1036293"/>
            <a:ext cx="10451669" cy="54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644" y="425957"/>
            <a:ext cx="8808911" cy="977840"/>
          </a:xfrm>
        </p:spPr>
        <p:txBody>
          <a:bodyPr>
            <a:normAutofit/>
          </a:bodyPr>
          <a:lstStyle/>
          <a:p>
            <a:r>
              <a:rPr lang="vi-VN" dirty="0"/>
              <a:t>HOẠT ĐỘNG 1 : Khám phá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29753" y="3818257"/>
            <a:ext cx="7766936" cy="1096899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vi-VN" sz="1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hình:</a:t>
            </a:r>
          </a:p>
          <a:p>
            <a:pPr algn="l"/>
            <a:r>
              <a:rPr lang="vi-VN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bao nhiêu con thỏ: </a:t>
            </a:r>
          </a:p>
          <a:p>
            <a:pPr algn="l"/>
            <a:r>
              <a:rPr lang="vi-VN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nào đứng trước</a:t>
            </a:r>
          </a:p>
          <a:p>
            <a:pPr algn="l"/>
            <a:r>
              <a:rPr lang="vi-VN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nào đứng giữa</a:t>
            </a:r>
          </a:p>
          <a:p>
            <a:pPr algn="l"/>
            <a:r>
              <a:rPr lang="vi-VN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nào đứng sau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384300" cy="8477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52" y="1818975"/>
            <a:ext cx="4533363" cy="15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30371" y="455054"/>
            <a:ext cx="8596668" cy="1320800"/>
          </a:xfrm>
        </p:spPr>
        <p:txBody>
          <a:bodyPr/>
          <a:lstStyle/>
          <a:p>
            <a:pPr algn="ctr"/>
            <a:r>
              <a:rPr lang="vi-VN" dirty="0">
                <a:solidFill>
                  <a:schemeClr val="tx1"/>
                </a:solidFill>
              </a:rPr>
              <a:t>Trước – sau, ở giữa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1" y="1597981"/>
            <a:ext cx="10875144" cy="48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0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5" y="1204011"/>
            <a:ext cx="3528812" cy="19550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158" y="174008"/>
            <a:ext cx="8596668" cy="1320800"/>
          </a:xfrm>
        </p:spPr>
        <p:txBody>
          <a:bodyPr/>
          <a:lstStyle/>
          <a:p>
            <a:pPr algn="ctr"/>
            <a:r>
              <a:rPr lang="vi-VN" dirty="0"/>
              <a:t>Trên, dưới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7" y="174927"/>
            <a:ext cx="1505160" cy="57158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26703" y="304999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dirty="0"/>
              <a:t>Quan sát tranh:</a:t>
            </a:r>
          </a:p>
          <a:p>
            <a:r>
              <a:rPr lang="vi-VN" dirty="0"/>
              <a:t>- </a:t>
            </a:r>
            <a:r>
              <a:rPr lang="vi-VN" sz="3000" dirty="0"/>
              <a:t>Em nhìn thấy búp bê ngồi ở đâu</a:t>
            </a:r>
          </a:p>
          <a:p>
            <a:r>
              <a:rPr lang="vi-VN" sz="3000" dirty="0"/>
              <a:t>- Em nhìn thấy con mèo nằm ở đâu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6703" y="494522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00" y="4370790"/>
            <a:ext cx="6722131" cy="18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656825"/>
            <a:ext cx="8628845" cy="5035639"/>
          </a:xfrm>
        </p:spPr>
      </p:pic>
    </p:spTree>
    <p:extLst>
      <p:ext uri="{BB962C8B-B14F-4D97-AF65-F5344CB8AC3E}">
        <p14:creationId xmlns:p14="http://schemas.microsoft.com/office/powerpoint/2010/main" val="20179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578278"/>
      </p:ext>
    </p:extLst>
  </p:cSld>
  <p:clrMapOvr>
    <a:masterClrMapping/>
  </p:clrMapOvr>
  <p:transition spd="slow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</TotalTime>
  <Words>726</Words>
  <Application>Microsoft Office PowerPoint</Application>
  <PresentationFormat>Widescreen</PresentationFormat>
  <Paragraphs>106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Trong các hình : A , B , C hình nào là hình khối lập phương</vt:lpstr>
      <vt:lpstr>PowerPoint Presentation</vt:lpstr>
      <vt:lpstr>HOẠT ĐỘNG 1 : Khám phá</vt:lpstr>
      <vt:lpstr>Trước – sau, ở giữa</vt:lpstr>
      <vt:lpstr>Trên, dưới </vt:lpstr>
      <vt:lpstr>PowerPoint Presentation</vt:lpstr>
      <vt:lpstr>PowerPoint Presentation</vt:lpstr>
      <vt:lpstr>Toa      ở trước toa 2</vt:lpstr>
      <vt:lpstr>PowerPoint Presentation</vt:lpstr>
      <vt:lpstr> b) Đèn ở giữa màu  vàng </vt:lpstr>
      <vt:lpstr>PowerPoint Presentation</vt:lpstr>
      <vt:lpstr>PowerPoint Presentation</vt:lpstr>
      <vt:lpstr>Trả lời:   </vt:lpstr>
      <vt:lpstr>  Trả lời:   </vt:lpstr>
      <vt:lpstr>CỦNG CỐ, DẶN DÒ</vt:lpstr>
      <vt:lpstr>PowerPoint Presentation</vt:lpstr>
      <vt:lpstr>PowerPoint Presentation</vt:lpstr>
      <vt:lpstr>Em hãy nêu vị trí của lọ hoa, đôi dép</vt:lpstr>
      <vt:lpstr>PowerPoint Presentation</vt:lpstr>
      <vt:lpstr>   Trả lời: </vt:lpstr>
      <vt:lpstr>2 . -Từ trái sang phải, hình tam giác ở vị trí thứ mấy?      - Từ phải sang trái, hình ở vị trí thứ ba là hình gì ?      - Hình nào ở giữa hình trong và hình tam giác?</vt:lpstr>
      <vt:lpstr>a) Nêu tên các hình theo thứ tự từ trái sang phải. b) Hình nào ở giữa hình tam giác và hình tròn?  </vt:lpstr>
      <vt:lpstr>     Em cho biết ở khối lập phương B, mặt trước tô màu gì? Mặt trên tô màu gì? Mặt bên phải tô màu gì?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85</cp:revision>
  <dcterms:created xsi:type="dcterms:W3CDTF">2020-08-16T02:02:21Z</dcterms:created>
  <dcterms:modified xsi:type="dcterms:W3CDTF">2020-08-21T09:23:27Z</dcterms:modified>
</cp:coreProperties>
</file>