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7" r:id="rId2"/>
    <p:sldMasterId id="2147484431" r:id="rId3"/>
    <p:sldMasterId id="2147485165" r:id="rId4"/>
  </p:sldMasterIdLst>
  <p:notesMasterIdLst>
    <p:notesMasterId r:id="rId20"/>
  </p:notesMasterIdLst>
  <p:sldIdLst>
    <p:sldId id="334" r:id="rId5"/>
    <p:sldId id="303" r:id="rId6"/>
    <p:sldId id="335" r:id="rId7"/>
    <p:sldId id="332" r:id="rId8"/>
    <p:sldId id="336" r:id="rId9"/>
    <p:sldId id="337" r:id="rId10"/>
    <p:sldId id="338" r:id="rId11"/>
    <p:sldId id="323" r:id="rId12"/>
    <p:sldId id="322" r:id="rId13"/>
    <p:sldId id="326" r:id="rId14"/>
    <p:sldId id="281" r:id="rId15"/>
    <p:sldId id="339" r:id="rId16"/>
    <p:sldId id="274" r:id="rId17"/>
    <p:sldId id="340" r:id="rId18"/>
    <p:sldId id="34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7988" indent="4921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5975" indent="9842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963" indent="14763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1950" indent="19685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FF0000"/>
    <a:srgbClr val="33CC33"/>
    <a:srgbClr val="FF33CC"/>
    <a:srgbClr val="D002C6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>
        <p:scale>
          <a:sx n="125" d="100"/>
          <a:sy n="125" d="100"/>
        </p:scale>
        <p:origin x="480" y="9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3853BB-831C-4509-A291-FC790F5449E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586E2F-2252-492E-8C14-EFEAE76C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8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62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54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47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39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5A65F5-C951-4F07-ACA6-BBF424C3E87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674B28-2CBF-4165-9EE5-B7B987BFBF8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C8299-8EF0-4005-8B1B-0870116A7F33}" type="slidenum">
              <a:rPr lang="en-US" altLang="en-US" sz="1200" smtClean="0">
                <a:solidFill>
                  <a:srgbClr val="000000"/>
                </a:solidFill>
              </a:rPr>
              <a:pPr/>
              <a:t>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2F1D20-A05E-4E75-8354-F41820725F8A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CF0B-602E-4014-8213-0747F3F99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00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8895-8A66-4992-A9BE-3DA443EE3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80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F34E-49DE-4CC6-B4B3-F4232E863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5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529B-C7D4-493E-B46E-53D350B6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36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A9BBD42-EA8F-403C-9763-288F9639A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935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50B8362-D60A-4782-9CAE-DC4A75322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3140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6B94A00-31CB-4030-8B97-D5642DEB8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4810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6159575-A9D2-459B-92FD-B660CE448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127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19BE5F51-18EE-4AE5-A4A6-CF1AC4C39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1372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F88D027F-8D35-4CD5-907D-4CBEDA6A5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18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1BFF4EDF-C99D-48E0-944A-FA9132B70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802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0FC3-1B38-4AA1-8D60-C2D0690E2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30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17719EC9-B165-44D1-83E1-A1E9A82F7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872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88B091C1-8FC7-452E-A899-7EBB0A6FA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963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676C2A8-E5C8-4F5E-9AB3-4FC62A4F8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6433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04F4707C-E902-497D-ACF4-722C2F867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218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342900"/>
            <a:ext cx="7772400" cy="422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0515A11-3E37-44F1-A7F5-D52B78B95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42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1" y="3429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77327B6-F518-4A94-9EAB-B1F36746F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196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29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1" y="1485900"/>
            <a:ext cx="7772400" cy="3086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677DA24-84E1-4E63-B631-734653B59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653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08D2-30A9-46D5-AE35-6459C8337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06460"/>
      </p:ext>
    </p:extLst>
  </p:cSld>
  <p:clrMapOvr>
    <a:masterClrMapping/>
  </p:clrMapOvr>
  <p:transition spd="med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719F-AEBC-4AB6-AECE-57A96DC6D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12608"/>
      </p:ext>
    </p:extLst>
  </p:cSld>
  <p:clrMapOvr>
    <a:masterClrMapping/>
  </p:clrMapOvr>
  <p:transition spd="med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03F4-5F74-4D2C-83FE-FC7078F6B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011701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7D07-B842-4E2D-A6DB-DD4FA6D81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77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2AFD-FF9D-4011-85E7-4B513711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68545"/>
      </p:ext>
    </p:extLst>
  </p:cSld>
  <p:clrMapOvr>
    <a:masterClrMapping/>
  </p:clrMapOvr>
  <p:transition spd="med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CD28-CEC1-4A7A-9CF6-F56211D20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76234"/>
      </p:ext>
    </p:extLst>
  </p:cSld>
  <p:clrMapOvr>
    <a:masterClrMapping/>
  </p:clrMapOvr>
  <p:transition spd="med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6603-DA48-4D0D-8D5D-75C4F443D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78410"/>
      </p:ext>
    </p:extLst>
  </p:cSld>
  <p:clrMapOvr>
    <a:masterClrMapping/>
  </p:clrMapOvr>
  <p:transition spd="med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04BE-9763-467C-8EC0-791398A11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43776"/>
      </p:ext>
    </p:extLst>
  </p:cSld>
  <p:clrMapOvr>
    <a:masterClrMapping/>
  </p:clrMapOvr>
  <p:transition spd="med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B363-9FC2-447B-96CA-B5843814E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42167"/>
      </p:ext>
    </p:extLst>
  </p:cSld>
  <p:clrMapOvr>
    <a:masterClrMapping/>
  </p:clrMapOvr>
  <p:transition spd="med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D4F2-FE21-4756-8044-FC9143E2F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361705"/>
      </p:ext>
    </p:extLst>
  </p:cSld>
  <p:clrMapOvr>
    <a:masterClrMapping/>
  </p:clrMapOvr>
  <p:transition spd="med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AB49-FEFA-492F-993C-B903115B4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136436"/>
      </p:ext>
    </p:extLst>
  </p:cSld>
  <p:clrMapOvr>
    <a:masterClrMapping/>
  </p:clrMapOvr>
  <p:transition spd="med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155F-56A2-4EBA-8BA8-11DBDADDC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328390"/>
      </p:ext>
    </p:extLst>
  </p:cSld>
  <p:clrMapOvr>
    <a:masterClrMapping/>
  </p:clrMapOvr>
  <p:transition spd="med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7094-A0DA-4159-82A4-9F41CA285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829347"/>
      </p:ext>
    </p:extLst>
  </p:cSld>
  <p:clrMapOvr>
    <a:masterClrMapping/>
  </p:clrMapOvr>
  <p:transition spd="med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1696-A4E1-46F3-8109-425B708FC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04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7697-AC00-4C90-9F2F-2FDDF7AD1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0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5FE0-D1E9-43A8-919C-AE13C3CBB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02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5F6-DAEC-4414-87FC-14E7639F1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38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1082-042C-4FCA-B497-1B68C7776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459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76A6-4F21-4A21-8D8D-3A9D02A01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10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65F3-58B7-4DA5-BB5C-66E3C7088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92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647E-1D45-441A-8F52-29815C45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93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4A9C-1C9F-4B38-83DD-C76CF1659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06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A6A6-3928-40E4-8B85-A82E835C8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792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D43A-E845-45BB-A9A5-90033C387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76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0F30-1DC4-4DEF-BA12-865E16B4A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66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927D2-305E-4165-9CB2-7E342AEA0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104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3BF5-8E27-4A9E-BD1E-CD15AA443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29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E478-8A35-43D9-A48D-D8B26573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44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E597-BFB6-4A6F-903A-22B344A5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9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532D-EDBB-4C99-B5BF-F2A5AB0B3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0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87A7-732F-44EE-BF71-6AFC36803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DD6B-8BBB-44FC-AE4F-018AD8333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45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77B492-0F14-419A-8314-E8FEB2CA2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3" r:id="rId1"/>
    <p:sldLayoutId id="2147488694" r:id="rId2"/>
    <p:sldLayoutId id="2147488695" r:id="rId3"/>
    <p:sldLayoutId id="2147488696" r:id="rId4"/>
    <p:sldLayoutId id="2147488697" r:id="rId5"/>
    <p:sldLayoutId id="2147488698" r:id="rId6"/>
    <p:sldLayoutId id="2147488699" r:id="rId7"/>
    <p:sldLayoutId id="2147488700" r:id="rId8"/>
    <p:sldLayoutId id="2147488701" r:id="rId9"/>
    <p:sldLayoutId id="2147488702" r:id="rId10"/>
    <p:sldLayoutId id="2147488703" r:id="rId11"/>
    <p:sldLayoutId id="2147488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578963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37CED5A5-549E-4F4D-B1CE-F5D447D98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5" r:id="rId1"/>
    <p:sldLayoutId id="2147488706" r:id="rId2"/>
    <p:sldLayoutId id="2147488707" r:id="rId3"/>
    <p:sldLayoutId id="2147488708" r:id="rId4"/>
    <p:sldLayoutId id="2147488709" r:id="rId5"/>
    <p:sldLayoutId id="2147488710" r:id="rId6"/>
    <p:sldLayoutId id="2147488711" r:id="rId7"/>
    <p:sldLayoutId id="2147488712" r:id="rId8"/>
    <p:sldLayoutId id="2147488713" r:id="rId9"/>
    <p:sldLayoutId id="2147488714" r:id="rId10"/>
    <p:sldLayoutId id="2147488715" r:id="rId11"/>
    <p:sldLayoutId id="2147488716" r:id="rId12"/>
    <p:sldLayoutId id="2147488717" r:id="rId13"/>
    <p:sldLayoutId id="214748871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5pPr>
      <a:lvl6pPr marL="408193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6pPr>
      <a:lvl7pPr marL="816385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7pPr>
      <a:lvl8pPr marL="1224578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8pPr>
      <a:lvl9pPr marL="1632770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5pPr>
      <a:lvl6pPr marL="2245058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6pPr>
      <a:lvl7pPr marL="2653251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7pPr>
      <a:lvl8pPr marL="3061443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8pPr>
      <a:lvl9pPr marL="3469636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FFFFCC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274AC3F-B0C9-4528-9A8A-345DEFEA5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9" r:id="rId1"/>
    <p:sldLayoutId id="2147488720" r:id="rId2"/>
    <p:sldLayoutId id="2147488721" r:id="rId3"/>
    <p:sldLayoutId id="2147488722" r:id="rId4"/>
    <p:sldLayoutId id="2147488723" r:id="rId5"/>
    <p:sldLayoutId id="2147488724" r:id="rId6"/>
    <p:sldLayoutId id="2147488725" r:id="rId7"/>
    <p:sldLayoutId id="2147488726" r:id="rId8"/>
    <p:sldLayoutId id="2147488727" r:id="rId9"/>
    <p:sldLayoutId id="2147488728" r:id="rId10"/>
    <p:sldLayoutId id="2147488729" r:id="rId11"/>
    <p:sldLayoutId id="2147488730" r:id="rId12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C63FF7C-CC46-41EA-B3BB-CDE494193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1" r:id="rId1"/>
    <p:sldLayoutId id="2147488732" r:id="rId2"/>
    <p:sldLayoutId id="2147488733" r:id="rId3"/>
    <p:sldLayoutId id="2147488734" r:id="rId4"/>
    <p:sldLayoutId id="2147488735" r:id="rId5"/>
    <p:sldLayoutId id="2147488736" r:id="rId6"/>
    <p:sldLayoutId id="2147488737" r:id="rId7"/>
    <p:sldLayoutId id="2147488738" r:id="rId8"/>
    <p:sldLayoutId id="2147488739" r:id="rId9"/>
    <p:sldLayoutId id="2147488740" r:id="rId10"/>
    <p:sldLayoutId id="2147488741" r:id="rId11"/>
    <p:sldLayoutId id="2147488742" r:id="rId12"/>
    <p:sldLayoutId id="2147488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lm,jknmu\b&#243;ma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c\nhac%20do\Ben%20cang%20que%20huong%20toi.wav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45060" name="Picture 4" descr="mtg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3988"/>
            <a:ext cx="1600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223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07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óma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25963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WordArt 23"/>
          <p:cNvSpPr>
            <a:spLocks noChangeArrowheads="1" noChangeShapeType="1" noTextEdit="1"/>
          </p:cNvSpPr>
          <p:nvPr/>
        </p:nvSpPr>
        <p:spPr bwMode="auto">
          <a:xfrm>
            <a:off x="914400" y="4286250"/>
            <a:ext cx="7124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NGUYỄN THỊ HOA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28765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0343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thầy cô giáo về dự giờ</a:t>
            </a:r>
          </a:p>
          <a:p>
            <a:pPr algn="ctr"/>
            <a:r>
              <a:rPr lang="en-US" sz="54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Toán lớp 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9" name="Picture 27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8938"/>
            <a:ext cx="15128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2" name="AutoShape 60"/>
          <p:cNvSpPr>
            <a:spLocks noChangeArrowheads="1"/>
          </p:cNvSpPr>
          <p:nvPr/>
        </p:nvSpPr>
        <p:spPr bwMode="auto">
          <a:xfrm>
            <a:off x="7308850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59453" name="AutoShape 61"/>
          <p:cNvSpPr>
            <a:spLocks noChangeArrowheads="1"/>
          </p:cNvSpPr>
          <p:nvPr/>
        </p:nvSpPr>
        <p:spPr bwMode="auto">
          <a:xfrm>
            <a:off x="7164388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59454" name="AutoShape 62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59455" name="AutoShape 63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59456" name="AutoShape 64"/>
          <p:cNvSpPr>
            <a:spLocks noChangeArrowheads="1"/>
          </p:cNvSpPr>
          <p:nvPr/>
        </p:nvSpPr>
        <p:spPr bwMode="auto">
          <a:xfrm>
            <a:off x="7092950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59457" name="AutoShape 65"/>
          <p:cNvSpPr>
            <a:spLocks noChangeArrowheads="1"/>
          </p:cNvSpPr>
          <p:nvPr/>
        </p:nvSpPr>
        <p:spPr bwMode="auto">
          <a:xfrm>
            <a:off x="7235825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59458" name="AutoShape 66"/>
          <p:cNvSpPr>
            <a:spLocks noChangeArrowheads="1"/>
          </p:cNvSpPr>
          <p:nvPr/>
        </p:nvSpPr>
        <p:spPr bwMode="auto">
          <a:xfrm>
            <a:off x="7308850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59459" name="AutoShape 67"/>
          <p:cNvSpPr>
            <a:spLocks noChangeArrowheads="1"/>
          </p:cNvSpPr>
          <p:nvPr/>
        </p:nvSpPr>
        <p:spPr bwMode="auto">
          <a:xfrm>
            <a:off x="7235825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59460" name="AutoShape 68"/>
          <p:cNvSpPr>
            <a:spLocks noChangeArrowheads="1"/>
          </p:cNvSpPr>
          <p:nvPr/>
        </p:nvSpPr>
        <p:spPr bwMode="auto">
          <a:xfrm>
            <a:off x="7092950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59461" name="AutoShape 69"/>
          <p:cNvSpPr>
            <a:spLocks noChangeArrowheads="1"/>
          </p:cNvSpPr>
          <p:nvPr/>
        </p:nvSpPr>
        <p:spPr bwMode="auto">
          <a:xfrm>
            <a:off x="7092950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59462" name="AutoShape 70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59463" name="AutoShape 71"/>
          <p:cNvSpPr>
            <a:spLocks noChangeArrowheads="1"/>
          </p:cNvSpPr>
          <p:nvPr/>
        </p:nvSpPr>
        <p:spPr bwMode="auto">
          <a:xfrm>
            <a:off x="7235825" y="13033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59464" name="AutoShape 72"/>
          <p:cNvSpPr>
            <a:spLocks noChangeArrowheads="1"/>
          </p:cNvSpPr>
          <p:nvPr/>
        </p:nvSpPr>
        <p:spPr bwMode="auto">
          <a:xfrm>
            <a:off x="7235825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59465" name="AutoShape 73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59466" name="AutoShape 74"/>
          <p:cNvSpPr>
            <a:spLocks noChangeArrowheads="1"/>
          </p:cNvSpPr>
          <p:nvPr/>
        </p:nvSpPr>
        <p:spPr bwMode="auto">
          <a:xfrm>
            <a:off x="7164388" y="11684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59467" name="AutoShape 75"/>
          <p:cNvSpPr>
            <a:spLocks noChangeArrowheads="1"/>
          </p:cNvSpPr>
          <p:nvPr/>
        </p:nvSpPr>
        <p:spPr bwMode="auto">
          <a:xfrm>
            <a:off x="7235825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59468" name="AutoShape 76"/>
          <p:cNvSpPr>
            <a:spLocks noChangeArrowheads="1"/>
          </p:cNvSpPr>
          <p:nvPr/>
        </p:nvSpPr>
        <p:spPr bwMode="auto">
          <a:xfrm>
            <a:off x="7092950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59469" name="AutoShape 77"/>
          <p:cNvSpPr>
            <a:spLocks noChangeArrowheads="1"/>
          </p:cNvSpPr>
          <p:nvPr/>
        </p:nvSpPr>
        <p:spPr bwMode="auto">
          <a:xfrm>
            <a:off x="7164388" y="11684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59470" name="AutoShape 78"/>
          <p:cNvSpPr>
            <a:spLocks noChangeArrowheads="1"/>
          </p:cNvSpPr>
          <p:nvPr/>
        </p:nvSpPr>
        <p:spPr bwMode="auto">
          <a:xfrm>
            <a:off x="7235825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59471" name="AutoShape 79"/>
          <p:cNvSpPr>
            <a:spLocks noChangeArrowheads="1"/>
          </p:cNvSpPr>
          <p:nvPr/>
        </p:nvSpPr>
        <p:spPr bwMode="auto">
          <a:xfrm>
            <a:off x="7164388" y="11684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59472" name="AutoShape 80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59494" name="AutoShape 102"/>
          <p:cNvSpPr>
            <a:spLocks noChangeArrowheads="1"/>
          </p:cNvSpPr>
          <p:nvPr/>
        </p:nvSpPr>
        <p:spPr bwMode="auto">
          <a:xfrm>
            <a:off x="7235825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59495" name="AutoShape 103"/>
          <p:cNvSpPr>
            <a:spLocks noChangeArrowheads="1"/>
          </p:cNvSpPr>
          <p:nvPr/>
        </p:nvSpPr>
        <p:spPr bwMode="auto">
          <a:xfrm>
            <a:off x="7092950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59496" name="AutoShape 104"/>
          <p:cNvSpPr>
            <a:spLocks noChangeArrowheads="1"/>
          </p:cNvSpPr>
          <p:nvPr/>
        </p:nvSpPr>
        <p:spPr bwMode="auto">
          <a:xfrm>
            <a:off x="7092950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59497" name="AutoShape 105"/>
          <p:cNvSpPr>
            <a:spLocks noChangeArrowheads="1"/>
          </p:cNvSpPr>
          <p:nvPr/>
        </p:nvSpPr>
        <p:spPr bwMode="auto">
          <a:xfrm>
            <a:off x="7164388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59498" name="AutoShape 106"/>
          <p:cNvSpPr>
            <a:spLocks noChangeArrowheads="1"/>
          </p:cNvSpPr>
          <p:nvPr/>
        </p:nvSpPr>
        <p:spPr bwMode="auto">
          <a:xfrm>
            <a:off x="7092950" y="1274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59499" name="AutoShape 107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59500" name="AutoShape 108"/>
          <p:cNvSpPr>
            <a:spLocks noChangeArrowheads="1"/>
          </p:cNvSpPr>
          <p:nvPr/>
        </p:nvSpPr>
        <p:spPr bwMode="auto">
          <a:xfrm>
            <a:off x="7235825" y="11684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59501" name="AutoShape 109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59502" name="AutoShape 110"/>
          <p:cNvSpPr>
            <a:spLocks noChangeArrowheads="1"/>
          </p:cNvSpPr>
          <p:nvPr/>
        </p:nvSpPr>
        <p:spPr bwMode="auto">
          <a:xfrm>
            <a:off x="7235825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59503" name="AutoShape 111"/>
          <p:cNvSpPr>
            <a:spLocks noChangeArrowheads="1"/>
          </p:cNvSpPr>
          <p:nvPr/>
        </p:nvSpPr>
        <p:spPr bwMode="auto">
          <a:xfrm>
            <a:off x="7164388" y="12223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112713" y="114300"/>
            <a:ext cx="837565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b="1" kern="0" dirty="0">
                <a:solidFill>
                  <a:srgbClr val="002060"/>
                </a:solidFill>
              </a:rPr>
              <a:t>Bài 4:  Cho 8 hình tam giác, mỗi hình  như hình bên. </a:t>
            </a:r>
            <a:endParaRPr lang="en-US" sz="2900" b="1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900" b="1" kern="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Hãy 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xếp thành hình dưới đây </a:t>
            </a:r>
            <a:r>
              <a:rPr lang="en-US" altLang="en-US" b="1" dirty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900" kern="0" dirty="0">
                <a:solidFill>
                  <a:srgbClr val="000000"/>
                </a:solidFill>
                <a:latin typeface=".VnArial Narrow" pitchFamily="34" charset="0"/>
              </a:rPr>
              <a:t>   </a:t>
            </a:r>
          </a:p>
        </p:txBody>
      </p:sp>
      <p:sp>
        <p:nvSpPr>
          <p:cNvPr id="46" name="AutoShape 111"/>
          <p:cNvSpPr>
            <a:spLocks noChangeArrowheads="1"/>
          </p:cNvSpPr>
          <p:nvPr/>
        </p:nvSpPr>
        <p:spPr bwMode="auto">
          <a:xfrm>
            <a:off x="7089775" y="12303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31</a:t>
            </a:r>
          </a:p>
        </p:txBody>
      </p:sp>
      <p:sp>
        <p:nvSpPr>
          <p:cNvPr id="47" name="AutoShape 111"/>
          <p:cNvSpPr>
            <a:spLocks noChangeArrowheads="1"/>
          </p:cNvSpPr>
          <p:nvPr/>
        </p:nvSpPr>
        <p:spPr bwMode="auto">
          <a:xfrm>
            <a:off x="7131050" y="11922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32</a:t>
            </a:r>
          </a:p>
        </p:txBody>
      </p:sp>
      <p:sp>
        <p:nvSpPr>
          <p:cNvPr id="48" name="AutoShape 111"/>
          <p:cNvSpPr>
            <a:spLocks noChangeArrowheads="1"/>
          </p:cNvSpPr>
          <p:nvPr/>
        </p:nvSpPr>
        <p:spPr bwMode="auto">
          <a:xfrm>
            <a:off x="7131050" y="11858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33</a:t>
            </a:r>
          </a:p>
        </p:txBody>
      </p:sp>
      <p:sp>
        <p:nvSpPr>
          <p:cNvPr id="49" name="AutoShape 111"/>
          <p:cNvSpPr>
            <a:spLocks noChangeArrowheads="1"/>
          </p:cNvSpPr>
          <p:nvPr/>
        </p:nvSpPr>
        <p:spPr bwMode="auto">
          <a:xfrm>
            <a:off x="7158038" y="12017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34</a:t>
            </a:r>
          </a:p>
        </p:txBody>
      </p:sp>
      <p:sp>
        <p:nvSpPr>
          <p:cNvPr id="50" name="AutoShape 111"/>
          <p:cNvSpPr>
            <a:spLocks noChangeArrowheads="1"/>
          </p:cNvSpPr>
          <p:nvPr/>
        </p:nvSpPr>
        <p:spPr bwMode="auto">
          <a:xfrm>
            <a:off x="7158038" y="11842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35</a:t>
            </a:r>
          </a:p>
        </p:txBody>
      </p:sp>
      <p:sp>
        <p:nvSpPr>
          <p:cNvPr id="51" name="AutoShape 111"/>
          <p:cNvSpPr>
            <a:spLocks noChangeArrowheads="1"/>
          </p:cNvSpPr>
          <p:nvPr/>
        </p:nvSpPr>
        <p:spPr bwMode="auto">
          <a:xfrm>
            <a:off x="7104063" y="11017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36</a:t>
            </a:r>
          </a:p>
        </p:txBody>
      </p:sp>
      <p:sp>
        <p:nvSpPr>
          <p:cNvPr id="52" name="AutoShape 111"/>
          <p:cNvSpPr>
            <a:spLocks noChangeArrowheads="1"/>
          </p:cNvSpPr>
          <p:nvPr/>
        </p:nvSpPr>
        <p:spPr bwMode="auto">
          <a:xfrm>
            <a:off x="7158038" y="11731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37</a:t>
            </a:r>
          </a:p>
        </p:txBody>
      </p:sp>
      <p:sp>
        <p:nvSpPr>
          <p:cNvPr id="53" name="AutoShape 111"/>
          <p:cNvSpPr>
            <a:spLocks noChangeArrowheads="1"/>
          </p:cNvSpPr>
          <p:nvPr/>
        </p:nvSpPr>
        <p:spPr bwMode="auto">
          <a:xfrm>
            <a:off x="7118350" y="11826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38</a:t>
            </a:r>
          </a:p>
        </p:txBody>
      </p:sp>
      <p:sp>
        <p:nvSpPr>
          <p:cNvPr id="54" name="AutoShape 111"/>
          <p:cNvSpPr>
            <a:spLocks noChangeArrowheads="1"/>
          </p:cNvSpPr>
          <p:nvPr/>
        </p:nvSpPr>
        <p:spPr bwMode="auto">
          <a:xfrm>
            <a:off x="7118350" y="11874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39</a:t>
            </a:r>
          </a:p>
        </p:txBody>
      </p:sp>
      <p:sp>
        <p:nvSpPr>
          <p:cNvPr id="55" name="AutoShape 111"/>
          <p:cNvSpPr>
            <a:spLocks noChangeArrowheads="1"/>
          </p:cNvSpPr>
          <p:nvPr/>
        </p:nvSpPr>
        <p:spPr bwMode="auto">
          <a:xfrm>
            <a:off x="7118350" y="11699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pPr algn="ctr" eaLnBrk="1" hangingPunct="1"/>
            <a:r>
              <a:rPr lang="en-US" altLang="en-US" sz="3900" b="1">
                <a:solidFill>
                  <a:srgbClr val="0033CC"/>
                </a:solidFill>
                <a:latin typeface="Arial" charset="0"/>
              </a:rPr>
              <a:t>40</a:t>
            </a: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5562600" y="819150"/>
            <a:ext cx="914400" cy="822325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</a:endParaRPr>
          </a:p>
        </p:txBody>
      </p:sp>
      <p:sp>
        <p:nvSpPr>
          <p:cNvPr id="57" name="Chevron 56"/>
          <p:cNvSpPr/>
          <p:nvPr/>
        </p:nvSpPr>
        <p:spPr bwMode="auto">
          <a:xfrm>
            <a:off x="4038600" y="2762250"/>
            <a:ext cx="2286000" cy="1485900"/>
          </a:xfrm>
          <a:prstGeom prst="chevr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1639" tIns="40819" rIns="81639" bIns="40819"/>
          <a:lstStyle/>
          <a:p>
            <a:pPr eaLnBrk="1" hangingPunct="1">
              <a:defRPr/>
            </a:pPr>
            <a:endParaRPr lang="en-US" sz="160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5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5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5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5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5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5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5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5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1000" fill="hold"/>
                                        <p:tgtEl>
                                          <p:spTgt spid="594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2" grpId="0" animBg="1"/>
      <p:bldP spid="59453" grpId="0" animBg="1"/>
      <p:bldP spid="59454" grpId="0" animBg="1"/>
      <p:bldP spid="59455" grpId="0" animBg="1"/>
      <p:bldP spid="59456" grpId="0" animBg="1"/>
      <p:bldP spid="59457" grpId="0" animBg="1"/>
      <p:bldP spid="59458" grpId="0" animBg="1"/>
      <p:bldP spid="59459" grpId="0" animBg="1"/>
      <p:bldP spid="59460" grpId="0" animBg="1"/>
      <p:bldP spid="59461" grpId="0" animBg="1"/>
      <p:bldP spid="59462" grpId="0" animBg="1"/>
      <p:bldP spid="59463" grpId="0" animBg="1"/>
      <p:bldP spid="59464" grpId="0" animBg="1"/>
      <p:bldP spid="59465" grpId="0" animBg="1"/>
      <p:bldP spid="59466" grpId="0" animBg="1"/>
      <p:bldP spid="59467" grpId="0" animBg="1"/>
      <p:bldP spid="59468" grpId="0" animBg="1"/>
      <p:bldP spid="59469" grpId="0" animBg="1"/>
      <p:bldP spid="59470" grpId="0" animBg="1"/>
      <p:bldP spid="59471" grpId="0" animBg="1"/>
      <p:bldP spid="59472" grpId="0" animBg="1"/>
      <p:bldP spid="59494" grpId="0" animBg="1"/>
      <p:bldP spid="59495" grpId="0" animBg="1"/>
      <p:bldP spid="59496" grpId="0" animBg="1"/>
      <p:bldP spid="59497" grpId="0" animBg="1"/>
      <p:bldP spid="59498" grpId="0" animBg="1"/>
      <p:bldP spid="59499" grpId="0" animBg="1"/>
      <p:bldP spid="59500" grpId="0" animBg="1"/>
      <p:bldP spid="59501" grpId="0" animBg="1"/>
      <p:bldP spid="59502" grpId="0" animBg="1"/>
      <p:bldP spid="5950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295400" y="2114550"/>
            <a:ext cx="2133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800000"/>
                </a:solidFill>
                <a:latin typeface=".VnArial Narrow" pitchFamily="34" charset="0"/>
              </a:rPr>
              <a:t>.       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rot="10800000">
            <a:off x="6096000" y="4114800"/>
            <a:ext cx="990600" cy="85725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096000" y="4114800"/>
            <a:ext cx="990600" cy="85725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5400000">
            <a:off x="7153275" y="4048125"/>
            <a:ext cx="857250" cy="99060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5400000">
            <a:off x="6162675" y="3186113"/>
            <a:ext cx="857250" cy="99060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10800000" flipV="1">
            <a:off x="6096000" y="3257550"/>
            <a:ext cx="990600" cy="85725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7086600" y="3257550"/>
            <a:ext cx="990600" cy="85725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 rot="10800000">
            <a:off x="5105400" y="3257550"/>
            <a:ext cx="990600" cy="85725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10800000" flipV="1">
            <a:off x="5105400" y="4114800"/>
            <a:ext cx="990600" cy="857250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307" name="Text Box 31"/>
          <p:cNvSpPr txBox="1">
            <a:spLocks noChangeArrowheads="1"/>
          </p:cNvSpPr>
          <p:nvPr/>
        </p:nvSpPr>
        <p:spPr bwMode="auto">
          <a:xfrm>
            <a:off x="1371600" y="1771650"/>
            <a:ext cx="19050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800000"/>
                </a:solidFill>
                <a:latin typeface=".VnArial Narrow" pitchFamily="34" charset="0"/>
              </a:rPr>
              <a:t>      </a:t>
            </a:r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-53975" y="2032000"/>
            <a:ext cx="7505700" cy="996950"/>
          </a:xfrm>
          <a:custGeom>
            <a:avLst/>
            <a:gdLst>
              <a:gd name="T0" fmla="*/ 747980966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149703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639" tIns="40819" rIns="81639" bIns="40819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WordArt 65"/>
          <p:cNvSpPr>
            <a:spLocks noChangeArrowheads="1" noChangeShapeType="1" noTextEdit="1"/>
          </p:cNvSpPr>
          <p:nvPr/>
        </p:nvSpPr>
        <p:spPr bwMode="auto">
          <a:xfrm rot="-290195">
            <a:off x="1247775" y="1771650"/>
            <a:ext cx="5942013" cy="10493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187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latin typeface="Arial Black"/>
              </a:rPr>
              <a:t>Chúc mừng các em</a:t>
            </a:r>
          </a:p>
        </p:txBody>
      </p:sp>
      <p:pic>
        <p:nvPicPr>
          <p:cNvPr id="27" name="Picture 63" descr="1495_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5138"/>
            <a:ext cx="1311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62800" y="3463925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2800" y="3997325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3525" y="3429000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9400" y="4019550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8800" y="3159125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324350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0" y="4302125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200" y="3181350"/>
            <a:ext cx="30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</a:t>
            </a:r>
          </a:p>
        </p:txBody>
      </p:sp>
      <p:pic>
        <p:nvPicPr>
          <p:cNvPr id="55319" name="Picture 35" descr="Tro 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-19050"/>
            <a:ext cx="3311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0" name="WordArt 7"/>
          <p:cNvSpPr>
            <a:spLocks noChangeArrowheads="1" noChangeShapeType="1" noTextEdit="1"/>
          </p:cNvSpPr>
          <p:nvPr/>
        </p:nvSpPr>
        <p:spPr bwMode="auto">
          <a:xfrm>
            <a:off x="2413000" y="1200150"/>
            <a:ext cx="5184775" cy="5730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50000">
                      <a:srgbClr val="CC0066"/>
                    </a:gs>
                    <a:gs pos="100000">
                      <a:srgbClr val="99FF66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Vui xếp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6"/>
          <p:cNvSpPr txBox="1">
            <a:spLocks noChangeArrowheads="1"/>
          </p:cNvSpPr>
          <p:nvPr/>
        </p:nvSpPr>
        <p:spPr bwMode="auto">
          <a:xfrm>
            <a:off x="1066800" y="209550"/>
            <a:ext cx="6477000" cy="558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100" b="1">
                <a:solidFill>
                  <a:srgbClr val="FF0000"/>
                </a:solidFill>
              </a:rPr>
              <a:t>Các số có năm chữ số </a:t>
            </a:r>
            <a:r>
              <a:rPr lang="en-US" altLang="en-US" sz="2400" b="1">
                <a:solidFill>
                  <a:srgbClr val="FF0000"/>
                </a:solidFill>
              </a:rPr>
              <a:t>(tiếp theo)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23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6324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pic>
        <p:nvPicPr>
          <p:cNvPr id="7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086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519363" y="1200150"/>
            <a:ext cx="4414837" cy="3276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1/ Về nhà luyện đọc nhiều</a:t>
            </a:r>
          </a:p>
          <a:p>
            <a:r>
              <a:rPr lang="en-US"/>
              <a:t> lần số có 5 chữ số.</a:t>
            </a:r>
          </a:p>
          <a:p>
            <a:r>
              <a:rPr lang="en-US"/>
              <a:t>2/Làm bài 2 câu c</a:t>
            </a:r>
          </a:p>
          <a:p>
            <a:r>
              <a:rPr lang="en-US"/>
              <a:t>3/ Xem trước bài Luyện tập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1200150"/>
            <a:ext cx="1752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L3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en cang que huong t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05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WordArt 10"/>
          <p:cNvSpPr>
            <a:spLocks noChangeArrowheads="1" noChangeShapeType="1" noTextEdit="1"/>
          </p:cNvSpPr>
          <p:nvPr/>
        </p:nvSpPr>
        <p:spPr bwMode="auto">
          <a:xfrm>
            <a:off x="990600" y="1085850"/>
            <a:ext cx="6705600" cy="3371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andara" pitchFamily="34" charset="0"/>
              </a:rPr>
              <a:t>CHÀO TẠM BIỆT 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98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3"/>
          <p:cNvSpPr>
            <a:spLocks noChangeArrowheads="1" noChangeShapeType="1" noTextEdit="1"/>
          </p:cNvSpPr>
          <p:nvPr/>
        </p:nvSpPr>
        <p:spPr bwMode="auto">
          <a:xfrm>
            <a:off x="2390775" y="285750"/>
            <a:ext cx="4086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58371" name="Text Box 81"/>
          <p:cNvSpPr txBox="1">
            <a:spLocks noChangeArrowheads="1"/>
          </p:cNvSpPr>
          <p:nvPr/>
        </p:nvSpPr>
        <p:spPr bwMode="auto">
          <a:xfrm>
            <a:off x="0" y="1047750"/>
            <a:ext cx="2925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None/>
            </a:pPr>
            <a:r>
              <a:rPr kumimoji="1" lang="en-US" altLang="en-US" sz="3200" b="1">
                <a:solidFill>
                  <a:srgbClr val="002060"/>
                </a:solidFill>
                <a:cs typeface="Times New Roman" pitchFamily="18" charset="0"/>
              </a:rPr>
              <a:t>Đọc các số sau :</a:t>
            </a:r>
          </a:p>
        </p:txBody>
      </p:sp>
      <p:sp>
        <p:nvSpPr>
          <p:cNvPr id="4" name="Explosion 1 3"/>
          <p:cNvSpPr>
            <a:spLocks noChangeArrowheads="1"/>
          </p:cNvSpPr>
          <p:nvPr/>
        </p:nvSpPr>
        <p:spPr bwMode="auto">
          <a:xfrm>
            <a:off x="546100" y="2038350"/>
            <a:ext cx="2587625" cy="1304925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FF0000"/>
                </a:solidFill>
              </a:rPr>
              <a:t>31 942</a:t>
            </a:r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4564063" y="1581150"/>
            <a:ext cx="2587625" cy="13081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FF0000"/>
                </a:solidFill>
              </a:rPr>
              <a:t>97 145</a:t>
            </a:r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3049588" y="2495550"/>
            <a:ext cx="2589212" cy="1306513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63 211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3"/>
          <p:cNvSpPr>
            <a:spLocks noChangeArrowheads="1" noChangeShapeType="1" noTextEdit="1"/>
          </p:cNvSpPr>
          <p:nvPr/>
        </p:nvSpPr>
        <p:spPr bwMode="auto">
          <a:xfrm>
            <a:off x="2466975" y="361950"/>
            <a:ext cx="4086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76200" y="1123950"/>
            <a:ext cx="29543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None/>
            </a:pPr>
            <a:r>
              <a:rPr kumimoji="1" lang="vi-VN" altLang="en-US" sz="3200" b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kumimoji="1" lang="en-US" altLang="en-US" sz="3200" b="1">
                <a:solidFill>
                  <a:srgbClr val="002060"/>
                </a:solidFill>
                <a:cs typeface="Times New Roman" pitchFamily="18" charset="0"/>
              </a:rPr>
              <a:t> các số sau 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1800" y="1200150"/>
            <a:ext cx="6197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Ba mươi hai nghìn năm trăm hai mươi bốn</a:t>
            </a:r>
            <a:r>
              <a:rPr lang="vi-VN"/>
              <a:t>.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1809750"/>
            <a:ext cx="576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Bốn mươi lăm nghìn ba trăm mười hai.</a:t>
            </a:r>
            <a:endParaRPr 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838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rgbClr val="00CC00"/>
              </a:solidFill>
              <a:latin typeface=".VnArial" pitchFamily="34" charset="0"/>
            </a:endParaRPr>
          </a:p>
        </p:txBody>
      </p:sp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1676400" y="433388"/>
            <a:ext cx="6019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rgbClr val="00CC00"/>
              </a:solidFill>
              <a:latin typeface=".VnArial" pitchFamily="34" charset="0"/>
            </a:endParaRP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489325" y="34623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4479925" y="42624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3946525" y="35766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7" name="Text Box 14"/>
          <p:cNvSpPr txBox="1">
            <a:spLocks noChangeArrowheads="1"/>
          </p:cNvSpPr>
          <p:nvPr/>
        </p:nvSpPr>
        <p:spPr bwMode="auto">
          <a:xfrm>
            <a:off x="3429000" y="3600450"/>
            <a:ext cx="165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pic>
        <p:nvPicPr>
          <p:cNvPr id="46088" name="Picture 2" descr="15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79475" cy="709613"/>
          </a:xfrm>
          <a:noFill/>
        </p:spPr>
      </p:pic>
      <p:pic>
        <p:nvPicPr>
          <p:cNvPr id="46089" name="Picture 2" descr="15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0563" y="0"/>
            <a:ext cx="896937" cy="723900"/>
          </a:xfrm>
          <a:noFill/>
        </p:spPr>
      </p:pic>
      <p:sp>
        <p:nvSpPr>
          <p:cNvPr id="46090" name="Text Box 21"/>
          <p:cNvSpPr txBox="1">
            <a:spLocks noChangeArrowheads="1"/>
          </p:cNvSpPr>
          <p:nvPr/>
        </p:nvSpPr>
        <p:spPr bwMode="auto">
          <a:xfrm>
            <a:off x="9525" y="33338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6091" name="Text Box 22"/>
          <p:cNvSpPr txBox="1">
            <a:spLocks noChangeArrowheads="1"/>
          </p:cNvSpPr>
          <p:nvPr/>
        </p:nvSpPr>
        <p:spPr bwMode="auto">
          <a:xfrm>
            <a:off x="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59415" name="WordArt 23"/>
          <p:cNvSpPr>
            <a:spLocks noChangeArrowheads="1" noChangeShapeType="1" noTextEdit="1"/>
          </p:cNvSpPr>
          <p:nvPr/>
        </p:nvSpPr>
        <p:spPr bwMode="auto">
          <a:xfrm>
            <a:off x="2390775" y="742950"/>
            <a:ext cx="4086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23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2724150"/>
            <a:ext cx="2205038" cy="2205038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92850" y="2876550"/>
            <a:ext cx="2393950" cy="20574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Box 24"/>
          <p:cNvSpPr txBox="1">
            <a:spLocks noChangeArrowheads="1"/>
          </p:cNvSpPr>
          <p:nvPr/>
        </p:nvSpPr>
        <p:spPr bwMode="auto">
          <a:xfrm>
            <a:off x="1295400" y="35671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46096" name="TextBox 25"/>
          <p:cNvSpPr txBox="1">
            <a:spLocks noChangeArrowheads="1"/>
          </p:cNvSpPr>
          <p:nvPr/>
        </p:nvSpPr>
        <p:spPr bwMode="auto">
          <a:xfrm>
            <a:off x="7391400" y="3649663"/>
            <a:ext cx="217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7" name="Explosion 1 16"/>
          <p:cNvSpPr>
            <a:spLocks noChangeArrowheads="1"/>
          </p:cNvSpPr>
          <p:nvPr/>
        </p:nvSpPr>
        <p:spPr bwMode="auto">
          <a:xfrm>
            <a:off x="546100" y="1352550"/>
            <a:ext cx="2587625" cy="1304925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FF0000"/>
                </a:solidFill>
              </a:rPr>
              <a:t>31 942</a:t>
            </a:r>
          </a:p>
        </p:txBody>
      </p:sp>
      <p:sp>
        <p:nvSpPr>
          <p:cNvPr id="18" name="Explosion 1 17"/>
          <p:cNvSpPr>
            <a:spLocks noChangeArrowheads="1"/>
          </p:cNvSpPr>
          <p:nvPr/>
        </p:nvSpPr>
        <p:spPr bwMode="auto">
          <a:xfrm>
            <a:off x="4564063" y="1200150"/>
            <a:ext cx="2587625" cy="13081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FF0000"/>
                </a:solidFill>
              </a:rPr>
              <a:t>97 145</a:t>
            </a:r>
          </a:p>
        </p:txBody>
      </p:sp>
      <p:sp>
        <p:nvSpPr>
          <p:cNvPr id="19" name="Explosion 1 18"/>
          <p:cNvSpPr>
            <a:spLocks noChangeArrowheads="1"/>
          </p:cNvSpPr>
          <p:nvPr/>
        </p:nvSpPr>
        <p:spPr bwMode="auto">
          <a:xfrm>
            <a:off x="3049588" y="2495550"/>
            <a:ext cx="2589212" cy="1306513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63 211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76200" y="1123950"/>
            <a:ext cx="29543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None/>
            </a:pPr>
            <a:r>
              <a:rPr kumimoji="1" lang="vi-VN" altLang="en-US" sz="3200" b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kumimoji="1" lang="en-US" altLang="en-US" sz="3200" b="1">
                <a:solidFill>
                  <a:srgbClr val="002060"/>
                </a:solidFill>
                <a:cs typeface="Times New Roman" pitchFamily="18" charset="0"/>
              </a:rPr>
              <a:t> các số sau 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71800" y="1200150"/>
            <a:ext cx="6197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Ba mươi hai nghìn năm trăm hai mươi bốn</a:t>
            </a:r>
            <a:r>
              <a:rPr lang="vi-VN"/>
              <a:t>.</a:t>
            </a: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71800" y="1809750"/>
            <a:ext cx="576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Bốn mươi lăm nghìn ba trăm mười hai.</a:t>
            </a:r>
            <a:endParaRPr 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 animBg="1"/>
      <p:bldP spid="23" grpId="0" animBg="1"/>
      <p:bldP spid="2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2863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Các số có năm chữ số</a:t>
            </a:r>
            <a:r>
              <a:rPr lang="vi-VN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(tiếp theo)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7109" name="Text Box 22"/>
          <p:cNvSpPr txBox="1">
            <a:spLocks noChangeArrowheads="1"/>
          </p:cNvSpPr>
          <p:nvPr/>
        </p:nvSpPr>
        <p:spPr bwMode="auto">
          <a:xfrm>
            <a:off x="30480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860425"/>
            <a:ext cx="990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000099"/>
                </a:solidFill>
              </a:rPr>
              <a:t>S/143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76200" y="103188"/>
          <a:ext cx="8991600" cy="492442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955675">
                  <a:extLst>
                    <a:ext uri="{9D8B030D-6E8A-4147-A177-3AD203B41FA5}"/>
                  </a:extLst>
                </a:gridCol>
                <a:gridCol w="776288">
                  <a:extLst>
                    <a:ext uri="{9D8B030D-6E8A-4147-A177-3AD203B41FA5}"/>
                  </a:extLst>
                </a:gridCol>
                <a:gridCol w="782637">
                  <a:extLst>
                    <a:ext uri="{9D8B030D-6E8A-4147-A177-3AD203B41FA5}"/>
                  </a:extLst>
                </a:gridCol>
                <a:gridCol w="1066800">
                  <a:extLst>
                    <a:ext uri="{9D8B030D-6E8A-4147-A177-3AD203B41FA5}"/>
                  </a:extLst>
                </a:gridCol>
                <a:gridCol w="3886200">
                  <a:extLst>
                    <a:ext uri="{9D8B030D-6E8A-4147-A177-3AD203B41FA5}"/>
                  </a:extLst>
                </a:gridCol>
              </a:tblGrid>
              <a:tr h="4264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Hàng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Viết số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9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nghìn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Trăm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Đơn vị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5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5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4114800" y="3559175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32 050</a:t>
            </a: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5105400" y="2952750"/>
            <a:ext cx="40386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hai nghìn năm trăm linh năm</a:t>
            </a:r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4114800" y="2124075"/>
            <a:ext cx="1274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32 500</a:t>
            </a: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4114800" y="2592388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32 560</a:t>
            </a: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4114800" y="3086100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32 505</a:t>
            </a: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4114800" y="4057650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30 050</a:t>
            </a: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4114800" y="4535488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30 005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5105400" y="2203450"/>
            <a:ext cx="3352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hai nghìn năm trăm</a:t>
            </a: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5105400" y="2495550"/>
            <a:ext cx="39624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hai nghìn năm trăm sáu mươi</a:t>
            </a: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5105400" y="3932238"/>
            <a:ext cx="4191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nghìn không trăm năm mươi</a:t>
            </a: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5105400" y="3459163"/>
            <a:ext cx="40386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hai nghìn không trăm năm mươi</a:t>
            </a:r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5105400" y="1720850"/>
            <a:ext cx="2971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hai nghìn</a:t>
            </a:r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5105400" y="4573588"/>
            <a:ext cx="4191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ba mươi nghìn không trăm linh năm</a:t>
            </a:r>
          </a:p>
        </p:txBody>
      </p:sp>
      <p:sp>
        <p:nvSpPr>
          <p:cNvPr id="21931" name="Rectangle 427"/>
          <p:cNvSpPr>
            <a:spLocks noChangeArrowheads="1"/>
          </p:cNvSpPr>
          <p:nvPr/>
        </p:nvSpPr>
        <p:spPr bwMode="auto">
          <a:xfrm>
            <a:off x="5160963" y="1209675"/>
            <a:ext cx="2971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ba mươi  nghìn</a:t>
            </a:r>
          </a:p>
        </p:txBody>
      </p:sp>
      <p:sp>
        <p:nvSpPr>
          <p:cNvPr id="21960" name="Text Box 456"/>
          <p:cNvSpPr txBox="1">
            <a:spLocks noChangeArrowheads="1"/>
          </p:cNvSpPr>
          <p:nvPr/>
        </p:nvSpPr>
        <p:spPr bwMode="auto">
          <a:xfrm>
            <a:off x="228600" y="1611313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 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61" name="Text Box 457"/>
          <p:cNvSpPr txBox="1">
            <a:spLocks noChangeArrowheads="1"/>
          </p:cNvSpPr>
          <p:nvPr/>
        </p:nvSpPr>
        <p:spPr bwMode="auto">
          <a:xfrm>
            <a:off x="1828800" y="1657350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0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62" name="Text Box 458"/>
          <p:cNvSpPr txBox="1">
            <a:spLocks noChangeArrowheads="1"/>
          </p:cNvSpPr>
          <p:nvPr/>
        </p:nvSpPr>
        <p:spPr bwMode="auto">
          <a:xfrm>
            <a:off x="2687638" y="165735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0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63" name="Text Box 459"/>
          <p:cNvSpPr txBox="1">
            <a:spLocks noChangeArrowheads="1"/>
          </p:cNvSpPr>
          <p:nvPr/>
        </p:nvSpPr>
        <p:spPr bwMode="auto">
          <a:xfrm>
            <a:off x="838200" y="1657350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2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21998" name="Group 494"/>
          <p:cNvGraphicFramePr>
            <a:graphicFrameLocks noGrp="1"/>
          </p:cNvGraphicFramePr>
          <p:nvPr/>
        </p:nvGraphicFramePr>
        <p:xfrm>
          <a:off x="76200" y="1143000"/>
          <a:ext cx="4033837" cy="4572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955675">
                  <a:extLst>
                    <a:ext uri="{9D8B030D-6E8A-4147-A177-3AD203B41FA5}"/>
                  </a:extLst>
                </a:gridCol>
                <a:gridCol w="776287">
                  <a:extLst>
                    <a:ext uri="{9D8B030D-6E8A-4147-A177-3AD203B41FA5}"/>
                  </a:extLst>
                </a:gridCol>
                <a:gridCol w="777875">
                  <a:extLst>
                    <a:ext uri="{9D8B030D-6E8A-4147-A177-3AD203B41FA5}"/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978" name="Rectangle 474"/>
          <p:cNvSpPr>
            <a:spLocks noChangeArrowheads="1"/>
          </p:cNvSpPr>
          <p:nvPr/>
        </p:nvSpPr>
        <p:spPr bwMode="auto">
          <a:xfrm>
            <a:off x="4114800" y="1139825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30 000</a:t>
            </a:r>
          </a:p>
        </p:txBody>
      </p:sp>
      <p:sp>
        <p:nvSpPr>
          <p:cNvPr id="21980" name="Text Box 476"/>
          <p:cNvSpPr txBox="1">
            <a:spLocks noChangeArrowheads="1"/>
          </p:cNvSpPr>
          <p:nvPr/>
        </p:nvSpPr>
        <p:spPr bwMode="auto">
          <a:xfrm>
            <a:off x="3475038" y="165735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0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84" name="Text Box 480"/>
          <p:cNvSpPr txBox="1">
            <a:spLocks noChangeArrowheads="1"/>
          </p:cNvSpPr>
          <p:nvPr/>
        </p:nvSpPr>
        <p:spPr bwMode="auto">
          <a:xfrm>
            <a:off x="152400" y="2122488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85" name="Text Box 481"/>
          <p:cNvSpPr txBox="1">
            <a:spLocks noChangeArrowheads="1"/>
          </p:cNvSpPr>
          <p:nvPr/>
        </p:nvSpPr>
        <p:spPr bwMode="auto">
          <a:xfrm>
            <a:off x="909638" y="2106613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2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86" name="Text Box 482"/>
          <p:cNvSpPr txBox="1">
            <a:spLocks noChangeArrowheads="1"/>
          </p:cNvSpPr>
          <p:nvPr/>
        </p:nvSpPr>
        <p:spPr bwMode="auto">
          <a:xfrm>
            <a:off x="1935163" y="2114550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5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88" name="Text Box 484"/>
          <p:cNvSpPr txBox="1">
            <a:spLocks noChangeArrowheads="1"/>
          </p:cNvSpPr>
          <p:nvPr/>
        </p:nvSpPr>
        <p:spPr bwMode="auto">
          <a:xfrm>
            <a:off x="2819400" y="2114550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21989" name="Text Box 485"/>
          <p:cNvSpPr txBox="1">
            <a:spLocks noChangeArrowheads="1"/>
          </p:cNvSpPr>
          <p:nvPr/>
        </p:nvSpPr>
        <p:spPr bwMode="auto">
          <a:xfrm>
            <a:off x="3505200" y="2114550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21990" name="Text Box 486"/>
          <p:cNvSpPr txBox="1">
            <a:spLocks noChangeArrowheads="1"/>
          </p:cNvSpPr>
          <p:nvPr/>
        </p:nvSpPr>
        <p:spPr bwMode="auto">
          <a:xfrm>
            <a:off x="228600" y="258762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91" name="Text Box 487"/>
          <p:cNvSpPr txBox="1">
            <a:spLocks noChangeArrowheads="1"/>
          </p:cNvSpPr>
          <p:nvPr/>
        </p:nvSpPr>
        <p:spPr bwMode="auto">
          <a:xfrm>
            <a:off x="1006475" y="2587625"/>
            <a:ext cx="457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sp>
        <p:nvSpPr>
          <p:cNvPr id="21992" name="Text Box 488"/>
          <p:cNvSpPr txBox="1">
            <a:spLocks noChangeArrowheads="1"/>
          </p:cNvSpPr>
          <p:nvPr/>
        </p:nvSpPr>
        <p:spPr bwMode="auto">
          <a:xfrm>
            <a:off x="1849438" y="258762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21993" name="Text Box 489"/>
          <p:cNvSpPr txBox="1">
            <a:spLocks noChangeArrowheads="1"/>
          </p:cNvSpPr>
          <p:nvPr/>
        </p:nvSpPr>
        <p:spPr bwMode="auto">
          <a:xfrm>
            <a:off x="2798763" y="2592388"/>
            <a:ext cx="457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6</a:t>
            </a:r>
          </a:p>
        </p:txBody>
      </p:sp>
      <p:sp>
        <p:nvSpPr>
          <p:cNvPr id="21994" name="Text Box 490"/>
          <p:cNvSpPr txBox="1">
            <a:spLocks noChangeArrowheads="1"/>
          </p:cNvSpPr>
          <p:nvPr/>
        </p:nvSpPr>
        <p:spPr bwMode="auto">
          <a:xfrm>
            <a:off x="3597275" y="2587625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41" name="Text Box 486"/>
          <p:cNvSpPr txBox="1">
            <a:spLocks noChangeArrowheads="1"/>
          </p:cNvSpPr>
          <p:nvPr/>
        </p:nvSpPr>
        <p:spPr bwMode="auto">
          <a:xfrm>
            <a:off x="207963" y="3081338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2" name="Text Box 486"/>
          <p:cNvSpPr txBox="1">
            <a:spLocks noChangeArrowheads="1"/>
          </p:cNvSpPr>
          <p:nvPr/>
        </p:nvSpPr>
        <p:spPr bwMode="auto">
          <a:xfrm>
            <a:off x="212725" y="357187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3" name="Text Box 486"/>
          <p:cNvSpPr txBox="1">
            <a:spLocks noChangeArrowheads="1"/>
          </p:cNvSpPr>
          <p:nvPr/>
        </p:nvSpPr>
        <p:spPr bwMode="auto">
          <a:xfrm>
            <a:off x="198438" y="403860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4" name="Text Box 486"/>
          <p:cNvSpPr txBox="1">
            <a:spLocks noChangeArrowheads="1"/>
          </p:cNvSpPr>
          <p:nvPr/>
        </p:nvSpPr>
        <p:spPr bwMode="auto">
          <a:xfrm>
            <a:off x="177800" y="454025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5" name="Text Box 487"/>
          <p:cNvSpPr txBox="1">
            <a:spLocks noChangeArrowheads="1"/>
          </p:cNvSpPr>
          <p:nvPr/>
        </p:nvSpPr>
        <p:spPr bwMode="auto">
          <a:xfrm>
            <a:off x="990600" y="3552825"/>
            <a:ext cx="457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sp>
        <p:nvSpPr>
          <p:cNvPr id="46" name="Text Box 487"/>
          <p:cNvSpPr txBox="1">
            <a:spLocks noChangeArrowheads="1"/>
          </p:cNvSpPr>
          <p:nvPr/>
        </p:nvSpPr>
        <p:spPr bwMode="auto">
          <a:xfrm>
            <a:off x="1000125" y="3071813"/>
            <a:ext cx="457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sp>
        <p:nvSpPr>
          <p:cNvPr id="47" name="Text Box 490"/>
          <p:cNvSpPr txBox="1">
            <a:spLocks noChangeArrowheads="1"/>
          </p:cNvSpPr>
          <p:nvPr/>
        </p:nvSpPr>
        <p:spPr bwMode="auto">
          <a:xfrm>
            <a:off x="2803525" y="3079750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48" name="Text Box 490"/>
          <p:cNvSpPr txBox="1">
            <a:spLocks noChangeArrowheads="1"/>
          </p:cNvSpPr>
          <p:nvPr/>
        </p:nvSpPr>
        <p:spPr bwMode="auto">
          <a:xfrm>
            <a:off x="1011238" y="4041775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49" name="Text Box 490"/>
          <p:cNvSpPr txBox="1">
            <a:spLocks noChangeArrowheads="1"/>
          </p:cNvSpPr>
          <p:nvPr/>
        </p:nvSpPr>
        <p:spPr bwMode="auto">
          <a:xfrm>
            <a:off x="1011238" y="4540250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0" name="Text Box 490"/>
          <p:cNvSpPr txBox="1">
            <a:spLocks noChangeArrowheads="1"/>
          </p:cNvSpPr>
          <p:nvPr/>
        </p:nvSpPr>
        <p:spPr bwMode="auto">
          <a:xfrm>
            <a:off x="3571875" y="4057650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1" name="Text Box 490"/>
          <p:cNvSpPr txBox="1">
            <a:spLocks noChangeArrowheads="1"/>
          </p:cNvSpPr>
          <p:nvPr/>
        </p:nvSpPr>
        <p:spPr bwMode="auto">
          <a:xfrm>
            <a:off x="1914525" y="4057650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2" name="Text Box 490"/>
          <p:cNvSpPr txBox="1">
            <a:spLocks noChangeArrowheads="1"/>
          </p:cNvSpPr>
          <p:nvPr/>
        </p:nvSpPr>
        <p:spPr bwMode="auto">
          <a:xfrm>
            <a:off x="2781300" y="4551363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3" name="Text Box 490"/>
          <p:cNvSpPr txBox="1">
            <a:spLocks noChangeArrowheads="1"/>
          </p:cNvSpPr>
          <p:nvPr/>
        </p:nvSpPr>
        <p:spPr bwMode="auto">
          <a:xfrm>
            <a:off x="1922463" y="4540250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4" name="Text Box 490"/>
          <p:cNvSpPr txBox="1">
            <a:spLocks noChangeArrowheads="1"/>
          </p:cNvSpPr>
          <p:nvPr/>
        </p:nvSpPr>
        <p:spPr bwMode="auto">
          <a:xfrm>
            <a:off x="3551238" y="3552825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5" name="Text Box 490"/>
          <p:cNvSpPr txBox="1">
            <a:spLocks noChangeArrowheads="1"/>
          </p:cNvSpPr>
          <p:nvPr/>
        </p:nvSpPr>
        <p:spPr bwMode="auto">
          <a:xfrm>
            <a:off x="1924050" y="3565525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6" name="Text Box 488"/>
          <p:cNvSpPr txBox="1">
            <a:spLocks noChangeArrowheads="1"/>
          </p:cNvSpPr>
          <p:nvPr/>
        </p:nvSpPr>
        <p:spPr bwMode="auto">
          <a:xfrm>
            <a:off x="2705100" y="4040188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57" name="Text Box 488"/>
          <p:cNvSpPr txBox="1">
            <a:spLocks noChangeArrowheads="1"/>
          </p:cNvSpPr>
          <p:nvPr/>
        </p:nvSpPr>
        <p:spPr bwMode="auto">
          <a:xfrm>
            <a:off x="3463925" y="4538663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58" name="Text Box 488"/>
          <p:cNvSpPr txBox="1">
            <a:spLocks noChangeArrowheads="1"/>
          </p:cNvSpPr>
          <p:nvPr/>
        </p:nvSpPr>
        <p:spPr bwMode="auto">
          <a:xfrm>
            <a:off x="1828800" y="308927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59" name="Text Box 488"/>
          <p:cNvSpPr txBox="1">
            <a:spLocks noChangeArrowheads="1"/>
          </p:cNvSpPr>
          <p:nvPr/>
        </p:nvSpPr>
        <p:spPr bwMode="auto">
          <a:xfrm>
            <a:off x="3459163" y="307975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60" name="Text Box 488"/>
          <p:cNvSpPr txBox="1">
            <a:spLocks noChangeArrowheads="1"/>
          </p:cNvSpPr>
          <p:nvPr/>
        </p:nvSpPr>
        <p:spPr bwMode="auto">
          <a:xfrm>
            <a:off x="2727325" y="355917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5</a:t>
            </a:r>
          </a:p>
        </p:txBody>
      </p:sp>
      <p:sp>
        <p:nvSpPr>
          <p:cNvPr id="61" name="Rectangle 91"/>
          <p:cNvSpPr>
            <a:spLocks noChangeArrowheads="1"/>
          </p:cNvSpPr>
          <p:nvPr/>
        </p:nvSpPr>
        <p:spPr bwMode="auto">
          <a:xfrm>
            <a:off x="4110038" y="1635125"/>
            <a:ext cx="520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C00000"/>
                </a:solidFill>
                <a:latin typeface="Arial" charset="0"/>
              </a:rPr>
              <a:t>32</a:t>
            </a:r>
          </a:p>
        </p:txBody>
      </p:sp>
      <p:sp>
        <p:nvSpPr>
          <p:cNvPr id="62" name="Rectangle 91"/>
          <p:cNvSpPr>
            <a:spLocks noChangeArrowheads="1"/>
          </p:cNvSpPr>
          <p:nvPr/>
        </p:nvSpPr>
        <p:spPr bwMode="auto">
          <a:xfrm>
            <a:off x="4559300" y="1635125"/>
            <a:ext cx="698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C00000"/>
                </a:solidFill>
                <a:latin typeface="Arial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1" dur="20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4" dur="20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7" dur="20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0" dur="20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3" dur="20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6" dur="20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0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0" grpId="0"/>
      <p:bldP spid="21591" grpId="0"/>
      <p:bldP spid="21591" grpId="1"/>
      <p:bldP spid="21592" grpId="0"/>
      <p:bldP spid="21593" grpId="0"/>
      <p:bldP spid="21594" grpId="0"/>
      <p:bldP spid="21596" grpId="0"/>
      <p:bldP spid="21597" grpId="0"/>
      <p:bldP spid="21598" grpId="0"/>
      <p:bldP spid="21598" grpId="1"/>
      <p:bldP spid="21599" grpId="0"/>
      <p:bldP spid="21599" grpId="1"/>
      <p:bldP spid="21600" grpId="0"/>
      <p:bldP spid="21600" grpId="1"/>
      <p:bldP spid="21601" grpId="0"/>
      <p:bldP spid="21601" grpId="1"/>
      <p:bldP spid="21602" grpId="0"/>
      <p:bldP spid="21602" grpId="1"/>
      <p:bldP spid="21603" grpId="0"/>
      <p:bldP spid="21603" grpId="1"/>
      <p:bldP spid="21931" grpId="0"/>
      <p:bldP spid="21960" grpId="0"/>
      <p:bldP spid="21961" grpId="0"/>
      <p:bldP spid="21962" grpId="0"/>
      <p:bldP spid="21963" grpId="0"/>
      <p:bldP spid="21978" grpId="0"/>
      <p:bldP spid="21980" grpId="0"/>
      <p:bldP spid="21984" grpId="0"/>
      <p:bldP spid="21985" grpId="0"/>
      <p:bldP spid="21986" grpId="0"/>
      <p:bldP spid="21988" grpId="0"/>
      <p:bldP spid="21989" grpId="0"/>
      <p:bldP spid="21990" grpId="0"/>
      <p:bldP spid="21991" grpId="0"/>
      <p:bldP spid="21992" grpId="0"/>
      <p:bldP spid="21993" grpId="0"/>
      <p:bldP spid="2199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76200" y="687388"/>
            <a:ext cx="73025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2060"/>
                </a:solidFill>
              </a:rPr>
              <a:t>Bài 1</a:t>
            </a:r>
            <a:r>
              <a:rPr lang="en-US" altLang="en-US" sz="2800">
                <a:solidFill>
                  <a:srgbClr val="002060"/>
                </a:solidFill>
              </a:rPr>
              <a:t>:</a:t>
            </a:r>
            <a:r>
              <a:rPr lang="en-US" altLang="en-US" sz="2800">
                <a:solidFill>
                  <a:srgbClr val="002060"/>
                </a:solidFill>
                <a:latin typeface=".VnArial Narrow" pitchFamily="34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</a:rPr>
              <a:t>Viết ( theo mẫu). </a:t>
            </a:r>
          </a:p>
        </p:txBody>
      </p:sp>
      <p:graphicFrame>
        <p:nvGraphicFramePr>
          <p:cNvPr id="8" name="Group 43"/>
          <p:cNvGraphicFramePr>
            <a:graphicFrameLocks/>
          </p:cNvGraphicFramePr>
          <p:nvPr/>
        </p:nvGraphicFramePr>
        <p:xfrm>
          <a:off x="304800" y="1276350"/>
          <a:ext cx="8763000" cy="3760791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/>
                  </a:extLst>
                </a:gridCol>
                <a:gridCol w="7251700">
                  <a:extLst>
                    <a:ext uri="{9D8B030D-6E8A-4147-A177-3AD203B41FA5}"/>
                  </a:extLst>
                </a:gridCol>
              </a:tblGrid>
              <a:tr h="53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86 030</a:t>
                      </a: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62 300</a:t>
                      </a: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98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68" marB="34268" anchor="ctr" horzOverflow="overflow">
                    <a:lnL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9181" name="Text Box 81"/>
          <p:cNvSpPr txBox="1">
            <a:spLocks noChangeArrowheads="1"/>
          </p:cNvSpPr>
          <p:nvPr/>
        </p:nvSpPr>
        <p:spPr bwMode="auto">
          <a:xfrm>
            <a:off x="2438400" y="2319338"/>
            <a:ext cx="1295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49182" name="Rectangle 427"/>
          <p:cNvSpPr>
            <a:spLocks noChangeArrowheads="1"/>
          </p:cNvSpPr>
          <p:nvPr/>
        </p:nvSpPr>
        <p:spPr bwMode="auto">
          <a:xfrm>
            <a:off x="1905000" y="3713163"/>
            <a:ext cx="655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alt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16100" y="3902075"/>
            <a:ext cx="667385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/>
            <a:r>
              <a:rPr lang="en-US" altLang="en-US" sz="3000" b="1"/>
              <a:t>Bảy mươi nghìn không trăm ba mươi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7500" y="4430713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algn="ctr" eaLnBrk="1" hangingPunct="1"/>
            <a:r>
              <a:rPr lang="en-US" altLang="en-US" sz="3000" b="1"/>
              <a:t>60 002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04800" y="34178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algn="ctr" eaLnBrk="1" hangingPunct="1"/>
            <a:r>
              <a:rPr lang="en-US" altLang="en-US" sz="3000" b="1"/>
              <a:t>42 980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1841500" y="2332038"/>
            <a:ext cx="7239000" cy="5445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Sáu mươi hai nghìn ba trăm</a:t>
            </a: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374650" y="2860675"/>
            <a:ext cx="1371600" cy="5445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58 601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1828800" y="3417888"/>
            <a:ext cx="7239000" cy="5445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Bốn mươi hai nghìn chín trăm tám mươi</a:t>
            </a: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371475" y="3911600"/>
            <a:ext cx="1371600" cy="5445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70 030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1841500" y="4419600"/>
            <a:ext cx="7239000" cy="5429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Sáu mươi nghìn không trăm linh hai</a:t>
            </a:r>
          </a:p>
        </p:txBody>
      </p:sp>
      <p:sp>
        <p:nvSpPr>
          <p:cNvPr id="49191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Các số có năm chữ số</a:t>
            </a:r>
            <a:r>
              <a:rPr lang="vi-VN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(tiếp theo)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9192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9193" name="Text Box 22"/>
          <p:cNvSpPr txBox="1">
            <a:spLocks noChangeArrowheads="1"/>
          </p:cNvSpPr>
          <p:nvPr/>
        </p:nvSpPr>
        <p:spPr bwMode="auto">
          <a:xfrm>
            <a:off x="30480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1828800" y="1793875"/>
            <a:ext cx="7239000" cy="5445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000" b="1">
                <a:solidFill>
                  <a:srgbClr val="FF0000"/>
                </a:solidFill>
              </a:rPr>
              <a:t>Tám mươi sáu nghìn không trăm ba mươi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85763" y="1808163"/>
            <a:ext cx="685800" cy="5445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C00000"/>
                </a:solidFill>
              </a:rPr>
              <a:t>86</a:t>
            </a:r>
            <a:r>
              <a:rPr lang="en-US" altLang="en-US" sz="30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563563" y="1804988"/>
            <a:ext cx="1371600" cy="5445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</a:rPr>
              <a:t> </a:t>
            </a:r>
            <a:r>
              <a:rPr lang="en-US" altLang="en-US" sz="3000" b="1">
                <a:solidFill>
                  <a:srgbClr val="C00000"/>
                </a:solidFill>
              </a:rPr>
              <a:t>030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6"/>
          <p:cNvSpPr txBox="1">
            <a:spLocks noChangeArrowheads="1"/>
          </p:cNvSpPr>
          <p:nvPr/>
        </p:nvSpPr>
        <p:spPr bwMode="auto">
          <a:xfrm>
            <a:off x="1066800" y="209550"/>
            <a:ext cx="6477000" cy="558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100" b="1">
                <a:solidFill>
                  <a:srgbClr val="FF0000"/>
                </a:solidFill>
              </a:rPr>
              <a:t>Các số có năm chữ số </a:t>
            </a:r>
            <a:r>
              <a:rPr lang="en-US" altLang="en-US" sz="2400" b="1">
                <a:solidFill>
                  <a:srgbClr val="FF0000"/>
                </a:solidFill>
              </a:rPr>
              <a:t>(tiếp theo)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50179" name="Group 19"/>
          <p:cNvGrpSpPr>
            <a:grpSpLocks/>
          </p:cNvGrpSpPr>
          <p:nvPr/>
        </p:nvGrpSpPr>
        <p:grpSpPr bwMode="auto">
          <a:xfrm>
            <a:off x="465138" y="819150"/>
            <a:ext cx="1752600" cy="585788"/>
            <a:chOff x="465535" y="1602089"/>
            <a:chExt cx="1752600" cy="778229"/>
          </a:xfrm>
        </p:grpSpPr>
        <p:sp>
          <p:nvSpPr>
            <p:cNvPr id="50192" name="Text Box 34"/>
            <p:cNvSpPr txBox="1">
              <a:spLocks noChangeArrowheads="1"/>
            </p:cNvSpPr>
            <p:nvPr/>
          </p:nvSpPr>
          <p:spPr bwMode="auto">
            <a:xfrm>
              <a:off x="465535" y="1602089"/>
              <a:ext cx="1752600" cy="77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u="sng"/>
                <a:t>Bài 2</a:t>
              </a:r>
              <a:r>
                <a:rPr lang="en-US" altLang="en-US" b="1">
                  <a:solidFill>
                    <a:srgbClr val="002060"/>
                  </a:solidFill>
                </a:rPr>
                <a:t>:</a:t>
              </a:r>
              <a:r>
                <a:rPr lang="en-US" altLang="en-US" sz="3200">
                  <a:solidFill>
                    <a:srgbClr val="800000"/>
                  </a:solidFill>
                  <a:latin typeface=".VnArial Narrow" pitchFamily="34" charset="0"/>
                </a:rPr>
                <a:t>    </a:t>
              </a:r>
            </a:p>
          </p:txBody>
        </p:sp>
        <p:sp>
          <p:nvSpPr>
            <p:cNvPr id="50193" name="Rectangle 59"/>
            <p:cNvSpPr>
              <a:spLocks noChangeArrowheads="1"/>
            </p:cNvSpPr>
            <p:nvPr/>
          </p:nvSpPr>
          <p:spPr bwMode="auto">
            <a:xfrm>
              <a:off x="1372194" y="1703307"/>
              <a:ext cx="762000" cy="5449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cs typeface="Times New Roman" pitchFamily="18" charset="0"/>
                </a:rPr>
                <a:t>Số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50194" name="Text Box 61"/>
            <p:cNvSpPr txBox="1">
              <a:spLocks noChangeArrowheads="1"/>
            </p:cNvSpPr>
            <p:nvPr/>
          </p:nvSpPr>
          <p:spPr bwMode="auto">
            <a:xfrm>
              <a:off x="1798874" y="1736472"/>
              <a:ext cx="304800" cy="63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52400" y="1455738"/>
            <a:ext cx="8610600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3200" b="1" dirty="0">
                <a:latin typeface="+mj-lt"/>
                <a:cs typeface="Arial" panose="020B0604020202020204" pitchFamily="34" charset="0"/>
              </a:rPr>
              <a:t>18 301; 18 302</a:t>
            </a:r>
            <a:r>
              <a:rPr lang="en-US" altLang="en-US" sz="3200" b="1" dirty="0" smtClean="0">
                <a:latin typeface="+mj-lt"/>
                <a:cs typeface="Arial" panose="020B0604020202020204" pitchFamily="34" charset="0"/>
              </a:rPr>
              <a:t>;…….....; ..……..;………  ;            18 306;...........  .</a:t>
            </a:r>
            <a:endParaRPr lang="en-US" altLang="en-US" sz="3200" b="1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     </a:t>
            </a:r>
            <a:endParaRPr lang="en-US" altLang="en-US" sz="32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98838" y="1458913"/>
            <a:ext cx="12954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18 303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92663" y="1455738"/>
            <a:ext cx="1371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18 304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48400" y="1460500"/>
            <a:ext cx="1371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18 305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1916113"/>
            <a:ext cx="16002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18 307</a:t>
            </a:r>
            <a:r>
              <a:rPr lang="en-US" altLang="en-US" sz="3200" b="1"/>
              <a:t>.</a:t>
            </a:r>
          </a:p>
        </p:txBody>
      </p:sp>
      <p:sp>
        <p:nvSpPr>
          <p:cNvPr id="50185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0186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865438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b) 32 606; 32 607;………;……...  ;  …......  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     32 611; ……… </a:t>
            </a:r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 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92475" y="2876550"/>
            <a:ext cx="1295400" cy="47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32 608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78363" y="2876550"/>
            <a:ext cx="1295400" cy="47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32 609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7400" y="3582988"/>
            <a:ext cx="14478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32 612</a:t>
            </a:r>
            <a:r>
              <a:rPr lang="en-US" altLang="en-US" sz="3200" b="1"/>
              <a:t>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26163" y="2867025"/>
            <a:ext cx="1349375" cy="47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eaLnBrk="1" hangingPunct="1"/>
            <a:r>
              <a:rPr lang="en-US" altLang="en-US" sz="3200" b="1">
                <a:solidFill>
                  <a:srgbClr val="000099"/>
                </a:solidFill>
              </a:rPr>
              <a:t>32 610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2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42913" y="1454150"/>
            <a:ext cx="8677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3200" b="1">
                <a:latin typeface=".VnTime" pitchFamily="34" charset="0"/>
              </a:rPr>
              <a:t>a</a:t>
            </a:r>
            <a:r>
              <a:rPr lang="en-US" altLang="en-US" sz="3200" b="1"/>
              <a:t>)18 000; 19 000</a:t>
            </a:r>
            <a:r>
              <a:rPr lang="en-US" altLang="en-US" sz="3200" b="1">
                <a:latin typeface=".VnTime" pitchFamily="34" charset="0"/>
              </a:rPr>
              <a:t>;  ………  ; ………  ;  ……… ;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b="1">
                <a:latin typeface=".VnTime" pitchFamily="34" charset="0"/>
              </a:rPr>
              <a:t>   ………; </a:t>
            </a:r>
            <a:r>
              <a:rPr lang="en-US" altLang="en-US" sz="3200" b="1"/>
              <a:t>24 000</a:t>
            </a:r>
            <a:r>
              <a:rPr lang="en-US" altLang="en-US" sz="3200" b="1">
                <a:latin typeface=".VnTime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b="1">
                <a:latin typeface=".VnTime" pitchFamily="34" charset="0"/>
              </a:rPr>
              <a:t>b) </a:t>
            </a:r>
            <a:r>
              <a:rPr lang="en-US" altLang="en-US" sz="3200" b="1"/>
              <a:t>47 000; 47100; 47200</a:t>
            </a:r>
            <a:r>
              <a:rPr lang="en-US" altLang="en-US" sz="3200" b="1">
                <a:latin typeface=".VnTime" pitchFamily="34" charset="0"/>
              </a:rPr>
              <a:t>; ……… ; …........   ;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b="1">
                <a:latin typeface=".VnTime" pitchFamily="34" charset="0"/>
              </a:rPr>
              <a:t>    ……... ;  …......   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489325" y="1428750"/>
            <a:ext cx="1443038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20 000   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257800" y="1419225"/>
            <a:ext cx="150495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21 000 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918325" y="1423988"/>
            <a:ext cx="150971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22 000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33400" y="2082800"/>
            <a:ext cx="1506538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23 000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800600" y="2738438"/>
            <a:ext cx="1316038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47 300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301875" y="3384550"/>
            <a:ext cx="14478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47 600</a:t>
            </a:r>
            <a:r>
              <a:rPr lang="en-US" altLang="en-US" b="1" dirty="0" smtClean="0">
                <a:latin typeface="+mj-lt"/>
              </a:rPr>
              <a:t>.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400800" y="2738438"/>
            <a:ext cx="15240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47 400 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31838" y="3389313"/>
            <a:ext cx="1455737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39" tIns="40819" rIns="81639" bIns="4081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  <a:latin typeface="+mj-lt"/>
              </a:rPr>
              <a:t>47 500</a:t>
            </a:r>
            <a:endParaRPr lang="en-US" altLang="en-US" sz="2500" b="1" dirty="0">
              <a:solidFill>
                <a:srgbClr val="000099"/>
              </a:solidFill>
              <a:latin typeface="+mj-lt"/>
            </a:endParaRPr>
          </a:p>
        </p:txBody>
      </p:sp>
      <p:grpSp>
        <p:nvGrpSpPr>
          <p:cNvPr id="51211" name="Group 4"/>
          <p:cNvGrpSpPr>
            <a:grpSpLocks/>
          </p:cNvGrpSpPr>
          <p:nvPr/>
        </p:nvGrpSpPr>
        <p:grpSpPr bwMode="auto">
          <a:xfrm>
            <a:off x="514350" y="895350"/>
            <a:ext cx="1789113" cy="619125"/>
            <a:chOff x="514953" y="1599325"/>
            <a:chExt cx="1788130" cy="824790"/>
          </a:xfrm>
        </p:grpSpPr>
        <p:sp>
          <p:nvSpPr>
            <p:cNvPr id="51215" name="Text Box 34"/>
            <p:cNvSpPr txBox="1">
              <a:spLocks noChangeArrowheads="1"/>
            </p:cNvSpPr>
            <p:nvPr/>
          </p:nvSpPr>
          <p:spPr bwMode="auto">
            <a:xfrm>
              <a:off x="514953" y="1599325"/>
              <a:ext cx="1752600" cy="78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u="sng"/>
                <a:t>Bài 3:</a:t>
              </a:r>
              <a:r>
                <a:rPr lang="en-US" altLang="en-US" sz="3200">
                  <a:solidFill>
                    <a:srgbClr val="800000"/>
                  </a:solidFill>
                  <a:latin typeface=".VnArial Narrow" pitchFamily="34" charset="0"/>
                </a:rPr>
                <a:t>    </a:t>
              </a:r>
            </a:p>
          </p:txBody>
        </p:sp>
        <p:sp>
          <p:nvSpPr>
            <p:cNvPr id="51216" name="Rectangle 59"/>
            <p:cNvSpPr>
              <a:spLocks noChangeArrowheads="1"/>
            </p:cNvSpPr>
            <p:nvPr/>
          </p:nvSpPr>
          <p:spPr bwMode="auto">
            <a:xfrm>
              <a:off x="1529287" y="1777344"/>
              <a:ext cx="762000" cy="5449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cs typeface="Times New Roman" pitchFamily="18" charset="0"/>
                </a:rPr>
                <a:t>Số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51217" name="Text Box 61"/>
            <p:cNvSpPr txBox="1">
              <a:spLocks noChangeArrowheads="1"/>
            </p:cNvSpPr>
            <p:nvPr/>
          </p:nvSpPr>
          <p:spPr bwMode="auto">
            <a:xfrm>
              <a:off x="1998283" y="1787675"/>
              <a:ext cx="304800" cy="63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1066800" y="209550"/>
            <a:ext cx="6477000" cy="558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100" b="1">
                <a:solidFill>
                  <a:srgbClr val="FF0000"/>
                </a:solidFill>
              </a:rPr>
              <a:t>Các số có năm chữ số </a:t>
            </a:r>
            <a:r>
              <a:rPr lang="en-US" altLang="en-US" sz="2400" b="1">
                <a:solidFill>
                  <a:srgbClr val="FF0000"/>
                </a:solidFill>
              </a:rPr>
              <a:t>(tiếp theo)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1214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9" name="Picture 27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8938"/>
            <a:ext cx="15128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112713" y="-19050"/>
            <a:ext cx="5145087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900" b="1" kern="0" dirty="0">
                <a:solidFill>
                  <a:srgbClr val="002060"/>
                </a:solidFill>
              </a:rPr>
              <a:t>Bài 4:  Cho 8 hình tam giác</a:t>
            </a:r>
            <a:r>
              <a:rPr lang="en-US" sz="2900" b="1" kern="0" dirty="0" smtClean="0">
                <a:solidFill>
                  <a:srgbClr val="002060"/>
                </a:solidFill>
              </a:rPr>
              <a:t>,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900" b="1" kern="0" dirty="0" smtClean="0">
                <a:solidFill>
                  <a:srgbClr val="002060"/>
                </a:solidFill>
              </a:rPr>
              <a:t> </a:t>
            </a:r>
            <a:r>
              <a:rPr lang="en-US" sz="2900" b="1" kern="0" dirty="0">
                <a:solidFill>
                  <a:srgbClr val="002060"/>
                </a:solidFill>
              </a:rPr>
              <a:t>mỗi hình  như hình bên.</a:t>
            </a:r>
            <a:r>
              <a:rPr lang="en-US" sz="2900" kern="0" dirty="0">
                <a:solidFill>
                  <a:srgbClr val="002060"/>
                </a:solidFill>
                <a:latin typeface=".VnArial Narrow" pitchFamily="34" charset="0"/>
              </a:rPr>
              <a:t>   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486400" y="819150"/>
            <a:ext cx="914400" cy="822325"/>
          </a:xfrm>
          <a:prstGeom prst="rtTriangle">
            <a:avLst/>
          </a:prstGeom>
          <a:ln>
            <a:solidFill>
              <a:srgbClr val="FF0000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1639" tIns="40819" rIns="81639" bIns="4081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</a:endParaRPr>
          </a:p>
        </p:txBody>
      </p:sp>
      <p:sp>
        <p:nvSpPr>
          <p:cNvPr id="2" name="Chevron 1"/>
          <p:cNvSpPr/>
          <p:nvPr/>
        </p:nvSpPr>
        <p:spPr bwMode="auto">
          <a:xfrm>
            <a:off x="4038600" y="2928938"/>
            <a:ext cx="2133600" cy="1395412"/>
          </a:xfrm>
          <a:prstGeom prst="chevro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1639" tIns="40819" rIns="81639" bIns="40819"/>
          <a:lstStyle/>
          <a:p>
            <a:pPr eaLnBrk="1" hangingPunct="1">
              <a:defRPr/>
            </a:pPr>
            <a:endParaRPr lang="en-US" sz="160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1873250" y="1844675"/>
            <a:ext cx="6151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cs typeface="Times New Roman" pitchFamily="18" charset="0"/>
              </a:rPr>
              <a:t>Hãy xếp thành hình dưới đây 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065463"/>
            <a:ext cx="4824412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Mời các em tham gia trò chơi </a:t>
            </a:r>
            <a:endParaRPr lang="en-US" sz="32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413000" y="3659188"/>
            <a:ext cx="5184775" cy="8572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50000">
                      <a:srgbClr val="CC0066"/>
                    </a:gs>
                    <a:gs pos="100000">
                      <a:srgbClr val="99FF66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Vui xếp hình</a:t>
            </a:r>
          </a:p>
        </p:txBody>
      </p:sp>
      <p:sp>
        <p:nvSpPr>
          <p:cNvPr id="53252" name="Rectangle 13"/>
          <p:cNvSpPr>
            <a:spLocks noChangeArrowheads="1"/>
          </p:cNvSpPr>
          <p:nvPr/>
        </p:nvSpPr>
        <p:spPr bwMode="auto">
          <a:xfrm>
            <a:off x="2971800" y="1962150"/>
            <a:ext cx="3200400" cy="1095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699957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endParaRPr lang="en-US" altLang="en-US" sz="1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2232" name="Picture 8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16100"/>
            <a:ext cx="23161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21"/>
          <p:cNvSpPr txBox="1">
            <a:spLocks noChangeArrowheads="1"/>
          </p:cNvSpPr>
          <p:nvPr/>
        </p:nvSpPr>
        <p:spPr bwMode="auto">
          <a:xfrm>
            <a:off x="0" y="58738"/>
            <a:ext cx="9144000" cy="4206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2060"/>
                </a:solidFill>
              </a:rPr>
              <a:t>Thứ tư ngày  31 tháng 3 năm 2021</a:t>
            </a:r>
          </a:p>
        </p:txBody>
      </p:sp>
      <p:pic>
        <p:nvPicPr>
          <p:cNvPr id="53255" name="Picture 10" descr="Tro c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66750"/>
            <a:ext cx="3311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animBg="1"/>
    </p:bldLst>
  </p:timing>
</p:sld>
</file>

<file path=ppt/theme/theme1.xml><?xml version="1.0" encoding="utf-8"?>
<a:theme xmlns:a="http://schemas.openxmlformats.org/drawingml/2006/main" name="HUONG111111111111">
  <a:themeElements>
    <a:clrScheme name="HUONG11111111111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UONG1111111111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UONG11111111111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NG11111111111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rnd" cmpd="sng" algn="ctr">
          <a:solidFill>
            <a:srgbClr val="FF3300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rnd" cmpd="sng" algn="ctr">
          <a:solidFill>
            <a:srgbClr val="FF3300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HUONG111111111111</Template>
  <TotalTime>3110</TotalTime>
  <Words>677</Words>
  <Application>Microsoft Office PowerPoint</Application>
  <PresentationFormat>On-screen Show (16:9)</PresentationFormat>
  <Paragraphs>229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Times New Roman</vt:lpstr>
      <vt:lpstr>Arial</vt:lpstr>
      <vt:lpstr>Calibri</vt:lpstr>
      <vt:lpstr>.VnTime</vt:lpstr>
      <vt:lpstr>Monotype Sorts</vt:lpstr>
      <vt:lpstr>.VnArial</vt:lpstr>
      <vt:lpstr>.VnArial Narrow</vt:lpstr>
      <vt:lpstr>Wingdings</vt:lpstr>
      <vt:lpstr>HUONG111111111111</vt:lpstr>
      <vt:lpstr>4_SERENE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ismail - [2010]</cp:lastModifiedBy>
  <cp:revision>310</cp:revision>
  <dcterms:created xsi:type="dcterms:W3CDTF">2007-03-13T11:54:05Z</dcterms:created>
  <dcterms:modified xsi:type="dcterms:W3CDTF">2021-05-31T14:02:42Z</dcterms:modified>
</cp:coreProperties>
</file>