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8" r:id="rId3"/>
    <p:sldId id="264" r:id="rId4"/>
    <p:sldId id="305" r:id="rId5"/>
    <p:sldId id="308" r:id="rId6"/>
    <p:sldId id="285" r:id="rId7"/>
    <p:sldId id="306" r:id="rId8"/>
    <p:sldId id="286" r:id="rId9"/>
    <p:sldId id="307" r:id="rId10"/>
    <p:sldId id="287" r:id="rId11"/>
    <p:sldId id="288" r:id="rId12"/>
    <p:sldId id="289" r:id="rId13"/>
    <p:sldId id="290" r:id="rId14"/>
    <p:sldId id="297" r:id="rId15"/>
    <p:sldId id="309" r:id="rId16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0875" indent="-193675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3338" indent="-388938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7388" indent="-585788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09850" indent="-781050" algn="l" rtl="0" fontAlgn="base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4946" autoAdjust="0"/>
  </p:normalViewPr>
  <p:slideViewPr>
    <p:cSldViewPr>
      <p:cViewPr varScale="1">
        <p:scale>
          <a:sx n="51" d="100"/>
          <a:sy n="51" d="100"/>
        </p:scale>
        <p:origin x="-1038" y="-9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077" indent="0" algn="ctr">
              <a:buNone/>
              <a:defRPr/>
            </a:lvl2pPr>
            <a:lvl3pPr marL="1306155" indent="0" algn="ctr">
              <a:buNone/>
              <a:defRPr/>
            </a:lvl3pPr>
            <a:lvl4pPr marL="1959233" indent="0" algn="ctr">
              <a:buNone/>
              <a:defRPr/>
            </a:lvl4pPr>
            <a:lvl5pPr marL="2612311" indent="0" algn="ctr">
              <a:buNone/>
              <a:defRPr/>
            </a:lvl5pPr>
            <a:lvl6pPr marL="3265388" indent="0" algn="ctr">
              <a:buNone/>
              <a:defRPr/>
            </a:lvl6pPr>
            <a:lvl7pPr marL="3918465" indent="0" algn="ctr">
              <a:buNone/>
              <a:defRPr/>
            </a:lvl7pPr>
            <a:lvl8pPr marL="4571543" indent="0" algn="ctr">
              <a:buNone/>
              <a:defRPr/>
            </a:lvl8pPr>
            <a:lvl9pPr marL="52246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103A-3635-41DF-8940-A5DB66E9F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1343-14E8-46F8-B9F2-83BA78A6A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9885-A24B-4E5D-997F-28AD9A775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31520" y="329566"/>
            <a:ext cx="1316736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1520" y="1920240"/>
            <a:ext cx="6461760" cy="262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437120" y="1920240"/>
            <a:ext cx="6461760" cy="262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31520" y="4726306"/>
            <a:ext cx="6461760" cy="26250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7120" y="4726306"/>
            <a:ext cx="6461760" cy="26250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5306-6EDB-42BD-89D5-D9CBC415A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F0C7-2752-4EA6-826F-4D292357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077" indent="0">
              <a:buNone/>
              <a:defRPr sz="2600"/>
            </a:lvl2pPr>
            <a:lvl3pPr marL="1306155" indent="0">
              <a:buNone/>
              <a:defRPr sz="2300"/>
            </a:lvl3pPr>
            <a:lvl4pPr marL="1959233" indent="0">
              <a:buNone/>
              <a:defRPr sz="2000"/>
            </a:lvl4pPr>
            <a:lvl5pPr marL="2612311" indent="0">
              <a:buNone/>
              <a:defRPr sz="2000"/>
            </a:lvl5pPr>
            <a:lvl6pPr marL="3265388" indent="0">
              <a:buNone/>
              <a:defRPr sz="2000"/>
            </a:lvl6pPr>
            <a:lvl7pPr marL="3918465" indent="0">
              <a:buNone/>
              <a:defRPr sz="2000"/>
            </a:lvl7pPr>
            <a:lvl8pPr marL="4571543" indent="0">
              <a:buNone/>
              <a:defRPr sz="2000"/>
            </a:lvl8pPr>
            <a:lvl9pPr marL="522462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8BE6F-6D05-4B28-9432-93E8585AB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A69A8-0EDA-4CA0-BD00-736CF97E4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2966-42B9-4F9B-BB5B-7C8BA571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FE7DB-5A1F-45C7-B049-018D5B358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852D4-2740-4A4C-8B0D-44EDC92BB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EC34F-D573-4A81-9B96-6BF7D155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FE52-89E4-4CFC-B39F-2FD5540B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8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7494588"/>
            <a:ext cx="4632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438" y="7494588"/>
            <a:ext cx="3413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AFF38C4D-A2BB-48CB-A8CD-E793EF55A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653077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6155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9233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12311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8863" indent="-4064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0363" indent="-32385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2825" indent="-32385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6875" indent="-323850" algn="l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591926" indent="-32653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4245003" indent="-32653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898082" indent="-32653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5551160" indent="-326539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ỔNG HOP 2016-2017\TAI LIEU 2016\TAI LIEU\2014 -2015\thuy\New folder (2)\2412011193352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38100"/>
            <a:ext cx="14593887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438400" y="274638"/>
            <a:ext cx="999807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en-US" sz="2900" b="1">
                <a:solidFill>
                  <a:srgbClr val="6C097D"/>
                </a:solidFill>
                <a:cs typeface="Times New Roman" pitchFamily="18" charset="0"/>
              </a:rPr>
              <a:t>PHÒNG GIÁO DỤC &amp; ĐÀO TẠO HUYỆN ĐẠI LỘC</a:t>
            </a:r>
          </a:p>
          <a:p>
            <a:pPr algn="ctr"/>
            <a:r>
              <a:rPr lang="en-US" sz="2900" b="1" u="sng">
                <a:solidFill>
                  <a:srgbClr val="6C097D"/>
                </a:solidFill>
                <a:cs typeface="Times New Roman" pitchFamily="18" charset="0"/>
              </a:rPr>
              <a:t>TRƯỜNG TH ĐOÀN NGHIÊN</a:t>
            </a:r>
          </a:p>
        </p:txBody>
      </p:sp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048000" y="7040563"/>
            <a:ext cx="914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viên: Trần Thị Bình</a:t>
            </a:r>
          </a:p>
        </p:txBody>
      </p:sp>
      <p:pic>
        <p:nvPicPr>
          <p:cNvPr id="2053" name="Picture 7" descr="MT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92475"/>
            <a:ext cx="71929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292475" y="1736725"/>
            <a:ext cx="8899525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1868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Times New Roman"/>
                <a:cs typeface="Times New Roman"/>
              </a:rPr>
              <a:t>NHIỆT LIỆT CHÀO MỪNG QUÝ THẦY CÔ </a:t>
            </a:r>
          </a:p>
        </p:txBody>
      </p:sp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4876800" y="5943600"/>
            <a:ext cx="6494463" cy="79692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66528"/>
              </a:avLst>
            </a:prstTxWarp>
          </a:bodyPr>
          <a:lstStyle/>
          <a:p>
            <a:pPr algn="ctr"/>
            <a:r>
              <a:rPr lang="vi-VN" sz="51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Narial"/>
              </a:rPr>
              <a:t>VỀ DỰ GIỜ LỚP 4A</a:t>
            </a:r>
            <a:endParaRPr lang="en-US" sz="51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8000"/>
              </a:solidFill>
              <a:latin typeface="VN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6963" y="92075"/>
            <a:ext cx="13046075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latin typeface="Times New Roman" pitchFamily="18" charset="0"/>
              </a:rPr>
              <a:t>Cách 2:</a:t>
            </a:r>
            <a:r>
              <a:rPr lang="en-US" sz="4000" b="1" smtClean="0">
                <a:solidFill>
                  <a:srgbClr val="000000"/>
                </a:solidFill>
                <a:latin typeface="Times New Roman" pitchFamily="18" charset="0"/>
              </a:rPr>
              <a:t> Tạo dáng người bằng dây thép, giấy cuộn:</a:t>
            </a:r>
            <a:r>
              <a:rPr lang="en-US" sz="4000" b="1" smtClean="0">
                <a:latin typeface="Times New Roman" pitchFamily="18" charset="0"/>
              </a:rPr>
              <a:t> </a:t>
            </a:r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5943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295400"/>
            <a:ext cx="7772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3"/>
          <p:cNvSpPr>
            <a:spLocks noGrp="1"/>
          </p:cNvSpPr>
          <p:nvPr>
            <p:ph type="title" idx="4294967295"/>
          </p:nvPr>
        </p:nvSpPr>
        <p:spPr>
          <a:xfrm>
            <a:off x="4686300" y="342900"/>
            <a:ext cx="48006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</a:rPr>
              <a:t>Ghi nhớ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03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8600" y="0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7925"/>
            <a:ext cx="4114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0" y="6172200"/>
            <a:ext cx="3771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9200" y="2057400"/>
            <a:ext cx="131000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4000" b="1"/>
              <a:t>- Tạo dáng người bằng dây thép.</a:t>
            </a:r>
          </a:p>
          <a:p>
            <a:r>
              <a:rPr lang="en-US" sz="4000" b="1"/>
              <a:t>- Dùng giấy mềm, giấy báo, giấy màu, vải vụn,… quấn bên </a:t>
            </a:r>
          </a:p>
          <a:p>
            <a:r>
              <a:rPr lang="en-US" sz="4000" b="1"/>
              <a:t>Ngoài dáng người bằng dây thép để tạo khối và màu sắc, </a:t>
            </a:r>
          </a:p>
          <a:p>
            <a:r>
              <a:rPr lang="en-US" sz="4000" b="1"/>
              <a:t>trang phục cho sản phẩm.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87363" y="2724150"/>
            <a:ext cx="131683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700" b="1">
                <a:solidFill>
                  <a:srgbClr val="FF0000"/>
                </a:solidFill>
                <a:cs typeface="Times New Roman" pitchFamily="18" charset="0"/>
              </a:rPr>
              <a:t>Hoạt động 3: Thực hành: ( cá nhân )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1538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4238" y="0"/>
            <a:ext cx="2316162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86575"/>
            <a:ext cx="2803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47525" y="6765925"/>
            <a:ext cx="26828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fx_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J0099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62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J0099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698957" y="3879056"/>
            <a:ext cx="74977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J0099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567112" y="3932237"/>
            <a:ext cx="7499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3" descr="J00991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7850188"/>
            <a:ext cx="145796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863600" y="744856"/>
            <a:ext cx="13017501" cy="2764154"/>
          </a:xfrm>
          <a:prstGeom prst="rect">
            <a:avLst/>
          </a:prstGeom>
        </p:spPr>
        <p:txBody>
          <a:bodyPr wrap="none" lIns="130615" tIns="65308" rIns="130615" bIns="65308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defRPr/>
            </a:pPr>
            <a:r>
              <a:rPr lang="en-US" sz="4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4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4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CÙNG NHAU TRANG TRÍ  VÀ</a:t>
            </a:r>
          </a:p>
          <a:p>
            <a:pPr algn="ctr">
              <a:defRPr/>
            </a:pPr>
            <a:r>
              <a:rPr lang="en-US" sz="40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SÁNG TẠO TỪ NHỮNG CHIẾC LÁ</a:t>
            </a:r>
          </a:p>
        </p:txBody>
      </p:sp>
      <p:pic>
        <p:nvPicPr>
          <p:cNvPr id="14344" name="Picture 7" descr="D:\Giáo Án VN-ĐM 2015-2016\sáng tạo lá\12511929_494100370762818_516540676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495675"/>
            <a:ext cx="47466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 descr="tải x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351338"/>
            <a:ext cx="4572000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1920875"/>
            <a:ext cx="13166725" cy="3382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17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  <a:latin typeface="Times New Roman" pitchFamily="18" charset="0"/>
              </a:rPr>
              <a:t>    </a:t>
            </a:r>
            <a:r>
              <a:rPr lang="en-US" sz="6900" b="1" smtClean="0">
                <a:solidFill>
                  <a:srgbClr val="CC0000"/>
                </a:solidFill>
                <a:latin typeface="Times New Roman" pitchFamily="18" charset="0"/>
              </a:rPr>
              <a:t>TRƯNG BÀY GIỚI THIỆU SẢN PHẨM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6900" b="1" smtClean="0">
                <a:solidFill>
                  <a:srgbClr val="CC0000"/>
                </a:solidFill>
                <a:latin typeface="Times New Roman" pitchFamily="18" charset="0"/>
              </a:rPr>
              <a:t> ( Cá nhân đại diện nhóm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C0000"/>
                </a:solidFill>
                <a:latin typeface="Times New Roman" pitchFamily="18" charset="0"/>
              </a:rPr>
              <a:t>               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003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8600" y="0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7925"/>
            <a:ext cx="4114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0" y="6172200"/>
            <a:ext cx="3771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Q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yeu ngh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6225" y="3094038"/>
            <a:ext cx="41481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manh kh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64075"/>
            <a:ext cx="68421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ANH PHU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6925" y="5041900"/>
            <a:ext cx="518477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5"/>
          <p:cNvSpPr>
            <a:spLocks noChangeArrowheads="1" noChangeShapeType="1" noTextEdit="1"/>
          </p:cNvSpPr>
          <p:nvPr/>
        </p:nvSpPr>
        <p:spPr bwMode="auto">
          <a:xfrm>
            <a:off x="1828800" y="1006475"/>
            <a:ext cx="11483975" cy="2009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1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IMG_0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6925" y="2286000"/>
            <a:ext cx="3521075" cy="411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854075" y="182563"/>
            <a:ext cx="131667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endParaRPr lang="en-US" sz="4000"/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096963" y="365125"/>
            <a:ext cx="13168312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r>
              <a:rPr lang="en-US" sz="5700" b="1"/>
              <a:t>Kiểm tra đồ dùng học tập</a:t>
            </a:r>
            <a:br>
              <a:rPr lang="en-US" sz="5700" b="1"/>
            </a:br>
            <a:endParaRPr lang="en-US" sz="5700" b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438400"/>
            <a:ext cx="3505200" cy="396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405063"/>
            <a:ext cx="3200400" cy="39004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9" name="Picture 7" descr="D:\anhr\45089395_177831316481609_363636545307436646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2895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182563"/>
            <a:ext cx="13166725" cy="1646237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  <a:t>Thứ tư ngày 27 tháng 11 năm 2020</a:t>
            </a:r>
            <a:b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  <a:t>Môn: Mĩ Thuật</a:t>
            </a:r>
            <a:br>
              <a:rPr lang="en-US" sz="4000" b="1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4000" b="1" smtClean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583238" y="3589338"/>
            <a:ext cx="197643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eaLnBrk="0" hangingPunct="0"/>
            <a:endParaRPr lang="en-US" sz="46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975" y="1279525"/>
            <a:ext cx="1457642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15" tIns="65308" rIns="130615" bIns="65308">
            <a:spAutoFit/>
          </a:bodyPr>
          <a:lstStyle/>
          <a:p>
            <a:pPr algn="ctr" eaLnBrk="0" hangingPunct="0">
              <a:defRPr/>
            </a:pPr>
            <a:r>
              <a:rPr lang="en-US" sz="4600" dirty="0">
                <a:solidFill>
                  <a:srgbClr val="CC0000"/>
                </a:solidFill>
              </a:rPr>
              <a:t>  </a:t>
            </a:r>
            <a:r>
              <a:rPr lang="en-US" sz="4000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4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4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5: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b="1" dirty="0">
                <a:solidFill>
                  <a:srgbClr val="CC0000"/>
                </a:solidFill>
              </a:rPr>
              <a:t>SỰ CHUYỂN ĐỘNG CỦA DÁNG NGƯỜI ( </a:t>
            </a:r>
            <a:r>
              <a:rPr lang="en-US" sz="4000" b="1" dirty="0" err="1">
                <a:solidFill>
                  <a:srgbClr val="CC0000"/>
                </a:solidFill>
              </a:rPr>
              <a:t>Tiết</a:t>
            </a:r>
            <a:r>
              <a:rPr lang="en-US" sz="4000" b="1" dirty="0">
                <a:solidFill>
                  <a:srgbClr val="CC0000"/>
                </a:solidFill>
              </a:rPr>
              <a:t> 1)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CC0000"/>
                </a:solidFill>
              </a:rPr>
              <a:t>( </a:t>
            </a:r>
            <a:r>
              <a:rPr lang="en-US" dirty="0" err="1">
                <a:solidFill>
                  <a:srgbClr val="CC0000"/>
                </a:solidFill>
              </a:rPr>
              <a:t>Thời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lượng</a:t>
            </a:r>
            <a:r>
              <a:rPr lang="en-US" dirty="0">
                <a:solidFill>
                  <a:srgbClr val="CC0000"/>
                </a:solidFill>
              </a:rPr>
              <a:t> 6 </a:t>
            </a:r>
            <a:r>
              <a:rPr lang="en-US" dirty="0" err="1">
                <a:solidFill>
                  <a:srgbClr val="CC0000"/>
                </a:solidFill>
              </a:rPr>
              <a:t>tiết</a:t>
            </a:r>
            <a:r>
              <a:rPr lang="en-US" dirty="0">
                <a:solidFill>
                  <a:srgbClr val="CC0000"/>
                </a:solidFill>
              </a:rPr>
              <a:t>: 3 </a:t>
            </a:r>
            <a:r>
              <a:rPr lang="en-US" dirty="0" err="1">
                <a:solidFill>
                  <a:srgbClr val="CC0000"/>
                </a:solidFill>
              </a:rPr>
              <a:t>tiết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chính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khóa</a:t>
            </a:r>
            <a:r>
              <a:rPr lang="en-US" dirty="0">
                <a:solidFill>
                  <a:srgbClr val="CC0000"/>
                </a:solidFill>
              </a:rPr>
              <a:t>, 3 </a:t>
            </a:r>
            <a:r>
              <a:rPr lang="en-US" dirty="0" err="1">
                <a:solidFill>
                  <a:srgbClr val="CC0000"/>
                </a:solidFill>
              </a:rPr>
              <a:t>tiết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luyện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theo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chủ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đề</a:t>
            </a:r>
            <a:r>
              <a:rPr lang="en-US" dirty="0">
                <a:solidFill>
                  <a:srgbClr val="CC0000"/>
                </a:solidFill>
              </a:rPr>
              <a:t> )</a:t>
            </a: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</a:endParaRPr>
          </a:p>
          <a:p>
            <a:pPr algn="ctr" eaLnBrk="0" hangingPunct="0">
              <a:defRPr/>
            </a:pP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7525" y="2741613"/>
            <a:ext cx="75596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600" b="1"/>
              <a:t>Hoạt động 1</a:t>
            </a:r>
            <a:r>
              <a:rPr lang="en-US" altLang="en-US" sz="4600" b="1">
                <a:latin typeface=".VnTime" pitchFamily="34" charset="0"/>
              </a:rPr>
              <a:t>:</a:t>
            </a:r>
            <a:r>
              <a:rPr lang="en-US" sz="4600" b="1">
                <a:latin typeface=".VnTime" pitchFamily="34" charset="0"/>
              </a:rPr>
              <a:t> </a:t>
            </a:r>
            <a:r>
              <a:rPr lang="en-US" sz="4600" b="1">
                <a:cs typeface="Times New Roman" pitchFamily="18" charset="0"/>
              </a:rPr>
              <a:t>Tìm hiểu</a:t>
            </a:r>
            <a:r>
              <a:rPr lang="en-US" b="1">
                <a:cs typeface="Times New Roman" pitchFamily="18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4050" y="3508375"/>
            <a:ext cx="141287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r>
              <a:rPr lang="en-US" sz="4000" b="1">
                <a:cs typeface="Times New Roman" pitchFamily="18" charset="0"/>
              </a:rPr>
              <a:t>Quan sát hình 5.1 và 5.2 ( Trang 28 SGK ) thảo luận nhóm, trả lời câu hỏi: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1447800"/>
            <a:ext cx="138985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81000" y="152400"/>
            <a:ext cx="13168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r>
              <a:rPr lang="en-US" sz="4000"/>
              <a:t>*</a:t>
            </a:r>
            <a:r>
              <a:rPr lang="en-US" sz="4000" b="1"/>
              <a:t> Hãy quan sát và cho biết những người trong hình đang làm gì?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7688" y="76200"/>
            <a:ext cx="13168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r>
              <a:rPr lang="en-US" sz="4000"/>
              <a:t>*</a:t>
            </a:r>
            <a:r>
              <a:rPr lang="en-US" sz="4000" b="1"/>
              <a:t> Em hãy nêu tên các bộ phận chính của cơ thể con người?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6200" y="152400"/>
            <a:ext cx="1417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r>
              <a:rPr lang="en-US" sz="4000"/>
              <a:t>*</a:t>
            </a:r>
            <a:r>
              <a:rPr lang="en-US" sz="4000" b="1"/>
              <a:t> Khi con người hoạt động: đi, đứng, chạy, nhảy, ngồi, cúi,…, em nhận thấy các bộ phận cơ thể thay đổi như thế nào?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Kết quả hình ảnh cho hình n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04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36725"/>
            <a:ext cx="5364163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2682875" y="731838"/>
            <a:ext cx="101187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Cơ thể người gồm các bộ phận chính sau: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89438" y="1736725"/>
            <a:ext cx="182880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632325" y="3657600"/>
            <a:ext cx="207327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8047038" y="5486400"/>
            <a:ext cx="1341437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8778875" y="3840163"/>
            <a:ext cx="1096963" cy="639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170238" y="1279525"/>
            <a:ext cx="9890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/>
              <a:t>Đầu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170238" y="3292475"/>
            <a:ext cx="11588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/>
              <a:t>Thân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98075" y="3382963"/>
            <a:ext cx="9112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en-US"/>
              <a:t>Tay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9631363" y="5121275"/>
            <a:ext cx="14636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/>
              <a:t>Chân</a:t>
            </a:r>
          </a:p>
        </p:txBody>
      </p:sp>
      <p:sp>
        <p:nvSpPr>
          <p:cNvPr id="6157" name="TextBox 34"/>
          <p:cNvSpPr txBox="1">
            <a:spLocks noChangeArrowheads="1"/>
          </p:cNvSpPr>
          <p:nvPr/>
        </p:nvSpPr>
        <p:spPr bwMode="auto">
          <a:xfrm>
            <a:off x="4022725" y="0"/>
            <a:ext cx="634047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</a:rPr>
              <a:t>Hoạt động 1: Tìm hiểu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43400" y="1295400"/>
            <a:ext cx="5372100" cy="1371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3019425"/>
            <a:ext cx="13716000" cy="27717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sz="4000" b="1" smtClean="0">
                <a:latin typeface="Times New Roman" pitchFamily="18" charset="0"/>
              </a:rPr>
              <a:t> Cơ thể người gồm các bộ phận chính: đầu, thân, tay, chân,…Khi người hoạt động ( đi, đứng, cúi, chạy, nhảy,…), các bộ phận của cơ thể sẽ chuyển động, thay đổi tư thế.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9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2963" y="0"/>
            <a:ext cx="23574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010400"/>
            <a:ext cx="23225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15800" y="6748463"/>
            <a:ext cx="25146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>
            <a:spLocks noChangeArrowheads="1"/>
          </p:cNvSpPr>
          <p:nvPr>
            <p:ph type="title"/>
          </p:nvPr>
        </p:nvSpPr>
        <p:spPr>
          <a:xfrm>
            <a:off x="365125" y="-14288"/>
            <a:ext cx="13777913" cy="1004888"/>
          </a:xfrm>
          <a:noFill/>
        </p:spPr>
        <p:txBody>
          <a:bodyPr/>
          <a:lstStyle/>
          <a:p>
            <a:pPr eaLnBrk="1" hangingPunct="1"/>
            <a:r>
              <a:rPr lang="en-US" sz="4400" b="1" smtClean="0">
                <a:latin typeface="Times New Roman" pitchFamily="18" charset="0"/>
              </a:rPr>
              <a:t>MỘT SỐ SẢN PHẨM TẠO DÁNG NGƯỜI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538288" y="6919913"/>
            <a:ext cx="113395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r>
              <a:rPr lang="en-US" sz="4000"/>
              <a:t> </a:t>
            </a:r>
            <a:r>
              <a:rPr lang="vi-VN" sz="4000"/>
              <a:t>- </a:t>
            </a:r>
            <a:r>
              <a:rPr lang="en-US" sz="4000"/>
              <a:t>Em thích sản phẩm nào nhất?</a:t>
            </a:r>
            <a:br>
              <a:rPr lang="en-US" sz="4000"/>
            </a:br>
            <a:endParaRPr lang="en-US" sz="40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219200" y="5562600"/>
            <a:ext cx="13166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endParaRPr lang="vi-VN" sz="4000"/>
          </a:p>
          <a:p>
            <a:r>
              <a:rPr lang="en-US" sz="4000"/>
              <a:t>- Sản phẩm đó được tạo hình và trang trí từ chất liệu gì? </a:t>
            </a: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914400" y="4876800"/>
            <a:ext cx="131683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/>
            <a:endParaRPr lang="vi-VN" sz="4000"/>
          </a:p>
          <a:p>
            <a:r>
              <a:rPr lang="vi-VN" sz="4000"/>
              <a:t>  </a:t>
            </a:r>
            <a:r>
              <a:rPr lang="en-US" sz="4000"/>
              <a:t>- Sản phẩm đó thể hiện dáng người đang làm gì?</a:t>
            </a: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4953000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9" name="Picture 6" descr="D:\anhr\45299062_116525889245692_292505080221505945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1430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3255" grpId="0"/>
      <p:bldP spid="53255" grpId="1"/>
      <p:bldP spid="53256" grpId="0"/>
      <p:bldP spid="53256" grpId="1"/>
      <p:bldP spid="532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5125" y="266700"/>
            <a:ext cx="13655675" cy="1028700"/>
          </a:xfrm>
        </p:spPr>
        <p:txBody>
          <a:bodyPr/>
          <a:lstStyle/>
          <a:p>
            <a:pPr eaLnBrk="1" hangingPunct="1"/>
            <a:r>
              <a:rPr lang="en-US" sz="4600" b="1" smtClean="0">
                <a:solidFill>
                  <a:srgbClr val="C00000"/>
                </a:solidFill>
                <a:latin typeface="Times New Roman" pitchFamily="18" charset="0"/>
              </a:rPr>
              <a:t>Hoạt động 2: Cách thực hiện: Có hai cách tạo dáng người: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4475" y="1279525"/>
            <a:ext cx="14141450" cy="1189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400" b="1" smtClean="0">
                <a:solidFill>
                  <a:srgbClr val="000000"/>
                </a:solidFill>
                <a:latin typeface="Times New Roman" pitchFamily="18" charset="0"/>
              </a:rPr>
              <a:t>Cách 1: Tạo dáng người bằng đất nặn:</a:t>
            </a:r>
          </a:p>
          <a:p>
            <a:pPr eaLnBrk="1" hangingPunct="1"/>
            <a:endParaRPr lang="en-US" sz="3400" smtClean="0">
              <a:latin typeface="Times New Roman" pitchFamily="18" charset="0"/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639763" y="4144963"/>
            <a:ext cx="82915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/>
          <a:lstStyle/>
          <a:p>
            <a:pPr marL="487363" indent="-487363">
              <a:spcBef>
                <a:spcPct val="20000"/>
              </a:spcBef>
            </a:pPr>
            <a:endParaRPr lang="en-US" b="1">
              <a:solidFill>
                <a:srgbClr val="000000"/>
              </a:solidFill>
            </a:endParaRPr>
          </a:p>
          <a:p>
            <a:pPr marL="487363" indent="-48736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13106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1143000" y="1117600"/>
            <a:ext cx="12344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lang="en-US" sz="4900" b="1">
                <a:solidFill>
                  <a:srgbClr val="FF0000"/>
                </a:solidFill>
              </a:rPr>
              <a:t>Ghi nhớ</a:t>
            </a:r>
          </a:p>
          <a:p>
            <a:r>
              <a:rPr lang="en-US" sz="3600" b="1"/>
              <a:t>- Nặn các bộ phận chính ( đầu, mình, chân, tay… )</a:t>
            </a:r>
          </a:p>
          <a:p>
            <a:r>
              <a:rPr lang="en-US" sz="3600" b="1"/>
              <a:t>- Ghép dính các bộ phận thành hình người.</a:t>
            </a:r>
          </a:p>
          <a:p>
            <a:r>
              <a:rPr lang="en-US" sz="3600" b="1"/>
              <a:t>- Tạo thêm các chi tiết như tóc, bàn tay, bàn chân, mắt, mũi, </a:t>
            </a:r>
          </a:p>
          <a:p>
            <a:r>
              <a:rPr lang="en-US" sz="3600" b="1"/>
              <a:t>miệng…</a:t>
            </a:r>
          </a:p>
          <a:p>
            <a:r>
              <a:rPr lang="en-US" sz="3600" b="1"/>
              <a:t>- Tạo dáng cho phù hợp với hoạt động của nhân vật ( chạy, </a:t>
            </a:r>
          </a:p>
          <a:p>
            <a:r>
              <a:rPr lang="en-US" sz="3600" b="1"/>
              <a:t>nhảy, ngồi, nằm… )</a:t>
            </a:r>
          </a:p>
          <a:p>
            <a:r>
              <a:rPr lang="en-US" sz="3600" b="1"/>
              <a:t>- Nặn thêm các hình ảnh khác có liên quan đến nội dung </a:t>
            </a:r>
          </a:p>
          <a:p>
            <a:r>
              <a:rPr lang="en-US" sz="3600" b="1"/>
              <a:t>( quả bóng, ghế, cây, nhà…)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508</Words>
  <Application>Microsoft Office PowerPoint</Application>
  <PresentationFormat>Custom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Calibri</vt:lpstr>
      <vt:lpstr>.VnTime</vt:lpstr>
      <vt:lpstr>Default Design</vt:lpstr>
      <vt:lpstr>Slide 1</vt:lpstr>
      <vt:lpstr>Slide 2</vt:lpstr>
      <vt:lpstr>Thứ tư ngày 27 tháng 11 năm 2020 Môn: Mĩ Thuật </vt:lpstr>
      <vt:lpstr>Slide 4</vt:lpstr>
      <vt:lpstr>Slide 5</vt:lpstr>
      <vt:lpstr>Ghi nhớ</vt:lpstr>
      <vt:lpstr>MỘT SỐ SẢN PHẨM TẠO DÁNG NGƯỜI</vt:lpstr>
      <vt:lpstr>Hoạt động 2: Cách thực hiện: Có hai cách tạo dáng người:</vt:lpstr>
      <vt:lpstr>Slide 9</vt:lpstr>
      <vt:lpstr>Slide 10</vt:lpstr>
      <vt:lpstr>Ghi nhớ</vt:lpstr>
      <vt:lpstr>Slide 12</vt:lpstr>
      <vt:lpstr>Slide 13</vt:lpstr>
      <vt:lpstr>Slide 14</vt:lpstr>
      <vt:lpstr>Slide 15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nga.us</dc:creator>
  <cp:lastModifiedBy>DELL</cp:lastModifiedBy>
  <cp:revision>72</cp:revision>
  <dcterms:created xsi:type="dcterms:W3CDTF">2015-10-10T08:16:32Z</dcterms:created>
  <dcterms:modified xsi:type="dcterms:W3CDTF">2021-05-31T06:47:15Z</dcterms:modified>
</cp:coreProperties>
</file>