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9" r:id="rId3"/>
    <p:sldId id="311" r:id="rId4"/>
    <p:sldId id="264" r:id="rId5"/>
    <p:sldId id="300" r:id="rId6"/>
    <p:sldId id="312" r:id="rId7"/>
    <p:sldId id="304" r:id="rId8"/>
    <p:sldId id="305" r:id="rId9"/>
    <p:sldId id="298" r:id="rId10"/>
    <p:sldId id="288" r:id="rId11"/>
    <p:sldId id="306" r:id="rId12"/>
    <p:sldId id="290" r:id="rId13"/>
    <p:sldId id="293" r:id="rId14"/>
    <p:sldId id="294" r:id="rId15"/>
    <p:sldId id="29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6102-24C3-45A6-802A-5B742D29D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57328-3442-49F9-AE77-CAE778893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193B-DCE2-42D5-B4AE-996FE9713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73F9-75D4-4BC7-BA9B-EB030CF99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E7ED-FEE8-4690-BD22-E54DEFF32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41843-0FDB-438C-8FCE-E0E10C36C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8644-0D39-4EC5-8071-DE94FE38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4EF2-63D6-414D-A413-EA0CF5BF1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C7B4-D574-4F88-A426-F83AF119D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235A1-73B5-4AE9-AA13-E1991CE33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18AD-68EE-4E1C-AB9E-74721730F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FF89995-8C8C-4979-8480-72403E35C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Ch&#225;u%20Th&#432;&#417;ng%20Ch&#250;%20B&#7897;%20&#272;&#7897;i%20-%20Nh&#7841;c%20Thi&#7871;u%20Nhi%20(1)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Kính chào các thầy, cô giáo về dự tiết học hôm nay 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467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5A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438400" y="4876800"/>
            <a:ext cx="4648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Trần Thị Bình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295400" y="5562600"/>
            <a:ext cx="7086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Nghiên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99009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33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19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797  l 0.036 0  l 0 0.04797  l 0.036 0  l 0 0.04797  l 0.036 0  l 0 0.04797  l 0.036 0  l 0 0.04797  l 0.036 0  l 0 0.04797  l 0.036 0  l 0 0.04797  E" pathEditMode="relative" ptsTypes="">
                                      <p:cBhvr>
                                        <p:cTn id="3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5" grpId="1" animBg="1"/>
      <p:bldP spid="3076" grpId="0" animBg="1"/>
      <p:bldP spid="3076" grpId="1" animBg="1"/>
      <p:bldP spid="3077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chu bo doi cua em\P_20161116_083255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4848" t="13292" r="65623" b="57806"/>
          <a:stretch>
            <a:fillRect/>
          </a:stretch>
        </p:blipFill>
        <p:spPr bwMode="auto">
          <a:xfrm>
            <a:off x="304800" y="1295400"/>
            <a:ext cx="2271713" cy="18002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" name="Picture 2" descr="C:\Users\user\Desktop\chu bo doi cua em\P_20161116_083255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37393" t="15343" r="38956" b="55940"/>
          <a:stretch>
            <a:fillRect/>
          </a:stretch>
        </p:blipFill>
        <p:spPr bwMode="auto">
          <a:xfrm>
            <a:off x="3124200" y="1295400"/>
            <a:ext cx="2635250" cy="18002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Picture 2" descr="C:\Users\user\Desktop\chu bo doi cua em\P_20161116_083255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68076" t="14554" r="10631" b="54915"/>
          <a:stretch>
            <a:fillRect/>
          </a:stretch>
        </p:blipFill>
        <p:spPr bwMode="auto">
          <a:xfrm>
            <a:off x="6400800" y="1295400"/>
            <a:ext cx="2362200" cy="18288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" name="Picture 2" descr="C:\Users\user\Desktop\chu bo doi cua em\P_20161116_083255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l="3252" t="42194" r="65858" b="17342"/>
          <a:stretch>
            <a:fillRect/>
          </a:stretch>
        </p:blipFill>
        <p:spPr bwMode="auto">
          <a:xfrm>
            <a:off x="6396038" y="3810000"/>
            <a:ext cx="2443162" cy="18002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" name="Picture 2" descr="C:\Users\user\Desktop\chu bo doi cua em\P_20161116_083255.jpg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 l="35767" t="45085" r="34969" b="17342"/>
          <a:stretch>
            <a:fillRect/>
          </a:stretch>
        </p:blipFill>
        <p:spPr bwMode="auto">
          <a:xfrm>
            <a:off x="3124200" y="3810000"/>
            <a:ext cx="2743200" cy="1905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" name="Picture 2" descr="C:\Users\user\Desktop\chu bo doi cua em\P_20161116_083255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 l="68282" t="45085" r="8957" b="17342"/>
          <a:stretch>
            <a:fillRect/>
          </a:stretch>
        </p:blipFill>
        <p:spPr bwMode="auto">
          <a:xfrm>
            <a:off x="304800" y="3810000"/>
            <a:ext cx="2266950" cy="20177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33400" y="324485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Bước 1: Vẽ hình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657600" y="3200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Bước 2: Vẽ màu 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858000" y="32004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Bước 3: Cắt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553200" y="5943600"/>
            <a:ext cx="2170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Bước 6: Hoàn chỉnh đề tài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971800" y="5956300"/>
            <a:ext cx="2971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Bước 5: Sắp xếp theo đề tài và vẽ thêm hình ảnh phụ cho tranh thêm sinh động.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50825" y="5943600"/>
            <a:ext cx="2187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Bước 4: Tạo kho hình ảnh</a:t>
            </a: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2339975" y="381000"/>
            <a:ext cx="5229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BƯỚC THỰC HIỆN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6" grpId="0"/>
      <p:bldP spid="45067" grpId="0"/>
      <p:bldP spid="45068" grpId="0"/>
      <p:bldP spid="450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</a:rPr>
              <a:t>Ghi nhớ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* Cách tạo bức tranh của nhóm: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- Tạo kho hình ảnh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- Sắp xếp các hình ảnh chính để tạo thành bức tranh tập thể.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Times New Roman" pitchFamily="18" charset="0"/>
              </a:rPr>
              <a:t>- Vẽ thêm các hình ảnh phụ khác tạo không gian cho bức tranh</a:t>
            </a:r>
          </a:p>
        </p:txBody>
      </p:sp>
      <p:graphicFrame>
        <p:nvGraphicFramePr>
          <p:cNvPr id="63507" name="Group 19"/>
          <p:cNvGraphicFramePr>
            <a:graphicFrameLocks noGrp="1"/>
          </p:cNvGraphicFramePr>
          <p:nvPr/>
        </p:nvGraphicFramePr>
        <p:xfrm>
          <a:off x="457200" y="1524000"/>
          <a:ext cx="8229600" cy="32004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2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inh-nen-powerpoint-thien-nhien-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8366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020888" y="419100"/>
            <a:ext cx="8366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2971800" y="8382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14400"/>
            <a:ext cx="2438400" cy="5943600"/>
          </a:xfrm>
          <a:prstGeom prst="rect">
            <a:avLst/>
          </a:prstGeom>
          <a:solidFill>
            <a:srgbClr val="FDEADA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2514600" y="914400"/>
            <a:ext cx="6629400" cy="5943600"/>
          </a:xfrm>
          <a:prstGeom prst="foldedCorner">
            <a:avLst/>
          </a:prstGeom>
          <a:solidFill>
            <a:srgbClr val="D7E4BD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</a:t>
            </a:r>
          </a:p>
        </p:txBody>
      </p:sp>
      <p:grpSp>
        <p:nvGrpSpPr>
          <p:cNvPr id="13320" name="Group 23"/>
          <p:cNvGrpSpPr>
            <a:grpSpLocks/>
          </p:cNvGrpSpPr>
          <p:nvPr/>
        </p:nvGrpSpPr>
        <p:grpSpPr bwMode="auto">
          <a:xfrm>
            <a:off x="2209800" y="1166813"/>
            <a:ext cx="533400" cy="228600"/>
            <a:chOff x="2209800" y="1166948"/>
            <a:chExt cx="533400" cy="228600"/>
          </a:xfrm>
        </p:grpSpPr>
        <p:sp>
          <p:nvSpPr>
            <p:cNvPr id="18" name="Oval 17"/>
            <p:cNvSpPr/>
            <p:nvPr/>
          </p:nvSpPr>
          <p:spPr>
            <a:xfrm>
              <a:off x="2209800" y="12193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590800" y="12193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23" name="Block Arc 22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321" name="Group 24"/>
          <p:cNvGrpSpPr>
            <a:grpSpLocks/>
          </p:cNvGrpSpPr>
          <p:nvPr/>
        </p:nvGrpSpPr>
        <p:grpSpPr bwMode="auto">
          <a:xfrm>
            <a:off x="2209800" y="1828800"/>
            <a:ext cx="533400" cy="228600"/>
            <a:chOff x="2209800" y="1166948"/>
            <a:chExt cx="533400" cy="228600"/>
          </a:xfrm>
        </p:grpSpPr>
        <p:sp>
          <p:nvSpPr>
            <p:cNvPr id="26" name="Oval 25"/>
            <p:cNvSpPr/>
            <p:nvPr/>
          </p:nvSpPr>
          <p:spPr>
            <a:xfrm>
              <a:off x="2209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590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28" name="Block Arc 27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322" name="Group 28"/>
          <p:cNvGrpSpPr>
            <a:grpSpLocks/>
          </p:cNvGrpSpPr>
          <p:nvPr/>
        </p:nvGrpSpPr>
        <p:grpSpPr bwMode="auto">
          <a:xfrm>
            <a:off x="2209800" y="2514600"/>
            <a:ext cx="533400" cy="228600"/>
            <a:chOff x="2209800" y="1166948"/>
            <a:chExt cx="533400" cy="228600"/>
          </a:xfrm>
        </p:grpSpPr>
        <p:sp>
          <p:nvSpPr>
            <p:cNvPr id="30" name="Oval 29"/>
            <p:cNvSpPr/>
            <p:nvPr/>
          </p:nvSpPr>
          <p:spPr>
            <a:xfrm>
              <a:off x="2209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590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32" name="Block Arc 31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323" name="Group 32"/>
          <p:cNvGrpSpPr>
            <a:grpSpLocks/>
          </p:cNvGrpSpPr>
          <p:nvPr/>
        </p:nvGrpSpPr>
        <p:grpSpPr bwMode="auto">
          <a:xfrm>
            <a:off x="2209800" y="3176588"/>
            <a:ext cx="533400" cy="228600"/>
            <a:chOff x="2209800" y="1166948"/>
            <a:chExt cx="533400" cy="228600"/>
          </a:xfrm>
        </p:grpSpPr>
        <p:sp>
          <p:nvSpPr>
            <p:cNvPr id="34" name="Oval 33"/>
            <p:cNvSpPr/>
            <p:nvPr/>
          </p:nvSpPr>
          <p:spPr>
            <a:xfrm>
              <a:off x="2209800" y="12193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590800" y="12193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36" name="Block Arc 35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324" name="Group 36"/>
          <p:cNvGrpSpPr>
            <a:grpSpLocks/>
          </p:cNvGrpSpPr>
          <p:nvPr/>
        </p:nvGrpSpPr>
        <p:grpSpPr bwMode="auto">
          <a:xfrm>
            <a:off x="2209800" y="3810000"/>
            <a:ext cx="533400" cy="228600"/>
            <a:chOff x="2209800" y="1166948"/>
            <a:chExt cx="533400" cy="228600"/>
          </a:xfrm>
        </p:grpSpPr>
        <p:sp>
          <p:nvSpPr>
            <p:cNvPr id="38" name="Oval 37"/>
            <p:cNvSpPr/>
            <p:nvPr/>
          </p:nvSpPr>
          <p:spPr>
            <a:xfrm>
              <a:off x="2209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590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40" name="Block Arc 39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325" name="Group 40"/>
          <p:cNvGrpSpPr>
            <a:grpSpLocks/>
          </p:cNvGrpSpPr>
          <p:nvPr/>
        </p:nvGrpSpPr>
        <p:grpSpPr bwMode="auto">
          <a:xfrm>
            <a:off x="2209800" y="4471988"/>
            <a:ext cx="533400" cy="228600"/>
            <a:chOff x="2209800" y="1166948"/>
            <a:chExt cx="533400" cy="228600"/>
          </a:xfrm>
        </p:grpSpPr>
        <p:sp>
          <p:nvSpPr>
            <p:cNvPr id="42" name="Oval 41"/>
            <p:cNvSpPr/>
            <p:nvPr/>
          </p:nvSpPr>
          <p:spPr>
            <a:xfrm>
              <a:off x="2209800" y="12193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590800" y="12193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44" name="Block Arc 43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326" name="Group 44"/>
          <p:cNvGrpSpPr>
            <a:grpSpLocks/>
          </p:cNvGrpSpPr>
          <p:nvPr/>
        </p:nvGrpSpPr>
        <p:grpSpPr bwMode="auto">
          <a:xfrm>
            <a:off x="2209800" y="5157788"/>
            <a:ext cx="533400" cy="228600"/>
            <a:chOff x="2209800" y="1166948"/>
            <a:chExt cx="533400" cy="228600"/>
          </a:xfrm>
        </p:grpSpPr>
        <p:sp>
          <p:nvSpPr>
            <p:cNvPr id="46" name="Oval 45"/>
            <p:cNvSpPr/>
            <p:nvPr/>
          </p:nvSpPr>
          <p:spPr>
            <a:xfrm>
              <a:off x="2209800" y="12193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590800" y="1219335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48" name="Block Arc 47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327" name="Group 48"/>
          <p:cNvGrpSpPr>
            <a:grpSpLocks/>
          </p:cNvGrpSpPr>
          <p:nvPr/>
        </p:nvGrpSpPr>
        <p:grpSpPr bwMode="auto">
          <a:xfrm>
            <a:off x="2209800" y="5819775"/>
            <a:ext cx="533400" cy="228600"/>
            <a:chOff x="2209800" y="1166948"/>
            <a:chExt cx="533400" cy="228600"/>
          </a:xfrm>
        </p:grpSpPr>
        <p:sp>
          <p:nvSpPr>
            <p:cNvPr id="50" name="Oval 49"/>
            <p:cNvSpPr/>
            <p:nvPr/>
          </p:nvSpPr>
          <p:spPr>
            <a:xfrm>
              <a:off x="2209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590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52" name="Block Arc 51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3328" name="Group 52"/>
          <p:cNvGrpSpPr>
            <a:grpSpLocks/>
          </p:cNvGrpSpPr>
          <p:nvPr/>
        </p:nvGrpSpPr>
        <p:grpSpPr bwMode="auto">
          <a:xfrm>
            <a:off x="2209800" y="6477000"/>
            <a:ext cx="533400" cy="228600"/>
            <a:chOff x="2209800" y="1166948"/>
            <a:chExt cx="533400" cy="228600"/>
          </a:xfrm>
        </p:grpSpPr>
        <p:sp>
          <p:nvSpPr>
            <p:cNvPr id="54" name="Oval 53"/>
            <p:cNvSpPr/>
            <p:nvPr/>
          </p:nvSpPr>
          <p:spPr>
            <a:xfrm>
              <a:off x="2209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590800" y="1219336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56" name="Block Arc 55"/>
            <p:cNvSpPr/>
            <p:nvPr/>
          </p:nvSpPr>
          <p:spPr>
            <a:xfrm>
              <a:off x="2286000" y="1166948"/>
              <a:ext cx="381000" cy="228600"/>
            </a:xfrm>
            <a:prstGeom prst="blockArc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52400" y="87313"/>
            <a:ext cx="2133600" cy="646112"/>
          </a:xfrm>
          <a:prstGeom prst="roundRect">
            <a:avLst/>
          </a:prstGeom>
          <a:solidFill>
            <a:srgbClr val="B7DE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CHỦ ĐỀ 6</a:t>
            </a:r>
            <a:endParaRPr lang="en-US" sz="1800" b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330" name="TextBox 4"/>
          <p:cNvSpPr txBox="1">
            <a:spLocks noChangeArrowheads="1"/>
          </p:cNvSpPr>
          <p:nvPr/>
        </p:nvSpPr>
        <p:spPr bwMode="auto">
          <a:xfrm>
            <a:off x="0" y="990600"/>
            <a:ext cx="243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99"/>
                </a:solidFill>
                <a:cs typeface="Times New Roman" pitchFamily="18" charset="0"/>
              </a:rPr>
              <a:t>Hoạt động 3:</a:t>
            </a:r>
          </a:p>
          <a:p>
            <a:pPr algn="ctr"/>
            <a:endParaRPr lang="en-US" sz="2400"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r>
              <a:rPr lang="en-US" sz="2400">
                <a:solidFill>
                  <a:srgbClr val="CC3300"/>
                </a:solidFill>
                <a:cs typeface="Times New Roman" pitchFamily="18" charset="0"/>
              </a:rPr>
              <a:t> THỰC HÀNH</a:t>
            </a:r>
          </a:p>
        </p:txBody>
      </p:sp>
      <p:sp>
        <p:nvSpPr>
          <p:cNvPr id="13331" name="WordArt 46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56165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 BỘ ĐỘI CỦA CHÚNG EM</a:t>
            </a:r>
          </a:p>
        </p:txBody>
      </p:sp>
      <p:sp>
        <p:nvSpPr>
          <p:cNvPr id="47151" name="TextBox 4"/>
          <p:cNvSpPr txBox="1">
            <a:spLocks noChangeArrowheads="1"/>
          </p:cNvSpPr>
          <p:nvPr/>
        </p:nvSpPr>
        <p:spPr bwMode="auto">
          <a:xfrm>
            <a:off x="3203575" y="1171575"/>
            <a:ext cx="44640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A50021"/>
                </a:solidFill>
                <a:cs typeface="Times New Roman" pitchFamily="18" charset="0"/>
              </a:rPr>
              <a:t>YÊU CẦU TIẾT 1</a:t>
            </a:r>
          </a:p>
          <a:p>
            <a:pPr algn="ctr"/>
            <a:r>
              <a:rPr lang="en-US" sz="2400">
                <a:solidFill>
                  <a:schemeClr val="hlink"/>
                </a:solidFill>
                <a:cs typeface="Times New Roman" pitchFamily="18" charset="0"/>
              </a:rPr>
              <a:t>TẠO NGÂN HÀNG HÌNH ẢNH </a:t>
            </a:r>
          </a:p>
        </p:txBody>
      </p:sp>
      <p:pic>
        <p:nvPicPr>
          <p:cNvPr id="2" name="Picture 2" descr="C:\Users\user\Desktop\chu bo doi cua em\P_20161116_083255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68282" t="45085" r="8957" b="17342"/>
          <a:stretch>
            <a:fillRect/>
          </a:stretch>
        </p:blipFill>
        <p:spPr bwMode="auto">
          <a:xfrm>
            <a:off x="3059113" y="2492375"/>
            <a:ext cx="5329237" cy="37449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14339" name="Picture 3" descr="Bird-01-june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381000" y="3971925"/>
            <a:ext cx="1428750" cy="1209675"/>
          </a:xfrm>
          <a:noFill/>
        </p:spPr>
      </p:pic>
      <p:pic>
        <p:nvPicPr>
          <p:cNvPr id="14340" name="Picture 4" descr="Bird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86650" y="0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 rot="-10563219">
            <a:off x="914400" y="2133600"/>
            <a:ext cx="6978650" cy="2589213"/>
          </a:xfrm>
          <a:prstGeom prst="cloudCallout">
            <a:avLst>
              <a:gd name="adj1" fmla="val -47306"/>
              <a:gd name="adj2" fmla="val -2829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en-US" sz="2400" b="0"/>
          </a:p>
        </p:txBody>
      </p:sp>
      <p:pic>
        <p:nvPicPr>
          <p:cNvPr id="14342" name="Picture 6" descr="file3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050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828800" y="2360613"/>
            <a:ext cx="5257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>
                <a:solidFill>
                  <a:srgbClr val="CC0000"/>
                </a:solidFill>
              </a:rPr>
              <a:t> </a:t>
            </a:r>
            <a:r>
              <a:rPr lang="en-US" sz="4400">
                <a:solidFill>
                  <a:srgbClr val="CC0000"/>
                </a:solidFill>
              </a:rPr>
              <a:t>Thực hành 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CC0000"/>
              </a:solidFill>
            </a:endParaRPr>
          </a:p>
        </p:txBody>
      </p:sp>
      <p:pic>
        <p:nvPicPr>
          <p:cNvPr id="14344" name="Picture 8" descr="Bird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200650" y="3667125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8991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WordArt 10"/>
          <p:cNvSpPr>
            <a:spLocks noChangeArrowheads="1" noChangeShapeType="1" noTextEdit="1"/>
          </p:cNvSpPr>
          <p:nvPr/>
        </p:nvSpPr>
        <p:spPr bwMode="auto">
          <a:xfrm>
            <a:off x="1295400" y="4810125"/>
            <a:ext cx="64770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 CÁC EM VẼ BÀI TỐT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Thứ tư ngày 18 tháng 12 năm 2019</a:t>
            </a:r>
            <a:br>
              <a:rPr lang="en-US" sz="3200" b="0">
                <a:solidFill>
                  <a:schemeClr val="tx2"/>
                </a:solidFill>
              </a:rPr>
            </a:br>
            <a:r>
              <a:rPr lang="en-US" sz="3200" b="0">
                <a:solidFill>
                  <a:schemeClr val="tx2"/>
                </a:solidFill>
              </a:rPr>
              <a:t>Môn: Mĩ Thuật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752475" y="1066800"/>
            <a:ext cx="78755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solidFill>
                  <a:srgbClr val="CC0000"/>
                </a:solidFill>
              </a:rPr>
              <a:t> 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6:</a:t>
            </a:r>
            <a:r>
              <a:rPr lang="en-US" sz="3200" b="0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CHÚ BỘ ĐỘI CỦA CHÚNG EM</a:t>
            </a:r>
          </a:p>
          <a:p>
            <a:pPr algn="ctr" eaLnBrk="0" hangingPunct="0">
              <a:defRPr/>
            </a:pPr>
            <a:r>
              <a:rPr lang="en-US" sz="2400" b="0" dirty="0">
                <a:solidFill>
                  <a:srgbClr val="CC0000"/>
                </a:solidFill>
              </a:rPr>
              <a:t>( </a:t>
            </a:r>
            <a:r>
              <a:rPr lang="en-US" sz="2400" b="0" dirty="0" err="1">
                <a:solidFill>
                  <a:srgbClr val="CC0000"/>
                </a:solidFill>
              </a:rPr>
              <a:t>Thời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lượng</a:t>
            </a:r>
            <a:r>
              <a:rPr lang="en-US" sz="2400" b="0" dirty="0">
                <a:solidFill>
                  <a:srgbClr val="CC0000"/>
                </a:solidFill>
              </a:rPr>
              <a:t> 4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: 2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chính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khóa</a:t>
            </a:r>
            <a:r>
              <a:rPr lang="en-US" sz="2400" b="0" dirty="0">
                <a:solidFill>
                  <a:srgbClr val="CC0000"/>
                </a:solidFill>
              </a:rPr>
              <a:t>, 2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luyện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theo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chủ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đề</a:t>
            </a:r>
            <a:r>
              <a:rPr lang="en-US" sz="2400" b="0" dirty="0">
                <a:solidFill>
                  <a:srgbClr val="CC0000"/>
                </a:solidFill>
              </a:rPr>
              <a:t> )</a:t>
            </a:r>
            <a:endParaRPr lang="en-US" sz="2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6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3" grpId="0"/>
      <p:bldP spid="501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200" b="1" i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1400" b="1" smtClean="0">
                <a:solidFill>
                  <a:srgbClr val="CC0000"/>
                </a:solidFill>
                <a:latin typeface="Times New Roman" pitchFamily="18" charset="0"/>
              </a:rPr>
              <a:t>    </a:t>
            </a:r>
            <a:r>
              <a:rPr lang="en-US" sz="4800" b="1" smtClean="0">
                <a:solidFill>
                  <a:srgbClr val="CC0000"/>
                </a:solidFill>
                <a:latin typeface="Times New Roman" pitchFamily="18" charset="0"/>
              </a:rPr>
              <a:t>TRƯNG BÀY SẢN PHẨM</a:t>
            </a:r>
          </a:p>
          <a:p>
            <a:pPr algn="ctr" eaLnBrk="1" hangingPunct="1">
              <a:buFontTx/>
              <a:buNone/>
            </a:pPr>
            <a:r>
              <a:rPr lang="en-US" sz="4800" b="1" smtClean="0">
                <a:solidFill>
                  <a:srgbClr val="CC0000"/>
                </a:solidFill>
                <a:latin typeface="Times New Roman" pitchFamily="18" charset="0"/>
              </a:rPr>
              <a:t> ( Theo nhóm )</a:t>
            </a:r>
          </a:p>
          <a:p>
            <a:pPr eaLnBrk="1" hangingPunct="1">
              <a:buFontTx/>
              <a:buNone/>
            </a:pPr>
            <a:r>
              <a:rPr lang="en-US" sz="1400" b="1" smtClean="0">
                <a:solidFill>
                  <a:srgbClr val="CC0000"/>
                </a:solidFill>
                <a:latin typeface="Times New Roman" pitchFamily="18" charset="0"/>
              </a:rPr>
              <a:t>               </a:t>
            </a:r>
          </a:p>
        </p:txBody>
      </p:sp>
      <p:pic>
        <p:nvPicPr>
          <p:cNvPr id="15363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1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920038" cy="20574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Giờ học đến đây đã hết.</a:t>
            </a:r>
          </a:p>
          <a:p>
            <a:pPr algn="ctr"/>
            <a:r>
              <a:rPr lang="vi-VN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Kính chúc các Thầy Cô giáo sức khỏe!</a:t>
            </a:r>
            <a:endParaRPr lang="en-US" sz="48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pic>
        <p:nvPicPr>
          <p:cNvPr id="49158" name="Picture 6" descr="naturerose02"/>
          <p:cNvPicPr>
            <a:picLocks noChangeAspect="1" noChangeArrowheads="1" noCrop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1692275" y="60515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naturerose02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250825" y="5599113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naturerose02"/>
          <p:cNvPicPr>
            <a:picLocks noChangeAspect="1" noChangeArrowheads="1" noCrop="1"/>
          </p:cNvPicPr>
          <p:nvPr/>
        </p:nvPicPr>
        <p:blipFill>
          <a:blip r:embed="rId3">
            <a:lum bright="-36000" contrast="54000"/>
          </a:blip>
          <a:srcRect/>
          <a:stretch>
            <a:fillRect/>
          </a:stretch>
        </p:blipFill>
        <p:spPr bwMode="auto">
          <a:xfrm flipH="1">
            <a:off x="7410450" y="4519613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naturerose02"/>
          <p:cNvPicPr>
            <a:picLocks noChangeAspect="1" noChangeArrowheads="1" noCrop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8274050" y="60515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 descr="naturerose02"/>
          <p:cNvPicPr>
            <a:picLocks noChangeAspect="1" noChangeArrowheads="1" noCrop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6659563" y="5741988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 descr="naturerose02"/>
          <p:cNvPicPr>
            <a:picLocks noChangeAspect="1" noChangeArrowheads="1" noCrop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4932363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2" descr="naturerose02"/>
          <p:cNvPicPr>
            <a:picLocks noChangeAspect="1" noChangeArrowheads="1" noCrop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5651500" y="57150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3" descr="naturerose02"/>
          <p:cNvPicPr>
            <a:picLocks noChangeAspect="1" noChangeArrowheads="1" noCrop="1"/>
          </p:cNvPicPr>
          <p:nvPr/>
        </p:nvPicPr>
        <p:blipFill>
          <a:blip r:embed="rId3">
            <a:lum bright="-24000"/>
          </a:blip>
          <a:srcRect/>
          <a:stretch>
            <a:fillRect/>
          </a:stretch>
        </p:blipFill>
        <p:spPr bwMode="auto">
          <a:xfrm>
            <a:off x="2987675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14" descr="naturerose02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3995738" y="57150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 descr="22729055_1910385295879367_684114154900873480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33400" y="152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/>
            <a:endParaRPr lang="en-US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85800" y="304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/>
            <a:r>
              <a:rPr lang="en-US" sz="4000"/>
              <a:t>Kiểm tra đồ dùng học tập</a:t>
            </a:r>
            <a:br>
              <a:rPr lang="en-US" sz="4000"/>
            </a:br>
            <a:endParaRPr lang="en-US" sz="4000"/>
          </a:p>
        </p:txBody>
      </p:sp>
      <p:pic>
        <p:nvPicPr>
          <p:cNvPr id="7" name="Picture 5" descr="25075024_1930687280515835_6319483027521049704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f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33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19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Oval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4572000" y="5410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797  l 0.036 0  l 0 0.04797  l 0.036 0  l 0 0.04797  l 0.036 0  l 0 0.04797  l 0.036 0  l 0 0.04797  l 0.036 0  l 0 0.04797  l 0.036 0  l 0 0.04797  E" pathEditMode="relative" ptsTypes="">
                                      <p:cBhvr>
                                        <p:cTn id="6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>Thứ tư ngày 18 tháng 12 năm 2020</a:t>
            </a:r>
            <a:b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>Môn: Mĩ Thuật</a:t>
            </a:r>
            <a:b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n-US" sz="3200" smtClean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89325" y="2990850"/>
            <a:ext cx="123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3200" b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2475" y="1066800"/>
            <a:ext cx="78755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solidFill>
                  <a:srgbClr val="CC0000"/>
                </a:solidFill>
              </a:rPr>
              <a:t> 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32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6:</a:t>
            </a:r>
            <a:r>
              <a:rPr lang="en-US" sz="3200" b="0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CHÚ BỘ ĐỘI CỦA CHÚNG EM</a:t>
            </a:r>
          </a:p>
          <a:p>
            <a:pPr algn="ctr" eaLnBrk="0" hangingPunct="0">
              <a:defRPr/>
            </a:pPr>
            <a:r>
              <a:rPr lang="en-US" sz="2400" b="0" dirty="0">
                <a:solidFill>
                  <a:srgbClr val="CC0000"/>
                </a:solidFill>
              </a:rPr>
              <a:t>( </a:t>
            </a:r>
            <a:r>
              <a:rPr lang="en-US" sz="2400" b="0" dirty="0" err="1">
                <a:solidFill>
                  <a:srgbClr val="CC0000"/>
                </a:solidFill>
              </a:rPr>
              <a:t>Thời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lượng</a:t>
            </a:r>
            <a:r>
              <a:rPr lang="en-US" sz="2400" b="0" dirty="0">
                <a:solidFill>
                  <a:srgbClr val="CC0000"/>
                </a:solidFill>
              </a:rPr>
              <a:t> 4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: 2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chính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khóa</a:t>
            </a:r>
            <a:r>
              <a:rPr lang="en-US" sz="2400" b="0" dirty="0">
                <a:solidFill>
                  <a:srgbClr val="CC0000"/>
                </a:solidFill>
              </a:rPr>
              <a:t>, 2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luyện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theo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chủ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đề</a:t>
            </a:r>
            <a:r>
              <a:rPr lang="en-US" sz="2400" b="0" dirty="0">
                <a:solidFill>
                  <a:srgbClr val="CC0000"/>
                </a:solidFill>
              </a:rPr>
              <a:t> )</a:t>
            </a:r>
            <a:endParaRPr lang="en-US" sz="2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04800" y="2514600"/>
            <a:ext cx="8686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</a:p>
          <a:p>
            <a:pPr marL="342900" indent="-342900"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1: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hiểu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ở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6.1 </a:t>
            </a:r>
          </a:p>
          <a:p>
            <a:pPr marL="342900" indent="-342900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sgk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trang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30 )</a:t>
            </a:r>
          </a:p>
          <a:p>
            <a:pPr marL="342900" indent="-342900" eaLnBrk="0" hangingPunct="0">
              <a:defRPr/>
            </a:pPr>
            <a:endParaRPr lang="en-US" dirty="0"/>
          </a:p>
          <a:p>
            <a:pPr marL="342900" indent="-342900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1600200" y="3733800"/>
            <a:ext cx="5638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endParaRPr lang="en-US" sz="3200" dirty="0"/>
          </a:p>
          <a:p>
            <a:pPr marL="342900" indent="-342900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7" grpId="0"/>
      <p:bldP spid="112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chu bo doi cua em\P_20161116_07515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6000" t="2844" r="8800"/>
          <a:stretch>
            <a:fillRect/>
          </a:stretch>
        </p:blipFill>
        <p:spPr bwMode="auto">
          <a:xfrm>
            <a:off x="714348" y="500042"/>
            <a:ext cx="7962325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763713" y="428625"/>
            <a:ext cx="6480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hlink"/>
                </a:solidFill>
                <a:cs typeface="Times New Roman" pitchFamily="18" charset="0"/>
              </a:rPr>
              <a:t>CÂU HỎI THẢO LUẬN NHÓM</a:t>
            </a:r>
            <a:endParaRPr lang="vi-VN" sz="320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747713" y="1285875"/>
            <a:ext cx="7786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Câu 1:</a:t>
            </a:r>
            <a:r>
              <a:rPr lang="en-US" sz="2400">
                <a:cs typeface="Times New Roman" pitchFamily="18" charset="0"/>
              </a:rPr>
              <a:t> Các chú bộ đội trong các hình thuộc quân chủng nào? Chú bộ đội có những nhiệm vụ gì?  </a:t>
            </a:r>
            <a:endParaRPr lang="vi-VN" sz="2400">
              <a:cs typeface="Times New Roman" pitchFamily="18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747713" y="3200400"/>
            <a:ext cx="7786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Câu 3:</a:t>
            </a:r>
            <a:r>
              <a:rPr lang="en-US" sz="2400">
                <a:cs typeface="Times New Roman" pitchFamily="18" charset="0"/>
              </a:rPr>
              <a:t> Chú bộ đội có những hoạt động gì trong đời sống hàng ngày?</a:t>
            </a:r>
            <a:endParaRPr lang="vi-VN" sz="2400">
              <a:cs typeface="Times New Roman" pitchFamily="18" charset="0"/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747713" y="4267200"/>
            <a:ext cx="7786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Câu 4:</a:t>
            </a:r>
            <a:r>
              <a:rPr lang="en-US" sz="2400">
                <a:cs typeface="Times New Roman" pitchFamily="18" charset="0"/>
              </a:rPr>
              <a:t> Em còn biết chú bộ đội làm những công việc gì khác để giúp nhân dân và các cháu thiếu nhi?</a:t>
            </a:r>
            <a:endParaRPr lang="vi-VN" sz="2400">
              <a:cs typeface="Times New Roman" pitchFamily="18" charset="0"/>
            </a:endParaRPr>
          </a:p>
        </p:txBody>
      </p:sp>
      <p:sp>
        <p:nvSpPr>
          <p:cNvPr id="7174" name="TextBox 15"/>
          <p:cNvSpPr txBox="1">
            <a:spLocks noChangeArrowheads="1"/>
          </p:cNvSpPr>
          <p:nvPr/>
        </p:nvSpPr>
        <p:spPr bwMode="auto">
          <a:xfrm>
            <a:off x="747713" y="243840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Câu 2:</a:t>
            </a:r>
            <a:r>
              <a:rPr lang="en-US" sz="2400">
                <a:cs typeface="Times New Roman" pitchFamily="18" charset="0"/>
              </a:rPr>
              <a:t> Trang phục của các chú bộ đội như thế nào?</a:t>
            </a:r>
            <a:endParaRPr lang="vi-VN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chu bo doi cua em\P_20161116_07521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76316" t="26456" r="5263" b="18714"/>
          <a:stretch>
            <a:fillRect/>
          </a:stretch>
        </p:blipFill>
        <p:spPr bwMode="auto">
          <a:xfrm rot="10800000" flipV="1">
            <a:off x="3078278" y="3444907"/>
            <a:ext cx="1757237" cy="2836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user\Desktop\chu bo doi cua em\P_20161116_075218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30263" t="25146" r="23684" b="18714"/>
          <a:stretch>
            <a:fillRect/>
          </a:stretch>
        </p:blipFill>
        <p:spPr bwMode="auto">
          <a:xfrm rot="10800000" flipV="1">
            <a:off x="2890716" y="207146"/>
            <a:ext cx="2063957" cy="2549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C:\Users\user\Desktop\chu bo doi cua em\P_20161116_075218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5263" t="26989" r="70774" b="44445"/>
          <a:stretch>
            <a:fillRect/>
          </a:stretch>
        </p:blipFill>
        <p:spPr bwMode="auto">
          <a:xfrm rot="10800000" flipV="1">
            <a:off x="389998" y="214290"/>
            <a:ext cx="2254289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C:\Users\user\Desktop\chu bo doi cua em\P_20161116_075218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l="5263" t="55555" r="70395" b="20552"/>
          <a:stretch>
            <a:fillRect/>
          </a:stretch>
        </p:blipFill>
        <p:spPr bwMode="auto">
          <a:xfrm rot="10800000" flipV="1">
            <a:off x="387593" y="3500437"/>
            <a:ext cx="2184761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4427538" y="58769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95513" y="263525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00563" y="260350"/>
            <a:ext cx="357187" cy="3571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5288" y="5951538"/>
            <a:ext cx="357187" cy="35718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181600" y="381000"/>
            <a:ext cx="37338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Quan sát các tranh ở hình 6.2 (sgk/trang 31) </a:t>
            </a:r>
            <a:endParaRPr lang="en-US" sz="240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cs typeface="Times New Roman" pitchFamily="18" charset="0"/>
            </a:endParaRP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257800" y="2971800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* Nêu hình ảnh chính, hình ảnh phụ có trong mỗi bức tranh?</a:t>
            </a:r>
            <a:endParaRPr lang="vi-VN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334000" y="4724400"/>
            <a:ext cx="373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Các bức tranh thể hiện bằng chất liệu gì? Hình thức thể hiện?</a:t>
            </a:r>
            <a:endParaRPr lang="vi-VN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181600" y="1539875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* Em thấy có những hình ảnh gì trong các bức tranh?</a:t>
            </a:r>
            <a:endParaRPr lang="vi-VN" sz="240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/>
      <p:bldP spid="2" grpId="0"/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</a:rPr>
              <a:t>Ghi nhớ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</a:rPr>
              <a:t>Quân đội nhân dân Việt Nam có nhiều quân chủng, mỗi quân chủng có đặc điểm trang phục khác nhau ( màu chủ đạo của Lục quân là màu xanh lá cây. Không quân là màu xanh da trời, Hải quân là màu trắng...)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</a:rPr>
              <a:t>Hoạt động của các chú bộ đội rất đa dạng, phong phú trong lao động, luyện tập, canh gác, chiến đấu, hoạt động cùng nhân dân, thiếu nhi...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.</a:t>
            </a:r>
            <a:r>
              <a:rPr lang="en-US" sz="2800" smtClean="0">
                <a:latin typeface="Times New Roman" pitchFamily="18" charset="0"/>
              </a:rPr>
              <a:t> Có thể tạo sản phẩm về chú bộ đội bằng nhiều hình thức như: vẽ, xé/dán, nặn...</a:t>
            </a:r>
            <a:endParaRPr lang="en-US" sz="2800" b="1" smtClean="0">
              <a:latin typeface="Times New Roman" pitchFamily="18" charset="0"/>
            </a:endParaRPr>
          </a:p>
        </p:txBody>
      </p:sp>
      <p:graphicFrame>
        <p:nvGraphicFramePr>
          <p:cNvPr id="62481" name="Group 17"/>
          <p:cNvGraphicFramePr>
            <a:graphicFrameLocks noGrp="1"/>
          </p:cNvGraphicFramePr>
          <p:nvPr/>
        </p:nvGraphicFramePr>
        <p:xfrm>
          <a:off x="533400" y="1524000"/>
          <a:ext cx="8229600" cy="4495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49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>Thứ tư ngày 18 tháng 12 năm 2019</a:t>
            </a:r>
            <a:b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>Môn: Mĩ Thuật</a:t>
            </a:r>
            <a:b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n-US" sz="3200" smtClean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489325" y="2990850"/>
            <a:ext cx="123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3200" b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52475" y="1066800"/>
            <a:ext cx="78057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0" dirty="0">
                <a:solidFill>
                  <a:srgbClr val="CC0000"/>
                </a:solidFill>
              </a:rPr>
              <a:t>  </a:t>
            </a:r>
            <a:r>
              <a:rPr lang="en-US" sz="3200" b="0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3200" b="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0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3200" b="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6:</a:t>
            </a:r>
            <a:r>
              <a:rPr lang="en-US" sz="3200" b="0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CHÚ BỘ ĐỘI CỦA CHÚNG EM</a:t>
            </a:r>
          </a:p>
          <a:p>
            <a:pPr algn="ctr" eaLnBrk="0" hangingPunct="0">
              <a:defRPr/>
            </a:pPr>
            <a:r>
              <a:rPr lang="en-US" sz="2400" b="0" dirty="0">
                <a:solidFill>
                  <a:srgbClr val="CC0000"/>
                </a:solidFill>
              </a:rPr>
              <a:t>( </a:t>
            </a:r>
            <a:r>
              <a:rPr lang="en-US" sz="2400" b="0" dirty="0" err="1">
                <a:solidFill>
                  <a:srgbClr val="CC0000"/>
                </a:solidFill>
              </a:rPr>
              <a:t>Thời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lượng</a:t>
            </a:r>
            <a:r>
              <a:rPr lang="en-US" sz="2400" b="0" dirty="0">
                <a:solidFill>
                  <a:srgbClr val="CC0000"/>
                </a:solidFill>
              </a:rPr>
              <a:t> 4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: 2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chính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khóa</a:t>
            </a:r>
            <a:r>
              <a:rPr lang="en-US" sz="2400" b="0" dirty="0">
                <a:solidFill>
                  <a:srgbClr val="CC0000"/>
                </a:solidFill>
              </a:rPr>
              <a:t>, 2 </a:t>
            </a:r>
            <a:r>
              <a:rPr lang="en-US" sz="2400" b="0" dirty="0" err="1">
                <a:solidFill>
                  <a:srgbClr val="CC0000"/>
                </a:solidFill>
              </a:rPr>
              <a:t>tiết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luyện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theo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chủ</a:t>
            </a:r>
            <a:r>
              <a:rPr lang="en-US" sz="2400" b="0" dirty="0">
                <a:solidFill>
                  <a:srgbClr val="CC0000"/>
                </a:solidFill>
              </a:rPr>
              <a:t> </a:t>
            </a:r>
            <a:r>
              <a:rPr lang="en-US" sz="2400" b="0" dirty="0" err="1">
                <a:solidFill>
                  <a:srgbClr val="CC0000"/>
                </a:solidFill>
              </a:rPr>
              <a:t>đề</a:t>
            </a:r>
            <a:r>
              <a:rPr lang="en-US" sz="2400" b="0" dirty="0">
                <a:solidFill>
                  <a:srgbClr val="CC0000"/>
                </a:solidFill>
              </a:rPr>
              <a:t> )</a:t>
            </a:r>
            <a:endParaRPr lang="en-US" sz="2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04800" y="2057400"/>
            <a:ext cx="86868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2: Cách thực hiện: </a:t>
            </a:r>
          </a:p>
          <a:p>
            <a:pPr marL="342900" indent="-342900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* Các nhóm quan sát các bước thực hiện ở hình 6.3 ( sgk trang 31 )</a:t>
            </a:r>
            <a:endParaRPr lang="en-US"/>
          </a:p>
          <a:p>
            <a:pPr marL="342900" indent="-342900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610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Calibri</vt:lpstr>
      <vt:lpstr>.VnTime</vt:lpstr>
      <vt:lpstr>Tahoma</vt:lpstr>
      <vt:lpstr>Default Design</vt:lpstr>
      <vt:lpstr>Slide 1</vt:lpstr>
      <vt:lpstr>Slide 2</vt:lpstr>
      <vt:lpstr>Slide 3</vt:lpstr>
      <vt:lpstr>Thứ tư ngày 18 tháng 12 năm 2020 Môn: Mĩ Thuật </vt:lpstr>
      <vt:lpstr>Slide 5</vt:lpstr>
      <vt:lpstr>Slide 6</vt:lpstr>
      <vt:lpstr>Slide 7</vt:lpstr>
      <vt:lpstr>Ghi nhớ</vt:lpstr>
      <vt:lpstr>Thứ tư ngày 18 tháng 12 năm 2019 Môn: Mĩ Thuật </vt:lpstr>
      <vt:lpstr>Slide 10</vt:lpstr>
      <vt:lpstr>Ghi nhớ</vt:lpstr>
      <vt:lpstr>Slide 12</vt:lpstr>
      <vt:lpstr>  </vt:lpstr>
      <vt:lpstr>Slide 14</vt:lpstr>
      <vt:lpstr>Slide 15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nga.us</dc:creator>
  <cp:lastModifiedBy>DELL</cp:lastModifiedBy>
  <cp:revision>57</cp:revision>
  <dcterms:created xsi:type="dcterms:W3CDTF">2015-10-10T08:16:32Z</dcterms:created>
  <dcterms:modified xsi:type="dcterms:W3CDTF">2021-05-31T06:47:50Z</dcterms:modified>
</cp:coreProperties>
</file>