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86" r:id="rId3"/>
    <p:sldId id="288" r:id="rId4"/>
    <p:sldId id="269" r:id="rId5"/>
    <p:sldId id="285" r:id="rId6"/>
    <p:sldId id="287" r:id="rId7"/>
    <p:sldId id="289" r:id="rId8"/>
    <p:sldId id="291" r:id="rId9"/>
    <p:sldId id="290" r:id="rId10"/>
    <p:sldId id="293" r:id="rId11"/>
    <p:sldId id="294" r:id="rId12"/>
    <p:sldId id="295" r:id="rId13"/>
    <p:sldId id="296" r:id="rId14"/>
    <p:sldId id="292" r:id="rId15"/>
    <p:sldId id="298" r:id="rId16"/>
    <p:sldId id="297" r:id="rId17"/>
    <p:sldId id="299" r:id="rId18"/>
    <p:sldId id="311" r:id="rId19"/>
    <p:sldId id="301" r:id="rId20"/>
    <p:sldId id="300" r:id="rId21"/>
    <p:sldId id="302" r:id="rId22"/>
    <p:sldId id="303" r:id="rId23"/>
    <p:sldId id="310" r:id="rId24"/>
    <p:sldId id="304" r:id="rId25"/>
    <p:sldId id="307" r:id="rId26"/>
    <p:sldId id="305" r:id="rId27"/>
    <p:sldId id="308" r:id="rId28"/>
    <p:sldId id="309" r:id="rId2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  <a:srgbClr val="860877"/>
    <a:srgbClr val="FF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821" y="-1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CAE78-ED20-48E1-94B8-C58FC66B90CE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A3711-8B2D-4044-80D7-F2CDD4921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6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BEE47-5A4D-40CB-B8D0-D1E0BA03AE87}" type="slidenum">
              <a:rPr lang="en-US" altLang="en-US">
                <a:latin typeface=".VnAvant" panose="020B7200000000000000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4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61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5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7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13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95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BEE47-5A4D-40CB-B8D0-D1E0BA03AE87}" type="slidenum">
              <a:rPr lang="en-US" altLang="en-US">
                <a:latin typeface=".VnAvant" panose="020B7200000000000000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15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BEE47-5A4D-40CB-B8D0-D1E0BA03AE87}" type="slidenum">
              <a:rPr lang="en-US" altLang="en-US">
                <a:latin typeface=".VnAvant" panose="020B7200000000000000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BEE47-5A4D-40CB-B8D0-D1E0BA03AE87}" type="slidenum">
              <a:rPr lang="en-US" altLang="en-US">
                <a:latin typeface=".VnAvant" panose="020B7200000000000000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14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6D617-C9F8-4BC1-A01B-910C61C67E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28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rgbClr val="FFFF99">
              <a:alpha val="7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CHỦ ĐỀ 5: </a:t>
            </a:r>
          </a:p>
          <a:p>
            <a:pPr algn="ctr"/>
            <a:r>
              <a:rPr lang="en-US" altLang="ko-KR" sz="2400" b="1" dirty="0" smtClean="0">
                <a:solidFill>
                  <a:srgbClr val="FF0000"/>
                </a:solidFill>
              </a:rPr>
              <a:t>BÀI HỌC TỪ CUỘC SỐNG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34062" y="1237319"/>
            <a:ext cx="1213183" cy="83099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5FCD654-BD2C-4DF9-BC3A-17B5F87B764C}"/>
              </a:ext>
            </a:extLst>
          </p:cNvPr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19" name="Freeform: Shape 100">
              <a:extLst>
                <a:ext uri="{FF2B5EF4-FFF2-40B4-BE49-F238E27FC236}">
                  <a16:creationId xmlns="" xmlns:a16="http://schemas.microsoft.com/office/drawing/2014/main" id="{5202F6B2-86CA-48EB-A3D2-D7C9A5D2C3D2}"/>
                </a:ext>
              </a:extLst>
            </p:cNvPr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01">
              <a:extLst>
                <a:ext uri="{FF2B5EF4-FFF2-40B4-BE49-F238E27FC236}">
                  <a16:creationId xmlns="" xmlns:a16="http://schemas.microsoft.com/office/drawing/2014/main" id="{F8819073-E235-4A2F-ABA2-A38300711732}"/>
                </a:ext>
              </a:extLst>
            </p:cNvPr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02">
              <a:extLst>
                <a:ext uri="{FF2B5EF4-FFF2-40B4-BE49-F238E27FC236}">
                  <a16:creationId xmlns="" xmlns:a16="http://schemas.microsoft.com/office/drawing/2014/main" id="{29F21B4D-7038-46BC-919D-7AB3CB12BD7B}"/>
                </a:ext>
              </a:extLst>
            </p:cNvPr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03">
              <a:extLst>
                <a:ext uri="{FF2B5EF4-FFF2-40B4-BE49-F238E27FC236}">
                  <a16:creationId xmlns="" xmlns:a16="http://schemas.microsoft.com/office/drawing/2014/main" id="{EF4453BF-3524-4808-B1AE-D5089F35A605}"/>
                </a:ext>
              </a:extLst>
            </p:cNvPr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04">
              <a:extLst>
                <a:ext uri="{FF2B5EF4-FFF2-40B4-BE49-F238E27FC236}">
                  <a16:creationId xmlns="" xmlns:a16="http://schemas.microsoft.com/office/drawing/2014/main" id="{AB99B619-6324-4E7F-8F7A-6A32821F6C6D}"/>
                </a:ext>
              </a:extLst>
            </p:cNvPr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105">
              <a:extLst>
                <a:ext uri="{FF2B5EF4-FFF2-40B4-BE49-F238E27FC236}">
                  <a16:creationId xmlns="" xmlns:a16="http://schemas.microsoft.com/office/drawing/2014/main" id="{C81A83F4-1205-4591-8BE9-220039C81A8C}"/>
                </a:ext>
              </a:extLst>
            </p:cNvPr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78044" y="2283718"/>
            <a:ext cx="7017932" cy="707886"/>
          </a:xfrm>
          <a:prstGeom prst="rect">
            <a:avLst/>
          </a:prstGeom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  <a:ea typeface="맑은 고딕" pitchFamily="50" charset="-127"/>
                <a:cs typeface="Calibri" pitchFamily="34" charset="0"/>
              </a:rPr>
              <a:t>KIẾN VÀ CHIM BỒ CÂU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42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678314"/>
            <a:ext cx="1959191" cy="584775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vẫy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130991"/>
            <a:ext cx="1936749" cy="584775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trí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9969" y="3477371"/>
            <a:ext cx="1681871" cy="584775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 săn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411510"/>
            <a:ext cx="5529078" cy="1077218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liên tiếp để thoát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 một tình trạng nào đó.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1851670"/>
            <a:ext cx="5211683" cy="1077218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 nghĩ nhanh, ứng phó 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0616" y="3189624"/>
            <a:ext cx="5665333" cy="1077218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chuyên làm nghề săn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thú rừng và chim.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12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56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26594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Người thợ săn giật mình.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504" y="786615"/>
            <a:ext cx="303288" cy="338554"/>
            <a:chOff x="451612" y="1604031"/>
            <a:chExt cx="453627" cy="442030"/>
          </a:xfrm>
        </p:grpSpPr>
        <p:sp>
          <p:nvSpPr>
            <p:cNvPr id="9" name="Oval 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236" y="2128530"/>
            <a:ext cx="303288" cy="338554"/>
            <a:chOff x="451612" y="1604031"/>
            <a:chExt cx="453627" cy="442030"/>
          </a:xfrm>
        </p:grpSpPr>
        <p:sp>
          <p:nvSpPr>
            <p:cNvPr id="45" name="Oval 4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678" y="3042862"/>
            <a:ext cx="303288" cy="338554"/>
            <a:chOff x="451612" y="1604031"/>
            <a:chExt cx="453627" cy="442030"/>
          </a:xfrm>
        </p:grpSpPr>
        <p:sp>
          <p:nvSpPr>
            <p:cNvPr id="51" name="Oval 5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7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56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26594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Người thợ săn giật mình.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rất vui mừng 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2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1635646"/>
            <a:ext cx="7704856" cy="12003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Nhận xét – Dặn dò</a:t>
            </a:r>
            <a:endParaRPr lang="en-US" sz="7200" b="1" dirty="0">
              <a:ln w="6600">
                <a:solidFill>
                  <a:srgbClr val="860877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24" y="195486"/>
            <a:ext cx="823031" cy="70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" y="51470"/>
            <a:ext cx="823031" cy="7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871" y="872306"/>
            <a:ext cx="82303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/>
          <p:cNvSpPr>
            <a:spLocks noChangeArrowheads="1"/>
          </p:cNvSpPr>
          <p:nvPr/>
        </p:nvSpPr>
        <p:spPr bwMode="auto">
          <a:xfrm>
            <a:off x="1771651" y="1110279"/>
            <a:ext cx="5486400" cy="2857500"/>
          </a:xfrm>
          <a:prstGeom prst="cloudCallout">
            <a:avLst>
              <a:gd name="adj1" fmla="val -41042"/>
              <a:gd name="adj2" fmla="val 279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500" b="1" i="1">
              <a:solidFill>
                <a:srgbClr val="006600"/>
              </a:solidFill>
              <a:latin typeface=".VnArial" panose="020B7200000000000000" pitchFamily="34" charset="0"/>
            </a:endParaRPr>
          </a:p>
        </p:txBody>
      </p:sp>
      <p:pic>
        <p:nvPicPr>
          <p:cNvPr id="3075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9075" y="-2697957"/>
            <a:ext cx="12001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1299-116755440458a5dcdd03e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4528"/>
            <a:ext cx="12573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71901" y="941955"/>
            <a:ext cx="14859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16297" y="1851670"/>
            <a:ext cx="6596063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8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86200"/>
            <a:ext cx="1028700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2773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2260" y="1122879"/>
            <a:ext cx="6580648" cy="584775"/>
          </a:xfrm>
          <a:prstGeom prst="rect">
            <a:avLst/>
          </a:prstGeom>
          <a:solidFill>
            <a:srgbClr val="FFFF99"/>
          </a:solidFill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a) Bồ câu đã làm gì để cứu kiến?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5536" y="55664"/>
            <a:ext cx="504056" cy="584775"/>
            <a:chOff x="6087623" y="3154510"/>
            <a:chExt cx="504056" cy="584775"/>
          </a:xfrm>
        </p:grpSpPr>
        <p:sp>
          <p:nvSpPr>
            <p:cNvPr id="10" name="Oval 9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3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9953" y="1783800"/>
            <a:ext cx="7489551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Bồ câu nhanh trí nhặt một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lá thả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 để cứu kiến.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2260" y="1122878"/>
            <a:ext cx="6625532" cy="584775"/>
          </a:xfrm>
          <a:prstGeom prst="rect">
            <a:avLst/>
          </a:prstGeom>
          <a:solidFill>
            <a:srgbClr val="FFFF99"/>
          </a:solidFill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Kiến đã làm gì để cứu bồ câu?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1013" y="1827033"/>
            <a:ext cx="7457491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Kiến bò đến cắn vào chân người thợ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săn.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8181" y="599852"/>
            <a:ext cx="7308691" cy="1077218"/>
          </a:xfrm>
          <a:prstGeom prst="rect">
            <a:avLst/>
          </a:prstGeom>
          <a:solidFill>
            <a:srgbClr val="FFFF99"/>
          </a:solidFill>
          <a:ln>
            <a:solidFill>
              <a:srgbClr val="86087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c) Em học được điều gì từ câu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chuyện này?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8586" y="1795829"/>
            <a:ext cx="7438255" cy="1569660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Trong cuộc sống cần giúp đỡ nhau,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nhất là khi người khác gặp khó khăn,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hoạn nạn.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1089" y="795982"/>
            <a:ext cx="988543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89842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7504" y="55664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7584" y="123478"/>
            <a:ext cx="8316416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vào vở câu trả lời cho câu hỏi b ở mục 3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656" y="1923678"/>
            <a:ext cx="7321235" cy="584775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Kiến bò đến chỗ người thợ săn và 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9144" y="1923678"/>
            <a:ext cx="7704856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Kiến bò đến chỗ người thợ săn và cắn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vào chân anh ta.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1635646"/>
            <a:ext cx="7704856" cy="12003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Nhận xét – Dặn dò</a:t>
            </a:r>
            <a:endParaRPr lang="en-US" sz="7200" b="1" dirty="0">
              <a:ln w="6600">
                <a:solidFill>
                  <a:srgbClr val="860877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24" y="195486"/>
            <a:ext cx="823031" cy="70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" y="51470"/>
            <a:ext cx="823031" cy="7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871" y="872306"/>
            <a:ext cx="82303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/>
          <p:cNvSpPr>
            <a:spLocks noChangeArrowheads="1"/>
          </p:cNvSpPr>
          <p:nvPr/>
        </p:nvSpPr>
        <p:spPr bwMode="auto">
          <a:xfrm>
            <a:off x="1771651" y="1110279"/>
            <a:ext cx="5486400" cy="2857500"/>
          </a:xfrm>
          <a:prstGeom prst="cloudCallout">
            <a:avLst>
              <a:gd name="adj1" fmla="val -41042"/>
              <a:gd name="adj2" fmla="val 279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500" b="1" i="1">
              <a:solidFill>
                <a:srgbClr val="006600"/>
              </a:solidFill>
              <a:latin typeface=".VnArial" panose="020B7200000000000000" pitchFamily="34" charset="0"/>
            </a:endParaRPr>
          </a:p>
        </p:txBody>
      </p:sp>
      <p:pic>
        <p:nvPicPr>
          <p:cNvPr id="3075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9075" y="-2697957"/>
            <a:ext cx="12001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1299-116755440458a5dcdd03e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4528"/>
            <a:ext cx="12573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71901" y="941955"/>
            <a:ext cx="14859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16297" y="1851670"/>
            <a:ext cx="6596063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8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86200"/>
            <a:ext cx="1028700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00014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7504" y="330791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5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2633" y="123478"/>
            <a:ext cx="8491367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từ ngữ để hoàn thiện câu và viết câu vào vở.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7137" y="2660794"/>
            <a:ext cx="7972353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Nam ……………. nghĩ ngay ra lời giải cho câu đố.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908591"/>
            <a:ext cx="7972353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Ông kể cho em nghe một câu chuyện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6861" y="1347166"/>
            <a:ext cx="7972353" cy="1077218"/>
          </a:xfrm>
          <a:prstGeom prst="rect">
            <a:avLst/>
          </a:prstGeom>
          <a:solidFill>
            <a:srgbClr val="FFFF99"/>
          </a:solidFill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giật mình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nhanh trí 	cảm động</a:t>
            </a:r>
          </a:p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giúp nhau		cứu</a:t>
            </a:r>
            <a:endParaRPr lang="en-US" sz="3200" b="1" dirty="0">
              <a:solidFill>
                <a:srgbClr val="8608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7490" y="1356007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trí</a:t>
            </a:r>
            <a:endParaRPr lang="en-US" sz="3200" b="1" dirty="0">
              <a:solidFill>
                <a:srgbClr val="8608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44680" y="1354661"/>
            <a:ext cx="2119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động</a:t>
            </a:r>
            <a:endParaRPr lang="en-US" sz="3200" dirty="0">
              <a:solidFill>
                <a:srgbClr val="860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2254 C 0.00538 -0.03149 -0.00295 -0.04014 -0.00573 -0.04014 C -0.02413 -0.04014 -0.04306 0.09849 -0.04306 0.23711 C -0.04306 0.16703 -0.05243 0.09849 -0.06129 0.09849 C -0.07066 0.09849 -0.07969 0.16826 -0.07969 0.23711 C -0.07969 0.20284 -0.08438 0.16703 -0.08906 0.16703 C -0.09375 0.16703 -0.09844 0.2013 -0.09844 0.23711 C -0.09844 0.2192 -0.10087 0.20284 -0.10313 0.20284 C -0.10556 0.20284 -0.10799 0.22044 -0.10799 0.23711 C -0.10799 0.22816 -0.1092 0.2192 -0.11025 0.2192 C -0.11094 0.2192 -0.11268 0.22816 -0.11268 0.23711 C -0.11268 0.23248 -0.1132 0.22816 -0.11389 0.22816 C -0.11389 0.22692 -0.11511 0.23248 -0.11511 0.23711 C -0.11511 0.23495 -0.11511 0.23248 -0.11563 0.23248 C -0.11563 0.2334 -0.11632 0.23464 -0.11632 0.23711 C -0.11632 0.23587 -0.11632 0.23495 -0.11632 0.2334 C -0.11684 0.2334 -0.11684 0.23464 -0.11684 0.23557 C -0.11754 0.23557 -0.11754 0.23464 -0.11754 0.2334 C -0.11806 0.2334 -0.11806 0.23464 -0.11806 0.23557 " pathEditMode="relative" rAng="0" ptsTypes="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2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389 C -0.00347 -0.00587 -0.04306 -0.02532 -0.0566 -0.02532 C -0.14393 -0.02532 -0.23368 0.28126 -0.23368 0.58784 C -0.23368 0.43347 -0.27847 0.28126 -0.32101 0.28126 C -0.3658 0.28126 -0.40816 0.43563 -0.40816 0.58784 C -0.40816 0.51189 -0.43073 0.43347 -0.45313 0.43347 C -0.47552 0.43347 -0.49792 0.5088 -0.49792 0.58784 C -0.49792 0.54832 -0.5092 0.51189 -0.52032 0.51189 C -0.5316 0.51189 -0.54288 0.55141 -0.54288 0.58784 C -0.54288 0.56808 -0.54861 0.54832 -0.554 0.54832 C -0.55695 0.54832 -0.56528 0.56808 -0.56528 0.58784 C -0.56528 0.57796 -0.56823 0.56808 -0.57118 0.56808 C -0.57118 0.56561 -0.57691 0.57796 -0.57691 0.58784 C -0.57691 0.58321 -0.57691 0.57796 -0.57986 0.57796 C -0.57986 0.58012 -0.58282 0.58228 -0.58282 0.58784 C -0.58282 0.58537 -0.58282 0.58321 -0.58282 0.58012 C -0.58577 0.58012 -0.58577 0.58228 -0.58577 0.58475 C -0.58872 0.58475 -0.58872 0.58228 -0.58872 0.58012 C -0.5915 0.58012 -0.5915 0.58228 -0.5915 0.58475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26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/>
          <p:cNvSpPr>
            <a:spLocks noChangeArrowheads="1"/>
          </p:cNvSpPr>
          <p:nvPr/>
        </p:nvSpPr>
        <p:spPr bwMode="auto">
          <a:xfrm>
            <a:off x="1771651" y="1110279"/>
            <a:ext cx="5486400" cy="2857500"/>
          </a:xfrm>
          <a:prstGeom prst="cloudCallout">
            <a:avLst>
              <a:gd name="adj1" fmla="val -41042"/>
              <a:gd name="adj2" fmla="val 279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500" b="1" i="1">
              <a:solidFill>
                <a:srgbClr val="006600"/>
              </a:solidFill>
              <a:latin typeface=".VnArial" panose="020B7200000000000000" pitchFamily="34" charset="0"/>
            </a:endParaRPr>
          </a:p>
        </p:txBody>
      </p:sp>
      <p:pic>
        <p:nvPicPr>
          <p:cNvPr id="3075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9075" y="-2697957"/>
            <a:ext cx="12001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1299-116755440458a5dcdd03e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4528"/>
            <a:ext cx="12573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71901" y="941955"/>
            <a:ext cx="14859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16297" y="1851670"/>
            <a:ext cx="6596063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8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86200"/>
            <a:ext cx="1028700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846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496" y="123478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39552" y="123478"/>
            <a:ext cx="763284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câu chuyện </a:t>
            </a: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và chim bồ câu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Kien va chim b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1417" y="1203598"/>
            <a:ext cx="6300192" cy="35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9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7504" y="123478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2633" y="123478"/>
            <a:ext cx="849136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lại câu chuyện </a:t>
            </a:r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và chim bồ câu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4327" y="666387"/>
            <a:ext cx="4611690" cy="2295020"/>
            <a:chOff x="104327" y="666387"/>
            <a:chExt cx="4611690" cy="22950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563" b="62563" l="15088" r="51754">
                          <a14:foregroundMark x1="34737" y1="56563" x2="34737" y2="56563"/>
                          <a14:foregroundMark x1="26140" y1="55188" x2="26140" y2="55188"/>
                          <a14:foregroundMark x1="22807" y1="55313" x2="22807" y2="55313"/>
                          <a14:foregroundMark x1="48509" y1="41813" x2="48509" y2="41813"/>
                          <a14:foregroundMark x1="49123" y1="59062" x2="49123" y2="59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2" t="37400" r="48035" b="34600"/>
            <a:stretch/>
          </p:blipFill>
          <p:spPr>
            <a:xfrm>
              <a:off x="104327" y="666387"/>
              <a:ext cx="4611690" cy="223424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9512" y="2499742"/>
              <a:ext cx="354137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con kiến (...)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16017" y="761097"/>
            <a:ext cx="4464495" cy="2200310"/>
            <a:chOff x="4716017" y="761097"/>
            <a:chExt cx="4464495" cy="22003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313" b="62875" l="53596" r="91404">
                          <a14:foregroundMark x1="67895" y1="53125" x2="67895" y2="53125"/>
                          <a14:foregroundMark x1="66140" y1="52312" x2="66140" y2="52312"/>
                          <a14:foregroundMark x1="71491" y1="57188" x2="71491" y2="57188"/>
                          <a14:foregroundMark x1="56579" y1="56750" x2="56579" y2="5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4" t="38582" r="9734" b="34818"/>
            <a:stretch/>
          </p:blipFill>
          <p:spPr>
            <a:xfrm>
              <a:off x="4716017" y="761097"/>
              <a:ext cx="4320479" cy="21395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934828" y="2499742"/>
              <a:ext cx="42456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Nghe tiếng kêu cứu (...)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48577" y="2961407"/>
            <a:ext cx="4567440" cy="2120538"/>
            <a:chOff x="148577" y="2961407"/>
            <a:chExt cx="4567440" cy="212053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5313" b="88375" l="14474" r="519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2" t="65400" r="48035" b="12200"/>
            <a:stretch/>
          </p:blipFill>
          <p:spPr>
            <a:xfrm>
              <a:off x="148577" y="2961407"/>
              <a:ext cx="4567440" cy="169857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9512" y="4620280"/>
              <a:ext cx="41764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hôm kiến thấy (...)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49206" y="2900635"/>
            <a:ext cx="4438810" cy="2181310"/>
            <a:chOff x="4849206" y="2900635"/>
            <a:chExt cx="4438810" cy="21813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5250" b="88500" l="54211" r="91053">
                          <a14:foregroundMark x1="67544" y1="69250" x2="67544" y2="69250"/>
                          <a14:foregroundMark x1="83947" y1="72000" x2="83947" y2="72000"/>
                          <a14:foregroundMark x1="80351" y1="70313" x2="80351" y2="70313"/>
                          <a14:foregroundMark x1="79211" y1="68438" x2="79211" y2="68438"/>
                          <a14:foregroundMark x1="57807" y1="84313" x2="57807" y2="84313"/>
                          <a14:foregroundMark x1="56930" y1="74375" x2="56930" y2="73688"/>
                          <a14:foregroundMark x1="60175" y1="70125" x2="60175" y2="70125"/>
                          <a14:foregroundMark x1="67281" y1="72438" x2="67281" y2="72438"/>
                          <a14:foregroundMark x1="74123" y1="76250" x2="74123" y2="76250"/>
                          <a14:foregroundMark x1="88947" y1="77500" x2="88947" y2="77500"/>
                          <a14:foregroundMark x1="87807" y1="74750" x2="87807" y2="74750"/>
                          <a14:foregroundMark x1="76228" y1="76688" x2="76228" y2="76688"/>
                          <a14:foregroundMark x1="59825" y1="76063" x2="59825" y2="76063"/>
                          <a14:foregroundMark x1="58684" y1="71188" x2="58684" y2="71188"/>
                          <a14:foregroundMark x1="64912" y1="72438" x2="64912" y2="72438"/>
                          <a14:foregroundMark x1="64649" y1="73688" x2="64649" y2="73688"/>
                          <a14:foregroundMark x1="64298" y1="69875" x2="64298" y2="69875"/>
                          <a14:foregroundMark x1="60789" y1="70938" x2="60789" y2="70938"/>
                          <a14:foregroundMark x1="66667" y1="70750" x2="66667" y2="70750"/>
                          <a14:foregroundMark x1="62281" y1="72000" x2="62281" y2="72000"/>
                          <a14:foregroundMark x1="58070" y1="73063" x2="58070" y2="73063"/>
                          <a14:foregroundMark x1="59825" y1="72438" x2="59825" y2="72438"/>
                          <a14:foregroundMark x1="55702" y1="69500" x2="55702" y2="69500"/>
                          <a14:foregroundMark x1="69035" y1="67375" x2="69035" y2="67375"/>
                          <a14:foregroundMark x1="55702" y1="72250" x2="55702" y2="72250"/>
                          <a14:foregroundMark x1="72895" y1="73688" x2="72895" y2="73688"/>
                          <a14:foregroundMark x1="72632" y1="75188" x2="72632" y2="75188"/>
                          <a14:foregroundMark x1="81842" y1="74563" x2="81842" y2="74563"/>
                          <a14:foregroundMark x1="87456" y1="76875" x2="87456" y2="76875"/>
                          <a14:foregroundMark x1="89298" y1="75625" x2="89298" y2="75625"/>
                          <a14:foregroundMark x1="85439" y1="74125" x2="85439" y2="74125"/>
                          <a14:foregroundMark x1="82456" y1="73500" x2="82456" y2="73500"/>
                          <a14:foregroundMark x1="82456" y1="75813" x2="82456" y2="75813"/>
                          <a14:foregroundMark x1="86930" y1="75813" x2="86930" y2="75813"/>
                          <a14:foregroundMark x1="77368" y1="75375" x2="77368" y2="75375"/>
                          <a14:foregroundMark x1="81579" y1="76438" x2="81579" y2="76438"/>
                          <a14:foregroundMark x1="79737" y1="75375" x2="79737" y2="75375"/>
                          <a14:foregroundMark x1="75877" y1="73688" x2="75877" y2="73688"/>
                          <a14:foregroundMark x1="77719" y1="72000" x2="77719" y2="70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30" t="64758" r="8737" b="11441"/>
            <a:stretch/>
          </p:blipFill>
          <p:spPr>
            <a:xfrm>
              <a:off x="4849206" y="2900635"/>
              <a:ext cx="4294794" cy="17593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932040" y="4620280"/>
              <a:ext cx="435597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Bồ câu tìm đến chỗ kiến (...)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9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1635646"/>
            <a:ext cx="7704856" cy="12003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Nhận xét – Dặn dò</a:t>
            </a:r>
            <a:endParaRPr lang="en-US" sz="7200" b="1" dirty="0">
              <a:ln w="6600">
                <a:solidFill>
                  <a:srgbClr val="860877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24" y="195486"/>
            <a:ext cx="823031" cy="70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" y="51470"/>
            <a:ext cx="823031" cy="7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871" y="872306"/>
            <a:ext cx="82303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/>
          <p:cNvSpPr>
            <a:spLocks noChangeArrowheads="1"/>
          </p:cNvSpPr>
          <p:nvPr/>
        </p:nvSpPr>
        <p:spPr bwMode="auto">
          <a:xfrm>
            <a:off x="1771651" y="1110279"/>
            <a:ext cx="5486400" cy="2857500"/>
          </a:xfrm>
          <a:prstGeom prst="cloudCallout">
            <a:avLst>
              <a:gd name="adj1" fmla="val -41042"/>
              <a:gd name="adj2" fmla="val 279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500" b="1" i="1">
              <a:solidFill>
                <a:srgbClr val="006600"/>
              </a:solidFill>
              <a:latin typeface=".VnArial" panose="020B7200000000000000" pitchFamily="34" charset="0"/>
            </a:endParaRPr>
          </a:p>
        </p:txBody>
      </p:sp>
      <p:pic>
        <p:nvPicPr>
          <p:cNvPr id="3075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9075" y="-2697957"/>
            <a:ext cx="12001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1299-116755440458a5dcdd03e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4528"/>
            <a:ext cx="12573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71901" y="941955"/>
            <a:ext cx="14859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16297" y="1851670"/>
            <a:ext cx="6596063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4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8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86200"/>
            <a:ext cx="1028700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39364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532" y="1419622"/>
            <a:ext cx="8542277" cy="2554545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Nghe tiếng kêu cứu của kiến, </a:t>
            </a: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bồ câu nhanh trí nhặt chiếc lá thả xuống nước. Kiến bám vào chiếc </a:t>
            </a: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lá và leo được lên bờ.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504" y="123478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7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2633" y="123478"/>
            <a:ext cx="240719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viết</a:t>
            </a:r>
          </a:p>
        </p:txBody>
      </p:sp>
    </p:spTree>
    <p:extLst>
      <p:ext uri="{BB962C8B-B14F-4D97-AF65-F5344CB8AC3E}">
        <p14:creationId xmlns:p14="http://schemas.microsoft.com/office/powerpoint/2010/main" val="346766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496" y="0"/>
            <a:ext cx="504056" cy="584775"/>
            <a:chOff x="6087623" y="3154510"/>
            <a:chExt cx="504056" cy="584775"/>
          </a:xfrm>
        </p:grpSpPr>
        <p:sp>
          <p:nvSpPr>
            <p:cNvPr id="8" name="Oval 7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991" y="38928"/>
            <a:ext cx="8604009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Tìm trong hoặc ngoài bài đọc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Kiến và chim bồ câu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từ ngữ có tiếng chứa vần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ăn, ăng, oat,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oăt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38" y="933144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Người thợ săn giật mình.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rất vui mừng 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963278" y="2211710"/>
            <a:ext cx="504056" cy="28803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57258" y="2200824"/>
            <a:ext cx="576064" cy="31002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05808" y="2510628"/>
            <a:ext cx="576064" cy="31002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16898" y="4005218"/>
            <a:ext cx="720080" cy="38203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8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955" y="51470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9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9334" y="123478"/>
            <a:ext cx="838386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và dùng từ ngữ trong khung để nói: Việc làm của người thợ săn là đúng hay sai? Vì sao?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t="47199" r="878" b="9401"/>
          <a:stretch/>
        </p:blipFill>
        <p:spPr>
          <a:xfrm>
            <a:off x="652606" y="1039213"/>
            <a:ext cx="8430550" cy="404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5088" y="1059582"/>
            <a:ext cx="8089400" cy="584775"/>
          </a:xfrm>
          <a:prstGeom prst="rect">
            <a:avLst/>
          </a:prstGeom>
          <a:solidFill>
            <a:srgbClr val="FFFF99"/>
          </a:solidFill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người thợ săn	bắn chim</a:t>
            </a:r>
            <a:endParaRPr lang="en-US" sz="3200" b="1" dirty="0">
              <a:solidFill>
                <a:srgbClr val="8608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1635646"/>
            <a:ext cx="7704856" cy="12003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Nhận xét – Dặn dò</a:t>
            </a:r>
            <a:endParaRPr lang="en-US" sz="7200" b="1" dirty="0">
              <a:ln w="6600">
                <a:solidFill>
                  <a:srgbClr val="860877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24" y="195486"/>
            <a:ext cx="823031" cy="70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" y="51470"/>
            <a:ext cx="823031" cy="7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871" y="872306"/>
            <a:ext cx="82303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9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8" t="27075" r="2280" b="30301"/>
          <a:stretch/>
        </p:blipFill>
        <p:spPr>
          <a:xfrm>
            <a:off x="116024" y="0"/>
            <a:ext cx="8914837" cy="4896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55" y="286473"/>
            <a:ext cx="823031" cy="701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900" y="123478"/>
            <a:ext cx="824744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Quan sát tranh và cho biết những người trong tranh </a:t>
            </a:r>
          </a:p>
          <a:p>
            <a:r>
              <a:rPr lang="en-US" sz="2400" b="1" dirty="0" smtClean="0"/>
              <a:t>đang làm gì?</a:t>
            </a:r>
            <a:endParaRPr lang="en-US" sz="2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89926" y="324099"/>
            <a:ext cx="504056" cy="584775"/>
            <a:chOff x="6087623" y="3154510"/>
            <a:chExt cx="504056" cy="584775"/>
          </a:xfrm>
        </p:grpSpPr>
        <p:sp>
          <p:nvSpPr>
            <p:cNvPr id="24" name="Oval 23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1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8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23478"/>
            <a:ext cx="8928992" cy="4896545"/>
            <a:chOff x="827584" y="123477"/>
            <a:chExt cx="8136904" cy="4416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7" t="19201" r="878" b="36000"/>
            <a:stretch/>
          </p:blipFill>
          <p:spPr>
            <a:xfrm>
              <a:off x="827584" y="123477"/>
              <a:ext cx="8136904" cy="441649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691680" y="3230708"/>
              <a:ext cx="4608512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99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062" y="3679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06849"/>
            <a:ext cx="9121422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  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   Người thợ săn giật mình.   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sz="2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07504" y="786615"/>
            <a:ext cx="303288" cy="338554"/>
            <a:chOff x="451612" y="1604031"/>
            <a:chExt cx="453627" cy="442030"/>
          </a:xfrm>
        </p:grpSpPr>
        <p:sp>
          <p:nvSpPr>
            <p:cNvPr id="9" name="Oval 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64856" y="737572"/>
            <a:ext cx="303288" cy="338554"/>
            <a:chOff x="451612" y="1604031"/>
            <a:chExt cx="453627" cy="442030"/>
          </a:xfrm>
        </p:grpSpPr>
        <p:sp>
          <p:nvSpPr>
            <p:cNvPr id="12" name="Oval 1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496" y="1153076"/>
            <a:ext cx="303288" cy="338554"/>
            <a:chOff x="451612" y="1604031"/>
            <a:chExt cx="453627" cy="442030"/>
          </a:xfrm>
        </p:grpSpPr>
        <p:sp>
          <p:nvSpPr>
            <p:cNvPr id="15" name="Oval 1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96" y="1491344"/>
            <a:ext cx="303288" cy="338554"/>
            <a:chOff x="451612" y="1604031"/>
            <a:chExt cx="453627" cy="442030"/>
          </a:xfrm>
        </p:grpSpPr>
        <p:sp>
          <p:nvSpPr>
            <p:cNvPr id="18" name="Oval 1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15774" y="1851670"/>
            <a:ext cx="303288" cy="338554"/>
            <a:chOff x="451612" y="1604031"/>
            <a:chExt cx="453627" cy="442030"/>
          </a:xfrm>
        </p:grpSpPr>
        <p:sp>
          <p:nvSpPr>
            <p:cNvPr id="21" name="Oval 2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496" y="2157566"/>
            <a:ext cx="303288" cy="338554"/>
            <a:chOff x="451612" y="1604031"/>
            <a:chExt cx="453627" cy="442030"/>
          </a:xfrm>
        </p:grpSpPr>
        <p:sp>
          <p:nvSpPr>
            <p:cNvPr id="24" name="Oval 23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6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29604" y="1944067"/>
            <a:ext cx="303288" cy="338554"/>
            <a:chOff x="451612" y="1604031"/>
            <a:chExt cx="453627" cy="442030"/>
          </a:xfrm>
        </p:grpSpPr>
        <p:sp>
          <p:nvSpPr>
            <p:cNvPr id="27" name="Oval 26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7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80680" y="2449220"/>
            <a:ext cx="303288" cy="338554"/>
            <a:chOff x="451612" y="1604031"/>
            <a:chExt cx="453627" cy="442030"/>
          </a:xfrm>
        </p:grpSpPr>
        <p:sp>
          <p:nvSpPr>
            <p:cNvPr id="30" name="Oval 29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8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08304" y="2427448"/>
            <a:ext cx="303288" cy="338554"/>
            <a:chOff x="451612" y="1604031"/>
            <a:chExt cx="453627" cy="442030"/>
          </a:xfrm>
        </p:grpSpPr>
        <p:sp>
          <p:nvSpPr>
            <p:cNvPr id="33" name="Oval 32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9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724" y="3047334"/>
            <a:ext cx="421910" cy="338554"/>
            <a:chOff x="363779" y="1604031"/>
            <a:chExt cx="631050" cy="442030"/>
          </a:xfrm>
        </p:grpSpPr>
        <p:sp>
          <p:nvSpPr>
            <p:cNvPr id="36" name="Oval 35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3779" y="1604031"/>
              <a:ext cx="631050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3368445"/>
            <a:ext cx="421910" cy="338554"/>
            <a:chOff x="363779" y="1604031"/>
            <a:chExt cx="631049" cy="442030"/>
          </a:xfrm>
        </p:grpSpPr>
        <p:sp>
          <p:nvSpPr>
            <p:cNvPr id="39" name="Oval 3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3720934"/>
            <a:ext cx="421910" cy="338554"/>
            <a:chOff x="363779" y="1604031"/>
            <a:chExt cx="631049" cy="442030"/>
          </a:xfrm>
        </p:grpSpPr>
        <p:sp>
          <p:nvSpPr>
            <p:cNvPr id="42" name="Oval 4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654" y="4227648"/>
            <a:ext cx="421910" cy="338554"/>
            <a:chOff x="363779" y="1604031"/>
            <a:chExt cx="631049" cy="442030"/>
          </a:xfrm>
        </p:grpSpPr>
        <p:sp>
          <p:nvSpPr>
            <p:cNvPr id="48" name="Oval 4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60837" y="102163"/>
            <a:ext cx="74281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Đọc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35496" y="55664"/>
            <a:ext cx="504056" cy="584775"/>
            <a:chOff x="6087623" y="3154510"/>
            <a:chExt cx="504056" cy="584775"/>
          </a:xfrm>
        </p:grpSpPr>
        <p:sp>
          <p:nvSpPr>
            <p:cNvPr id="63" name="Oval 62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66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472" y="771550"/>
            <a:ext cx="2406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vẫy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1779662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trí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7965" y="2859782"/>
            <a:ext cx="2464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giật mình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70" y="342404"/>
            <a:ext cx="1475859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1728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56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06849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  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   Người thợ săn giật mình.   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rất vui mừng 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504" y="786615"/>
            <a:ext cx="303288" cy="338554"/>
            <a:chOff x="451612" y="1604031"/>
            <a:chExt cx="453627" cy="442030"/>
          </a:xfrm>
        </p:grpSpPr>
        <p:sp>
          <p:nvSpPr>
            <p:cNvPr id="9" name="Oval 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64856" y="737572"/>
            <a:ext cx="303288" cy="338554"/>
            <a:chOff x="451612" y="1604031"/>
            <a:chExt cx="453627" cy="442030"/>
          </a:xfrm>
        </p:grpSpPr>
        <p:sp>
          <p:nvSpPr>
            <p:cNvPr id="12" name="Oval 1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496" y="1153076"/>
            <a:ext cx="303288" cy="338554"/>
            <a:chOff x="451612" y="1604031"/>
            <a:chExt cx="453627" cy="442030"/>
          </a:xfrm>
        </p:grpSpPr>
        <p:sp>
          <p:nvSpPr>
            <p:cNvPr id="15" name="Oval 1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96" y="1491344"/>
            <a:ext cx="303288" cy="338554"/>
            <a:chOff x="451612" y="1604031"/>
            <a:chExt cx="453627" cy="442030"/>
          </a:xfrm>
        </p:grpSpPr>
        <p:sp>
          <p:nvSpPr>
            <p:cNvPr id="18" name="Oval 1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15774" y="1851670"/>
            <a:ext cx="303288" cy="338554"/>
            <a:chOff x="451612" y="1604031"/>
            <a:chExt cx="453627" cy="442030"/>
          </a:xfrm>
        </p:grpSpPr>
        <p:sp>
          <p:nvSpPr>
            <p:cNvPr id="21" name="Oval 2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496" y="2157566"/>
            <a:ext cx="303288" cy="338554"/>
            <a:chOff x="451612" y="1604031"/>
            <a:chExt cx="453627" cy="442030"/>
          </a:xfrm>
        </p:grpSpPr>
        <p:sp>
          <p:nvSpPr>
            <p:cNvPr id="24" name="Oval 23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6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29604" y="1944067"/>
            <a:ext cx="303288" cy="338554"/>
            <a:chOff x="451612" y="1604031"/>
            <a:chExt cx="453627" cy="442030"/>
          </a:xfrm>
        </p:grpSpPr>
        <p:sp>
          <p:nvSpPr>
            <p:cNvPr id="27" name="Oval 26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7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80680" y="2449220"/>
            <a:ext cx="303288" cy="338554"/>
            <a:chOff x="451612" y="1604031"/>
            <a:chExt cx="453627" cy="442030"/>
          </a:xfrm>
        </p:grpSpPr>
        <p:sp>
          <p:nvSpPr>
            <p:cNvPr id="30" name="Oval 29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8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08304" y="2427448"/>
            <a:ext cx="303288" cy="338554"/>
            <a:chOff x="451612" y="1604031"/>
            <a:chExt cx="453627" cy="442030"/>
          </a:xfrm>
        </p:grpSpPr>
        <p:sp>
          <p:nvSpPr>
            <p:cNvPr id="33" name="Oval 32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9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724" y="3047334"/>
            <a:ext cx="421910" cy="338554"/>
            <a:chOff x="363779" y="1604031"/>
            <a:chExt cx="631050" cy="442030"/>
          </a:xfrm>
        </p:grpSpPr>
        <p:sp>
          <p:nvSpPr>
            <p:cNvPr id="36" name="Oval 35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3779" y="1604031"/>
              <a:ext cx="631050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3368445"/>
            <a:ext cx="421910" cy="338554"/>
            <a:chOff x="363779" y="1604031"/>
            <a:chExt cx="631049" cy="442030"/>
          </a:xfrm>
        </p:grpSpPr>
        <p:sp>
          <p:nvSpPr>
            <p:cNvPr id="39" name="Oval 3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3720934"/>
            <a:ext cx="421910" cy="338554"/>
            <a:chOff x="363779" y="1604031"/>
            <a:chExt cx="631049" cy="442030"/>
          </a:xfrm>
        </p:grpSpPr>
        <p:sp>
          <p:nvSpPr>
            <p:cNvPr id="42" name="Oval 4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654" y="4227648"/>
            <a:ext cx="421910" cy="338554"/>
            <a:chOff x="363779" y="1604031"/>
            <a:chExt cx="631049" cy="442030"/>
          </a:xfrm>
        </p:grpSpPr>
        <p:sp>
          <p:nvSpPr>
            <p:cNvPr id="48" name="Oval 4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11152" y="1563638"/>
            <a:ext cx="7525344" cy="1569660"/>
          </a:xfrm>
          <a:prstGeom prst="rect">
            <a:avLst/>
          </a:prstGeom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Nghe tiếng kêu cứu của kiến, bồ câu nhanh trí nhặt một chiếc lá thả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nước.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485729" y="3133298"/>
            <a:ext cx="7632848" cy="1077218"/>
          </a:xfrm>
          <a:prstGeom prst="rect">
            <a:avLst/>
          </a:prstGeom>
          <a:ln w="1905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Ngay lập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tức, nó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bò đến, cắn vào chân anh ta.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41434" y="1530980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98100" y="2011015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887142" y="2011015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39546" y="3193623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327172" y="3133298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870" y="195486"/>
            <a:ext cx="1475859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843808" y="3721556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71800" y="2557530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828818" y="2575020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94942" y="3723878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9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56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26594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Người thợ săn giật mình.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504" y="865044"/>
            <a:ext cx="303288" cy="338554"/>
            <a:chOff x="451612" y="1604031"/>
            <a:chExt cx="453627" cy="442030"/>
          </a:xfrm>
        </p:grpSpPr>
        <p:sp>
          <p:nvSpPr>
            <p:cNvPr id="9" name="Oval 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236" y="2115432"/>
            <a:ext cx="303288" cy="338554"/>
            <a:chOff x="451612" y="1604031"/>
            <a:chExt cx="453627" cy="442030"/>
          </a:xfrm>
        </p:grpSpPr>
        <p:sp>
          <p:nvSpPr>
            <p:cNvPr id="45" name="Oval 4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496" y="3036170"/>
            <a:ext cx="303288" cy="338554"/>
            <a:chOff x="451612" y="1604031"/>
            <a:chExt cx="453627" cy="442030"/>
          </a:xfrm>
        </p:grpSpPr>
        <p:sp>
          <p:nvSpPr>
            <p:cNvPr id="51" name="Oval 5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9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1373</Words>
  <Application>Microsoft Office PowerPoint</Application>
  <PresentationFormat>On-screen Show (16:9)</PresentationFormat>
  <Paragraphs>197</Paragraphs>
  <Slides>27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Hi</cp:lastModifiedBy>
  <cp:revision>180</cp:revision>
  <dcterms:created xsi:type="dcterms:W3CDTF">2014-04-01T16:27:38Z</dcterms:created>
  <dcterms:modified xsi:type="dcterms:W3CDTF">2021-03-23T02:54:09Z</dcterms:modified>
</cp:coreProperties>
</file>