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0" r:id="rId2"/>
    <p:sldId id="271" r:id="rId3"/>
    <p:sldId id="272" r:id="rId4"/>
    <p:sldId id="273" r:id="rId5"/>
    <p:sldId id="290" r:id="rId6"/>
    <p:sldId id="274" r:id="rId7"/>
    <p:sldId id="295" r:id="rId8"/>
    <p:sldId id="291" r:id="rId9"/>
    <p:sldId id="294" r:id="rId10"/>
    <p:sldId id="286" r:id="rId11"/>
    <p:sldId id="292" r:id="rId12"/>
    <p:sldId id="293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7" r:id="rId24"/>
    <p:sldId id="288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</p:sldIdLst>
  <p:sldSz cx="14630400" cy="8229600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46" y="-1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C6C91-11EE-4C59-AC56-280C073DA39F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B6F2B-0622-4044-95BF-3D4DE1AC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6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8FE1F-EDBC-4F37-A1D4-804EA0CCB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0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6F2B-0622-4044-95BF-3D4DE1ACE5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6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6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7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0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D1623-75BD-4999-AD43-1562FE4D5C7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58463-0C9D-4350-9F05-8547C237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5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itter-graphics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wmv"/><Relationship Id="rId7" Type="http://schemas.openxmlformats.org/officeDocument/2006/relationships/image" Target="../media/image1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27340"/>
            <a:ext cx="14630400" cy="835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185478" y="3117424"/>
            <a:ext cx="8971280" cy="7149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MÔN:Tiếng</a:t>
            </a:r>
            <a:r>
              <a:rPr lang="en-US" sz="36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Việt</a:t>
            </a:r>
            <a:r>
              <a:rPr lang="en-US" sz="36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5612448" y="4259309"/>
            <a:ext cx="4117341" cy="49656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1A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5" descr="Pink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077022"/>
            <a:ext cx="1950720" cy="8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1" y="27340"/>
            <a:ext cx="914402" cy="69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812" y="6273213"/>
            <a:ext cx="2311400" cy="19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045040" y="1268538"/>
            <a:ext cx="12801600" cy="6291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.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khoẻ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hạnh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phúc</a:t>
            </a:r>
            <a:r>
              <a:rPr lang="en-US" sz="36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! </a:t>
            </a:r>
          </a:p>
        </p:txBody>
      </p:sp>
      <p:pic>
        <p:nvPicPr>
          <p:cNvPr id="11" name="Picture 9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169935"/>
            <a:ext cx="2829560" cy="141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149" y="344840"/>
            <a:ext cx="914402" cy="69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513" y="959202"/>
            <a:ext cx="914402" cy="69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4050349" y="605829"/>
            <a:ext cx="6266179" cy="54136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ĐOÀN NGHIÊN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4212591" y="1179794"/>
            <a:ext cx="620522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endParaRPr lang="en-US"/>
          </a:p>
        </p:txBody>
      </p:sp>
      <p:sp>
        <p:nvSpPr>
          <p:cNvPr id="19" name="WordArt 17"/>
          <p:cNvSpPr>
            <a:spLocks noChangeArrowheads="1" noChangeShapeType="1" noTextEdit="1"/>
          </p:cNvSpPr>
          <p:nvPr/>
        </p:nvSpPr>
        <p:spPr bwMode="auto">
          <a:xfrm>
            <a:off x="4755085" y="5486402"/>
            <a:ext cx="6260054" cy="48284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 THỊ CHÍN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62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ames PPT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4419600" y="4959351"/>
            <a:ext cx="6461760" cy="56007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Như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Hoa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4615180" y="5889625"/>
            <a:ext cx="6205221" cy="411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24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Năm </a:t>
            </a:r>
            <a:r>
              <a:rPr lang="vi-VN" sz="2400" b="1" kern="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học: </a:t>
            </a:r>
            <a:r>
              <a:rPr lang="vi-VN" sz="24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r>
              <a:rPr lang="en-US" sz="24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r>
              <a:rPr lang="vi-VN" sz="24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 – 20</a:t>
            </a:r>
            <a:r>
              <a:rPr lang="en-US" sz="2400" b="1" kern="10" dirty="0">
                <a:solidFill>
                  <a:srgbClr val="0000FF"/>
                </a:solidFill>
                <a:latin typeface="Times New Roman"/>
                <a:cs typeface="Times New Roman"/>
              </a:rPr>
              <a:t>21</a:t>
            </a:r>
          </a:p>
        </p:txBody>
      </p:sp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2720227" y="579005"/>
            <a:ext cx="9217659" cy="46101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TRƯỜNG TH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TRƯƠNG HOÀNH</a:t>
            </a: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1299094" y="2200275"/>
            <a:ext cx="12059920" cy="22117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5" tIns="45718" rIns="91435" bIns="4571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100" b="1" kern="10" dirty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Xin chân thành cảm ơn quý thầy cô .Chào tạm biệt ! </a:t>
            </a:r>
          </a:p>
          <a:p>
            <a:pPr algn="ctr"/>
            <a:r>
              <a:rPr lang="vi-VN" sz="3100" b="1" kern="10" dirty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Hẹn gặp lại !</a:t>
            </a:r>
            <a:endParaRPr lang="en-US" sz="3100" b="1" kern="10" dirty="0">
              <a:ln w="2857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13" descr="1174645oad7z9n2ir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0159">
            <a:off x="873337" y="4918085"/>
            <a:ext cx="2120266" cy="265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1174645oad7z9n2ir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456">
            <a:off x="11155523" y="5102293"/>
            <a:ext cx="2827019" cy="19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163638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108585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6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15" tIns="65308" rIns="130615" bIns="65308" rtlCol="0" anchor="ctr">
            <a:norm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5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1066801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52801" y="2085106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gh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356726" y="220980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nh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125516"/>
              </p:ext>
            </p:extLst>
          </p:nvPr>
        </p:nvGraphicFramePr>
        <p:xfrm>
          <a:off x="4084638" y="1021709"/>
          <a:ext cx="6354764" cy="862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5618"/>
                <a:gridCol w="3279146"/>
              </a:tblGrid>
              <a:tr h="86251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endParaRPr lang="en-US" sz="4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baseline="0" dirty="0" err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r>
                        <a:rPr lang="en-US" sz="4400" b="1" baseline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4400" b="1" baseline="0" dirty="0" err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endParaRPr lang="en-US" sz="44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" y="5340928"/>
            <a:ext cx="6781798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ghẹ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ghế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ghi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71281" y="5257801"/>
            <a:ext cx="3224722" cy="1107992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latin typeface="Century gothic"/>
                <a:cs typeface="Times New Roman" pitchFamily="18" charset="0"/>
              </a:rPr>
              <a:t> </a:t>
            </a:r>
            <a:endParaRPr lang="en-US" sz="71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80690"/>
              </p:ext>
            </p:extLst>
          </p:nvPr>
        </p:nvGraphicFramePr>
        <p:xfrm>
          <a:off x="2301876" y="3193474"/>
          <a:ext cx="373380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81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e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r>
                        <a:rPr lang="en-US" sz="5400" b="1" dirty="0" err="1" smtClean="0">
                          <a:latin typeface="Century gothic"/>
                          <a:cs typeface="Times New Roman" pitchFamily="18" charset="0"/>
                        </a:rPr>
                        <a:t>é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962442"/>
              </p:ext>
            </p:extLst>
          </p:nvPr>
        </p:nvGraphicFramePr>
        <p:xfrm>
          <a:off x="8229601" y="3269674"/>
          <a:ext cx="373380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81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a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r>
                        <a:rPr lang="en-US" sz="5400" b="1" dirty="0" err="1" smtClean="0">
                          <a:latin typeface="Century gothic"/>
                          <a:cs typeface="Times New Roman" pitchFamily="18" charset="0"/>
                        </a:rPr>
                        <a:t>à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7315202" y="5285511"/>
            <a:ext cx="7848598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nhà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nhẹ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nhỏ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3139" y="6696670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ghế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đá</a:t>
            </a:r>
            <a:endParaRPr lang="en-US" sz="5400" b="1" dirty="0">
              <a:latin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2139" y="6696670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ghẹ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đỏ</a:t>
            </a:r>
            <a:endParaRPr lang="en-US" sz="5400" b="1" dirty="0">
              <a:latin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69386" y="6705600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nhà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gỗ</a:t>
            </a:r>
            <a:endParaRPr lang="en-US" sz="5400" b="1" dirty="0">
              <a:latin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75339" y="6705601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lá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nho</a:t>
            </a:r>
            <a:endParaRPr lang="en-US" sz="5400" b="1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927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4601" y="6018437"/>
            <a:ext cx="4400232" cy="21935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1"/>
            <a:ext cx="14630400" cy="10048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defRPr/>
            </a:pPr>
            <a:r>
              <a:rPr lang="en-ID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ID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9" y="1004888"/>
            <a:ext cx="7820024" cy="363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03" y="4637312"/>
            <a:ext cx="11351894" cy="138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48139" y="2306638"/>
            <a:ext cx="5055870" cy="1015659"/>
          </a:xfrm>
          <a:prstGeom prst="rect">
            <a:avLst/>
          </a:prstGeom>
          <a:noFill/>
        </p:spPr>
        <p:txBody>
          <a:bodyPr wrap="square" lIns="91435" tIns="45718" rIns="91435" bIns="45718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 LAO</a:t>
            </a:r>
          </a:p>
        </p:txBody>
      </p:sp>
      <p:pic>
        <p:nvPicPr>
          <p:cNvPr id="10" name="Lop-Chung-Ta-Doan-Ket-Cam-Nhu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3600" y="7010400"/>
            <a:ext cx="609600" cy="609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788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4462896" y="14478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  <a:flatTx/>
          </a:bodyPr>
          <a:lstStyle/>
          <a:p>
            <a:endParaRPr 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4539094" y="65532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  <a:flatTx/>
          </a:bodyPr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4462895" y="1447801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  <a:flatTx/>
          </a:bodyPr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0684310" y="14478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  <a:flatTx/>
          </a:bodyPr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72445" y="33528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</a:bodyPr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347009" y="6248400"/>
            <a:ext cx="249713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</a:bodyPr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4539094" y="6324601"/>
            <a:ext cx="2705101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</a:bodyPr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843895" y="34290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786746" y="35052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>
            <a:spAutoFit/>
          </a:bodyPr>
          <a:lstStyle/>
          <a:p>
            <a:endParaRPr lang="en-US"/>
          </a:p>
        </p:txBody>
      </p:sp>
      <p:sp>
        <p:nvSpPr>
          <p:cNvPr id="13" name="WordArt 12"/>
          <p:cNvSpPr>
            <a:spLocks noChangeArrowheads="1" noChangeShapeType="1" noTextEdit="1"/>
          </p:cNvSpPr>
          <p:nvPr/>
        </p:nvSpPr>
        <p:spPr bwMode="auto">
          <a:xfrm>
            <a:off x="5415396" y="2057400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5" tIns="45718" rIns="91435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612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15" tIns="65308" rIns="130615" bIns="65308" rtlCol="0" anchor="ctr">
            <a:norm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5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1066801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 </a:t>
            </a:r>
            <a:endParaRPr lang="en-US" sz="4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52801" y="2085106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gh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356726" y="220980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nh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98926"/>
              </p:ext>
            </p:extLst>
          </p:nvPr>
        </p:nvGraphicFramePr>
        <p:xfrm>
          <a:off x="4084638" y="1021709"/>
          <a:ext cx="6354764" cy="862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5618"/>
                <a:gridCol w="3279146"/>
              </a:tblGrid>
              <a:tr h="86251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endParaRPr lang="en-US" sz="4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baseline="0" dirty="0" err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r>
                        <a:rPr lang="en-US" sz="4400" b="1" baseline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4400" b="1" baseline="0" dirty="0" err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endParaRPr lang="en-US" sz="44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" y="5340928"/>
            <a:ext cx="6781798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ghẹ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ghế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ghi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71281" y="5257801"/>
            <a:ext cx="3224722" cy="1107992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latin typeface="Century gothic"/>
                <a:cs typeface="Times New Roman" pitchFamily="18" charset="0"/>
              </a:rPr>
              <a:t> </a:t>
            </a:r>
            <a:endParaRPr lang="en-US" sz="71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495768"/>
              </p:ext>
            </p:extLst>
          </p:nvPr>
        </p:nvGraphicFramePr>
        <p:xfrm>
          <a:off x="2301876" y="3193474"/>
          <a:ext cx="373380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81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e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r>
                        <a:rPr lang="en-US" sz="5400" b="1" dirty="0" err="1" smtClean="0">
                          <a:latin typeface="Century gothic"/>
                          <a:cs typeface="Times New Roman" pitchFamily="18" charset="0"/>
                        </a:rPr>
                        <a:t>é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890656"/>
              </p:ext>
            </p:extLst>
          </p:nvPr>
        </p:nvGraphicFramePr>
        <p:xfrm>
          <a:off x="8229601" y="3269674"/>
          <a:ext cx="373380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81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a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r>
                        <a:rPr lang="en-US" sz="5400" b="1" dirty="0" err="1" smtClean="0">
                          <a:latin typeface="Century gothic"/>
                          <a:cs typeface="Times New Roman" pitchFamily="18" charset="0"/>
                        </a:rPr>
                        <a:t>à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7315202" y="5285511"/>
            <a:ext cx="7848598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nhà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nhẹ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nhỏ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3139" y="6696670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ghế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đá</a:t>
            </a:r>
            <a:endParaRPr lang="en-US" sz="5400" b="1" dirty="0">
              <a:latin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2139" y="6696670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ghẹ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đỏ</a:t>
            </a:r>
            <a:endParaRPr lang="en-US" sz="5400" b="1" dirty="0">
              <a:latin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69386" y="6705600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nhà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gỗ</a:t>
            </a:r>
            <a:endParaRPr lang="en-US" sz="5400" b="1" dirty="0">
              <a:latin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75339" y="6705601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lá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nho</a:t>
            </a:r>
            <a:endParaRPr lang="en-US" sz="5400" b="1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978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799389" y="4962526"/>
            <a:ext cx="2934029" cy="7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/>
              <a:t>tia chớp</a:t>
            </a:r>
          </a:p>
        </p:txBody>
      </p:sp>
      <p:pic>
        <p:nvPicPr>
          <p:cNvPr id="5" name="Picture 2" descr="D:\OneDrive\NAM HOC 2019- 2020\e TIN\Tap huan Elearning_2018\Minh hoa\Anh\nen ph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0"/>
            <a:ext cx="14717714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489325" y="973139"/>
            <a:ext cx="6024082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 VỞ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6" y="5257800"/>
            <a:ext cx="341352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257426"/>
            <a:ext cx="85509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0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16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848600" y="7848600"/>
            <a:ext cx="457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39200" y="7848600"/>
            <a:ext cx="457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86400" y="7848600"/>
            <a:ext cx="457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D:\lớp 1 năm 2020 -2021 knttvcs\ảnh tiếng việt\images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15907"/>
            <a:ext cx="453086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453086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735" y="1711036"/>
            <a:ext cx="453086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81400" y="6858000"/>
            <a:ext cx="7315200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5400" b="1" dirty="0" err="1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k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hôn</a:t>
            </a:r>
            <a:r>
              <a:rPr lang="en-US" sz="5400" b="1" dirty="0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lớn</a:t>
            </a:r>
            <a:r>
              <a:rPr lang="en-US" sz="5400" b="1" dirty="0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trạm</a:t>
            </a:r>
            <a:r>
              <a:rPr lang="en-US" sz="5400" b="1" dirty="0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 y 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tế</a:t>
            </a:r>
            <a:endParaRPr lang="en-US" sz="5400" b="1" dirty="0">
              <a:solidFill>
                <a:prstClr val="black"/>
              </a:solidFill>
              <a:latin typeface="Century gothic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15400" y="4154244"/>
            <a:ext cx="5714999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đèn</a:t>
            </a:r>
            <a:r>
              <a:rPr lang="en-US" sz="5400" b="1" dirty="0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 pin, 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bến</a:t>
            </a:r>
            <a:r>
              <a:rPr lang="en-US" sz="5400" b="1" dirty="0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đò</a:t>
            </a:r>
            <a:endParaRPr lang="en-US" sz="5400" b="1" dirty="0">
              <a:solidFill>
                <a:prstClr val="black"/>
              </a:solidFill>
              <a:latin typeface="Century gothic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0706" y="4154244"/>
            <a:ext cx="5299787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5400" b="1" dirty="0" err="1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c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ủ</a:t>
            </a:r>
            <a:r>
              <a:rPr lang="en-US" sz="5400" b="1" dirty="0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sắn</a:t>
            </a:r>
            <a:r>
              <a:rPr lang="en-US" sz="5400" b="1" dirty="0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tấm</a:t>
            </a:r>
            <a:r>
              <a:rPr lang="en-US" sz="5400" b="1" dirty="0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gỗ</a:t>
            </a:r>
            <a:endParaRPr lang="en-US" sz="5400" b="1" dirty="0">
              <a:solidFill>
                <a:prstClr val="black"/>
              </a:solidFill>
              <a:latin typeface="Century gothic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47935" y="60960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7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8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55977" y="1076326"/>
            <a:ext cx="4545330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 cố, dặn dò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071814" y="9702226"/>
            <a:ext cx="7900987" cy="56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19: Ng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endParaRPr lang="en-US" altLang="en-US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15" tIns="65308" rIns="130615" bIns="65308" rtlCol="0" anchor="ctr">
            <a:norm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9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85800" y="1066801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352801" y="2085106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gh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356726" y="220980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nh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624044"/>
              </p:ext>
            </p:extLst>
          </p:nvPr>
        </p:nvGraphicFramePr>
        <p:xfrm>
          <a:off x="4084638" y="1021709"/>
          <a:ext cx="6354764" cy="862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5618"/>
                <a:gridCol w="3279146"/>
              </a:tblGrid>
              <a:tr h="86251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r>
                        <a:rPr lang="en-US" sz="4400" b="1" baseline="0" dirty="0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4400" b="1" baseline="0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endParaRPr lang="en-US" sz="4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baseline="0" dirty="0" err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r>
                        <a:rPr lang="en-US" sz="4400" b="1" baseline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4400" b="1" baseline="0" dirty="0" err="1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endParaRPr lang="en-US" sz="4400" b="1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" y="5216236"/>
            <a:ext cx="6781798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ghẹ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ghế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ghi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1281" y="5257801"/>
            <a:ext cx="3224722" cy="1107992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1" dirty="0">
                <a:latin typeface="Century gothic"/>
                <a:cs typeface="Times New Roman" pitchFamily="18" charset="0"/>
              </a:rPr>
              <a:t> </a:t>
            </a:r>
            <a:endParaRPr lang="en-US" sz="71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725912"/>
              </p:ext>
            </p:extLst>
          </p:nvPr>
        </p:nvGraphicFramePr>
        <p:xfrm>
          <a:off x="2301876" y="3193474"/>
          <a:ext cx="373380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81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e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gh</a:t>
                      </a:r>
                      <a:r>
                        <a:rPr lang="en-US" sz="5400" b="1" dirty="0" err="1" smtClean="0">
                          <a:latin typeface="Century gothic"/>
                          <a:cs typeface="Times New Roman" pitchFamily="18" charset="0"/>
                        </a:rPr>
                        <a:t>é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4525"/>
              </p:ext>
            </p:extLst>
          </p:nvPr>
        </p:nvGraphicFramePr>
        <p:xfrm>
          <a:off x="8229601" y="3269674"/>
          <a:ext cx="373380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981200"/>
                <a:gridCol w="17526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a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rgbClr val="FF0000"/>
                          </a:solidFill>
                          <a:latin typeface="Century gothic"/>
                          <a:cs typeface="Times New Roman" pitchFamily="18" charset="0"/>
                        </a:rPr>
                        <a:t>nh</a:t>
                      </a:r>
                      <a:r>
                        <a:rPr lang="en-US" sz="5400" b="1" dirty="0" err="1" smtClean="0">
                          <a:latin typeface="Century gothic"/>
                          <a:cs typeface="Times New Roman" pitchFamily="18" charset="0"/>
                        </a:rPr>
                        <a:t>à</a:t>
                      </a:r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315202" y="5160819"/>
            <a:ext cx="7848598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nhà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nhẹ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nhỏ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93139" y="6218685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ghế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đá</a:t>
            </a:r>
            <a:endParaRPr lang="en-US" sz="5400" b="1" dirty="0">
              <a:latin typeface="Century gothic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2139" y="6218684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ghẹ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đỏ</a:t>
            </a:r>
            <a:endParaRPr lang="en-US" sz="5400" b="1" dirty="0">
              <a:latin typeface="Century gothi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69386" y="6227614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nhà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gỗ</a:t>
            </a:r>
            <a:endParaRPr lang="en-US" sz="5400" b="1" dirty="0">
              <a:latin typeface="Century 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75339" y="6227614"/>
            <a:ext cx="2713846" cy="92332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5400" b="1" dirty="0" err="1">
                <a:latin typeface="Century gothic"/>
              </a:rPr>
              <a:t>lá</a:t>
            </a:r>
            <a:r>
              <a:rPr lang="en-US" sz="5400" b="1" dirty="0">
                <a:latin typeface="Century gothic"/>
              </a:rPr>
              <a:t> </a:t>
            </a:r>
            <a:r>
              <a:rPr lang="en-US" sz="5400" b="1" dirty="0" err="1">
                <a:latin typeface="Century gothic"/>
              </a:rPr>
              <a:t>nho</a:t>
            </a:r>
            <a:endParaRPr lang="en-US" sz="5400" b="1" dirty="0">
              <a:latin typeface="Century gothic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76402" y="7086600"/>
            <a:ext cx="10855862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       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Mẹ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nhờ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Hà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bê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ghế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nhỏ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.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3071814" y="2819400"/>
            <a:ext cx="8815387" cy="104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177" indent="-457177">
              <a:buFontTx/>
              <a:buChar char="-"/>
            </a:pP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177" indent="-457177">
              <a:buFontTx/>
              <a:buChar char="-"/>
            </a:pP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19: Ng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r>
              <a:rPr lang="en-US" alt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endParaRPr lang="en-US" altLang="en-US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15" tIns="65308" rIns="130615" bIns="65308" rtlCol="0" anchor="ctr">
            <a:norm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5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76" y="-20783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1066801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u="sng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44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latin typeface="Times New Roman" pitchFamily="18" charset="0"/>
              </a:rPr>
              <a:t>âm</a:t>
            </a:r>
            <a:r>
              <a:rPr lang="en-US" sz="4400" b="1" u="sng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tư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4 </a:t>
            </a: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10 </a:t>
            </a: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2017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67640"/>
              </p:ext>
            </p:extLst>
          </p:nvPr>
        </p:nvGraphicFramePr>
        <p:xfrm>
          <a:off x="5441019" y="1042492"/>
          <a:ext cx="2833966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1462366"/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6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sz="66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277734"/>
              </p:ext>
            </p:extLst>
          </p:nvPr>
        </p:nvGraphicFramePr>
        <p:xfrm>
          <a:off x="2438400" y="3352800"/>
          <a:ext cx="10305460" cy="39050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2730"/>
                <a:gridCol w="5152730"/>
              </a:tblGrid>
              <a:tr h="2057400"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6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6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6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</a:t>
                      </a:r>
                      <a:endParaRPr lang="en-US" sz="6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 smtClean="0"/>
                    </a:p>
                    <a:p>
                      <a:pPr algn="ctr"/>
                      <a:r>
                        <a:rPr lang="en-US" sz="6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6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6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sò</a:t>
                      </a:r>
                      <a:endParaRPr lang="en-US" sz="6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47654"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6600" baseline="0" dirty="0" smtClean="0"/>
                        <a:t> </a:t>
                      </a:r>
                      <a:r>
                        <a:rPr lang="en-US" sz="6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rễ</a:t>
                      </a:r>
                      <a:r>
                        <a:rPr lang="en-US" sz="6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66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endParaRPr lang="en-US" sz="6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/>
                    </a:p>
                    <a:p>
                      <a:pPr algn="ctr"/>
                      <a:endParaRPr lang="en-US" sz="6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763491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698182"/>
              </p:ext>
            </p:extLst>
          </p:nvPr>
        </p:nvGraphicFramePr>
        <p:xfrm>
          <a:off x="2438400" y="3352800"/>
          <a:ext cx="5181600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1600"/>
              </a:tblGrid>
              <a:tr h="2286000">
                <a:tc>
                  <a:txBody>
                    <a:bodyPr/>
                    <a:lstStyle/>
                    <a:p>
                      <a:pPr algn="ctr"/>
                      <a:endParaRPr lang="en-US" sz="6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63292" y="3827503"/>
            <a:ext cx="1447800" cy="110799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  1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357584"/>
              </p:ext>
            </p:extLst>
          </p:nvPr>
        </p:nvGraphicFramePr>
        <p:xfrm>
          <a:off x="7620001" y="3352801"/>
          <a:ext cx="5105400" cy="2286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5400"/>
              </a:tblGrid>
              <a:tr h="2286001">
                <a:tc>
                  <a:txBody>
                    <a:bodyPr/>
                    <a:lstStyle/>
                    <a:p>
                      <a:pPr algn="ctr"/>
                      <a:endParaRPr lang="en-US" sz="6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068791" y="3827503"/>
            <a:ext cx="1447800" cy="110799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07411"/>
              </p:ext>
            </p:extLst>
          </p:nvPr>
        </p:nvGraphicFramePr>
        <p:xfrm>
          <a:off x="2438401" y="5638802"/>
          <a:ext cx="5257800" cy="1877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/>
              </a:tblGrid>
              <a:tr h="1877291">
                <a:tc>
                  <a:txBody>
                    <a:bodyPr/>
                    <a:lstStyle/>
                    <a:p>
                      <a:pPr algn="ctr"/>
                      <a:endParaRPr lang="en-US" sz="6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894119" y="5822558"/>
            <a:ext cx="1447800" cy="110799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954523"/>
              </p:ext>
            </p:extLst>
          </p:nvPr>
        </p:nvGraphicFramePr>
        <p:xfrm>
          <a:off x="7620001" y="5638802"/>
          <a:ext cx="5119237" cy="1877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19237"/>
              </a:tblGrid>
              <a:tr h="1877291">
                <a:tc>
                  <a:txBody>
                    <a:bodyPr/>
                    <a:lstStyle/>
                    <a:p>
                      <a:pPr algn="ctr"/>
                      <a:endParaRPr lang="en-US" sz="6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9774383" y="5860841"/>
            <a:ext cx="1447800" cy="110799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3726" y="2209801"/>
            <a:ext cx="6821409" cy="923326"/>
          </a:xfrm>
          <a:prstGeom prst="rect">
            <a:avLst/>
          </a:prstGeom>
          <a:noFill/>
        </p:spPr>
        <p:txBody>
          <a:bodyPr wrap="none" lIns="91435" tIns="45718" rIns="91435" bIns="45718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54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Trò chơi</a:t>
            </a:r>
            <a:r>
              <a:rPr lang="en-US" sz="54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: </a:t>
            </a:r>
            <a:r>
              <a:rPr lang="en-US" sz="5400" b="1" kern="10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Đọc</a:t>
            </a:r>
            <a:r>
              <a:rPr lang="en-US" sz="5400" b="1" kern="10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từ</a:t>
            </a:r>
            <a:endParaRPr 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728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5" grpId="0"/>
      <p:bldP spid="15" grpId="1"/>
      <p:bldP spid="17" grpId="0"/>
      <p:bldP spid="17" grpId="1"/>
      <p:bldP spid="19" grpId="0"/>
      <p:bldP spid="1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2" y="2493170"/>
            <a:ext cx="5715000" cy="4286250"/>
          </a:xfrm>
          <a:prstGeom prst="rect">
            <a:avLst/>
          </a:prstGeom>
        </p:spPr>
      </p:pic>
      <p:pic>
        <p:nvPicPr>
          <p:cNvPr id="5" name="Picture 2" descr="Pictur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462881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1066801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u="sng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44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latin typeface="Times New Roman" pitchFamily="18" charset="0"/>
              </a:rPr>
              <a:t>âm</a:t>
            </a:r>
            <a:r>
              <a:rPr lang="en-US" sz="4400" b="1" u="sng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tư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4 </a:t>
            </a: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10 </a:t>
            </a:r>
            <a:r>
              <a:rPr lang="en-US" sz="4400" b="1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sz="4400" b="1" dirty="0">
                <a:solidFill>
                  <a:srgbClr val="3333FF"/>
                </a:solidFill>
                <a:latin typeface="Times New Roman" pitchFamily="18" charset="0"/>
              </a:rPr>
              <a:t> 2017</a:t>
            </a:r>
          </a:p>
        </p:txBody>
      </p:sp>
      <p:pic>
        <p:nvPicPr>
          <p:cNvPr id="11" name="Picture 10" descr="hi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121920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57699" y="3235325"/>
            <a:ext cx="7277101" cy="3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1/ 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Đọc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SGK</a:t>
            </a:r>
            <a:b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2/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Xem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trước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20: k,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kh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5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21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84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39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62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b="11196"/>
          <a:stretch/>
        </p:blipFill>
        <p:spPr bwMode="auto">
          <a:xfrm>
            <a:off x="0" y="0"/>
            <a:ext cx="14630400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6360" y="6574206"/>
            <a:ext cx="13045440" cy="110139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lIns="130622" tIns="65311" rIns="130622" bIns="65311" rtlCol="0">
            <a:spAutoFit/>
          </a:bodyPr>
          <a:lstStyle/>
          <a:p>
            <a:r>
              <a:rPr lang="en-US" sz="6300" b="1" dirty="0" err="1">
                <a:latin typeface="Century Gothic" charset="0"/>
                <a:ea typeface="Tahoma" pitchFamily="34" charset="0"/>
                <a:cs typeface="Tahoma" pitchFamily="34" charset="0"/>
              </a:rPr>
              <a:t>Hương</a:t>
            </a:r>
            <a:r>
              <a:rPr lang="en-US" sz="6300" b="1" dirty="0">
                <a:latin typeface="Century Gothic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300" b="1" dirty="0" err="1">
                <a:latin typeface="Century Gothic" charset="0"/>
                <a:ea typeface="Tahoma" pitchFamily="34" charset="0"/>
                <a:cs typeface="Tahoma" pitchFamily="34" charset="0"/>
              </a:rPr>
              <a:t>cốm</a:t>
            </a:r>
            <a:r>
              <a:rPr lang="en-US" sz="6300" b="1" dirty="0">
                <a:latin typeface="Century Gothic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300" b="1" dirty="0" err="1">
                <a:latin typeface="Century Gothic" charset="0"/>
                <a:ea typeface="Tahoma" pitchFamily="34" charset="0"/>
                <a:cs typeface="Tahoma" pitchFamily="34" charset="0"/>
              </a:rPr>
              <a:t>thơm</a:t>
            </a:r>
            <a:r>
              <a:rPr lang="en-US" sz="6300" b="1" dirty="0">
                <a:latin typeface="Century Gothic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300" b="1" dirty="0" err="1">
                <a:latin typeface="Century Gothic" charset="0"/>
                <a:ea typeface="Tahoma" pitchFamily="34" charset="0"/>
                <a:cs typeface="Tahoma" pitchFamily="34" charset="0"/>
              </a:rPr>
              <a:t>thôn</a:t>
            </a:r>
            <a:r>
              <a:rPr lang="en-US" sz="6300" b="1" dirty="0">
                <a:latin typeface="Century Gothic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300" b="1" dirty="0" err="1">
                <a:latin typeface="Century Gothic" charset="0"/>
                <a:ea typeface="Tahoma" pitchFamily="34" charset="0"/>
                <a:cs typeface="Tahoma" pitchFamily="34" charset="0"/>
              </a:rPr>
              <a:t>xóm</a:t>
            </a:r>
            <a:endParaRPr lang="en-US" sz="6300" b="1" dirty="0">
              <a:latin typeface="Century Gothic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7958" y="6574206"/>
            <a:ext cx="1475665" cy="1101394"/>
          </a:xfrm>
          <a:prstGeom prst="rect">
            <a:avLst/>
          </a:prstGeom>
        </p:spPr>
        <p:txBody>
          <a:bodyPr wrap="none" lIns="130622" tIns="65311" rIns="130622" bIns="65311">
            <a:spAutoFit/>
          </a:bodyPr>
          <a:lstStyle/>
          <a:p>
            <a:pPr lvl="0"/>
            <a:r>
              <a:rPr lang="en-US" sz="6300" b="1" dirty="0" err="1">
                <a:solidFill>
                  <a:srgbClr val="FF0000"/>
                </a:solidFill>
                <a:latin typeface="Century Gothic" charset="0"/>
                <a:ea typeface="Tahoma" pitchFamily="34" charset="0"/>
                <a:cs typeface="Tahoma" pitchFamily="34" charset="0"/>
              </a:rPr>
              <a:t>ôm</a:t>
            </a:r>
            <a:endParaRPr lang="en-US" sz="6300" b="1" dirty="0">
              <a:solidFill>
                <a:srgbClr val="FF0000"/>
              </a:solidFill>
              <a:latin typeface="Century Gothic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02384" y="6583681"/>
            <a:ext cx="1555816" cy="1101394"/>
          </a:xfrm>
          <a:prstGeom prst="rect">
            <a:avLst/>
          </a:prstGeom>
        </p:spPr>
        <p:txBody>
          <a:bodyPr wrap="none" lIns="130622" tIns="65311" rIns="130622" bIns="65311">
            <a:spAutoFit/>
          </a:bodyPr>
          <a:lstStyle/>
          <a:p>
            <a:pPr lvl="0"/>
            <a:r>
              <a:rPr lang="en-US" sz="6300" b="1" dirty="0" err="1">
                <a:solidFill>
                  <a:srgbClr val="FF0000"/>
                </a:solidFill>
                <a:latin typeface="Century Gothic" charset="0"/>
                <a:ea typeface="Tahoma" pitchFamily="34" charset="0"/>
                <a:cs typeface="Tahoma" pitchFamily="34" charset="0"/>
              </a:rPr>
              <a:t>ơm</a:t>
            </a:r>
            <a:endParaRPr lang="en-US" sz="6300" b="1" dirty="0">
              <a:solidFill>
                <a:srgbClr val="FF0000"/>
              </a:solidFill>
              <a:latin typeface="Century Gothic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92535" y="6594806"/>
            <a:ext cx="1475665" cy="1101394"/>
          </a:xfrm>
          <a:prstGeom prst="rect">
            <a:avLst/>
          </a:prstGeom>
        </p:spPr>
        <p:txBody>
          <a:bodyPr wrap="none" lIns="130622" tIns="65311" rIns="130622" bIns="65311">
            <a:spAutoFit/>
          </a:bodyPr>
          <a:lstStyle/>
          <a:p>
            <a:pPr lvl="0"/>
            <a:r>
              <a:rPr lang="en-US" sz="6300" b="1" dirty="0" err="1">
                <a:solidFill>
                  <a:srgbClr val="FF0000"/>
                </a:solidFill>
                <a:latin typeface="Century Gothic" charset="0"/>
                <a:ea typeface="Tahoma" pitchFamily="34" charset="0"/>
                <a:cs typeface="Tahoma" pitchFamily="34" charset="0"/>
              </a:rPr>
              <a:t>om</a:t>
            </a:r>
            <a:endParaRPr lang="en-US" sz="6300" b="1" dirty="0">
              <a:solidFill>
                <a:srgbClr val="FF0000"/>
              </a:solidFill>
              <a:latin typeface="Century Gothic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3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87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76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40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63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9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5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78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8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63098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5800" y="1058488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52801" y="2085106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356726" y="220980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2433" y="556953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khóm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vòm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72127"/>
              </p:ext>
            </p:extLst>
          </p:nvPr>
        </p:nvGraphicFramePr>
        <p:xfrm>
          <a:off x="5730240" y="3269674"/>
          <a:ext cx="377952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05461"/>
                <a:gridCol w="1774059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876521" y="95807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17286" y="210312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ôm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436486" y="3291840"/>
            <a:ext cx="231711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973763" y="3302275"/>
            <a:ext cx="1341437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x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339841" y="429768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x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467600" y="4419600"/>
            <a:ext cx="122080" cy="914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159235" y="55778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nộm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tôm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31681" y="55778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bờm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rơm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66800" y="5562600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0" y="5562600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62600" y="5562600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91400" y="5562600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036033" y="5562600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963400" y="5562600"/>
            <a:ext cx="1774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599" y="3352800"/>
            <a:ext cx="11985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entury Gothic" charset="0"/>
              </a:rPr>
              <a:t>                          </a:t>
            </a:r>
            <a:r>
              <a:rPr lang="en-US" sz="4000" dirty="0" err="1">
                <a:latin typeface="Century Gothic" charset="0"/>
              </a:rPr>
              <a:t>G</a:t>
            </a:r>
            <a:r>
              <a:rPr lang="en-US" sz="4000" dirty="0" err="1" smtClean="0">
                <a:latin typeface="Century Gothic" charset="0"/>
              </a:rPr>
              <a:t>iống</a:t>
            </a:r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nhau</a:t>
            </a:r>
            <a:r>
              <a:rPr lang="en-US" sz="4000" dirty="0">
                <a:latin typeface="Century Gothic" charset="0"/>
              </a:rPr>
              <a:t>:</a:t>
            </a:r>
            <a:endParaRPr lang="en-US" sz="4000" dirty="0" smtClean="0">
              <a:latin typeface="Century Gothic" charset="0"/>
            </a:endParaRPr>
          </a:p>
          <a:p>
            <a:r>
              <a:rPr lang="en-US" sz="4000" dirty="0" err="1" smtClean="0">
                <a:latin typeface="Century Gothic" charset="0"/>
              </a:rPr>
              <a:t>om</a:t>
            </a:r>
            <a:r>
              <a:rPr lang="en-US" sz="4000" dirty="0" smtClean="0">
                <a:latin typeface="Century Gothic" charset="0"/>
              </a:rPr>
              <a:t>, </a:t>
            </a:r>
            <a:r>
              <a:rPr lang="en-US" sz="4000" dirty="0" err="1" smtClean="0">
                <a:latin typeface="Century Gothic" charset="0"/>
              </a:rPr>
              <a:t>ôm</a:t>
            </a:r>
            <a:r>
              <a:rPr lang="en-US" sz="4000" dirty="0" smtClean="0">
                <a:latin typeface="Century Gothic" charset="0"/>
              </a:rPr>
              <a:t>, </a:t>
            </a:r>
            <a:r>
              <a:rPr lang="en-US" sz="4000" dirty="0" err="1" smtClean="0">
                <a:latin typeface="Century Gothic" charset="0"/>
              </a:rPr>
              <a:t>ơm</a:t>
            </a:r>
            <a:endParaRPr lang="en-US" sz="4000" dirty="0">
              <a:latin typeface="Century Gothic" charset="0"/>
            </a:endParaRPr>
          </a:p>
          <a:p>
            <a:r>
              <a:rPr lang="en-US" sz="4000" dirty="0" smtClean="0">
                <a:latin typeface="Century Gothic" charset="0"/>
              </a:rPr>
              <a:t>                          </a:t>
            </a:r>
            <a:r>
              <a:rPr lang="en-US" sz="4000" dirty="0" err="1" smtClean="0">
                <a:latin typeface="Century Gothic" charset="0"/>
              </a:rPr>
              <a:t>khác</a:t>
            </a:r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nhau</a:t>
            </a:r>
            <a:r>
              <a:rPr lang="en-US" sz="4000" dirty="0" smtClean="0">
                <a:latin typeface="Century Gothic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53400" y="3352806"/>
            <a:ext cx="3886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âm</a:t>
            </a:r>
            <a:r>
              <a:rPr lang="en-US" sz="4000" dirty="0" smtClean="0">
                <a:latin typeface="Century Gothic" charset="0"/>
              </a:rPr>
              <a:t> m </a:t>
            </a:r>
            <a:r>
              <a:rPr lang="en-US" sz="4000" dirty="0" err="1" smtClean="0">
                <a:latin typeface="Century Gothic" charset="0"/>
              </a:rPr>
              <a:t>đứng</a:t>
            </a:r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sau</a:t>
            </a:r>
            <a:endParaRPr lang="en-US" sz="4000" dirty="0">
              <a:latin typeface="Century Gothic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30142" y="4572006"/>
            <a:ext cx="5885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âm</a:t>
            </a:r>
            <a:r>
              <a:rPr lang="en-US" sz="4000" dirty="0" smtClean="0">
                <a:latin typeface="Century Gothic" charset="0"/>
              </a:rPr>
              <a:t> o, ô, ơ </a:t>
            </a:r>
            <a:r>
              <a:rPr lang="en-US" sz="4000" dirty="0" err="1" smtClean="0">
                <a:latin typeface="Century Gothic" charset="0"/>
              </a:rPr>
              <a:t>đứng</a:t>
            </a:r>
            <a:r>
              <a:rPr lang="en-US" sz="4000" dirty="0" smtClean="0">
                <a:latin typeface="Century Gothic" charset="0"/>
              </a:rPr>
              <a:t> </a:t>
            </a:r>
            <a:r>
              <a:rPr lang="en-US" sz="4000" dirty="0" err="1" smtClean="0">
                <a:latin typeface="Century Gothic" charset="0"/>
              </a:rPr>
              <a:t>trước</a:t>
            </a:r>
            <a:endParaRPr lang="en-US" sz="4000" dirty="0" smtClean="0">
              <a:latin typeface="Century Gothic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822967" y="3810006"/>
            <a:ext cx="693912" cy="512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822967" y="4388058"/>
            <a:ext cx="693912" cy="382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42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2" grpId="0"/>
      <p:bldP spid="17" grpId="0"/>
      <p:bldP spid="18" grpId="0"/>
      <p:bldP spid="20" grpId="0"/>
      <p:bldP spid="21" grpId="0"/>
      <p:bldP spid="28" grpId="0"/>
      <p:bldP spid="29" grpId="0"/>
      <p:bldP spid="23" grpId="0"/>
      <p:bldP spid="24" grpId="0"/>
      <p:bldP spid="25" grpId="0"/>
      <p:bldP spid="26" grpId="0"/>
      <p:bldP spid="27" grpId="0"/>
      <p:bldP spid="30" grpId="0"/>
      <p:bldP spid="3" grpId="0"/>
      <p:bldP spid="3" grpId="1"/>
      <p:bldP spid="31" grpId="0"/>
      <p:bldP spid="31" grpId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63098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5800" y="1058488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876521" y="95807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562912" y="3021904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0" y="28194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48067" y="2819400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990599" y="59436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Century gothic"/>
                <a:sym typeface="Arial"/>
              </a:rPr>
              <a:t>đom</a:t>
            </a:r>
            <a:r>
              <a:rPr lang="en-US" sz="4400" kern="0" dirty="0" smtClean="0">
                <a:latin typeface="Century gothic"/>
                <a:sym typeface="Arial"/>
              </a:rPr>
              <a:t> </a:t>
            </a:r>
            <a:r>
              <a:rPr lang="en-US" sz="4400" kern="0" dirty="0" err="1" smtClean="0">
                <a:latin typeface="Century gothic"/>
                <a:sym typeface="Arial"/>
              </a:rPr>
              <a:t>đóm</a:t>
            </a:r>
            <a:endParaRPr lang="en-US" sz="4400" kern="0" dirty="0">
              <a:latin typeface="Century gothic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5859959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Century gothic"/>
                <a:sym typeface="Arial"/>
              </a:rPr>
              <a:t>chó</a:t>
            </a:r>
            <a:r>
              <a:rPr lang="en-US" sz="4400" kern="0" dirty="0" smtClean="0">
                <a:latin typeface="Century gothic"/>
                <a:sym typeface="Arial"/>
              </a:rPr>
              <a:t> </a:t>
            </a:r>
            <a:r>
              <a:rPr lang="en-US" sz="4400" kern="0" dirty="0" err="1" smtClean="0">
                <a:latin typeface="Century gothic"/>
                <a:sym typeface="Arial"/>
              </a:rPr>
              <a:t>đốm</a:t>
            </a:r>
            <a:endParaRPr lang="en-US" sz="4400" kern="0" dirty="0">
              <a:latin typeface="Century gothic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15600" y="5783759"/>
            <a:ext cx="27174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Century gothic"/>
                <a:sym typeface="Arial"/>
              </a:rPr>
              <a:t>m</a:t>
            </a:r>
            <a:r>
              <a:rPr lang="en-US" sz="4400" kern="0" dirty="0" err="1" smtClean="0">
                <a:latin typeface="Century gothic"/>
                <a:sym typeface="Arial"/>
              </a:rPr>
              <a:t>âm</a:t>
            </a:r>
            <a:r>
              <a:rPr lang="en-US" sz="4400" kern="0" dirty="0" smtClean="0">
                <a:latin typeface="Century gothic"/>
                <a:sym typeface="Arial"/>
              </a:rPr>
              <a:t> </a:t>
            </a:r>
            <a:r>
              <a:rPr lang="en-US" sz="4400" kern="0" dirty="0" err="1" smtClean="0">
                <a:latin typeface="Century gothic"/>
                <a:sym typeface="Arial"/>
              </a:rPr>
              <a:t>cơm</a:t>
            </a:r>
            <a:endParaRPr lang="en-US" sz="4400" kern="0" dirty="0">
              <a:latin typeface="Century gothic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593615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Century gothic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Century gothic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36666" y="593615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Century gothic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Century gothic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7600" y="58674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Century gothic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Century gothic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08372" y="5783758"/>
            <a:ext cx="1024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Century gothic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0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13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63098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85800" y="1058488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352801" y="2085106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356726" y="220980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433" y="556953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khóm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vòm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79862"/>
              </p:ext>
            </p:extLst>
          </p:nvPr>
        </p:nvGraphicFramePr>
        <p:xfrm>
          <a:off x="5730240" y="3269674"/>
          <a:ext cx="377952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05461"/>
                <a:gridCol w="1774059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876521" y="95807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217286" y="210312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ôm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436486" y="3291840"/>
            <a:ext cx="231711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973763" y="3302275"/>
            <a:ext cx="1341437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x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39841" y="4297680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x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7467600" y="4419600"/>
            <a:ext cx="122080" cy="914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159235" y="55778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nộm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tôm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631681" y="55778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bờm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rơm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8233" y="6620474"/>
            <a:ext cx="4060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đom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đóm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64033" y="6629400"/>
            <a:ext cx="4060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chó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đốm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502633" y="6629400"/>
            <a:ext cx="4060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mâm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cơm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5800" y="1066801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</a:rPr>
              <a:t>4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</a:rPr>
              <a:t>11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057400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 gothic"/>
                <a:cs typeface="Calibri" pitchFamily="34" charset="0"/>
              </a:rPr>
              <a:t>3.</a:t>
            </a:r>
            <a:r>
              <a:rPr lang="en-US" sz="4400" b="1" dirty="0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4400" b="1" dirty="0" err="1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4400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876521" y="95807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10" name="o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2971800"/>
            <a:ext cx="6400800" cy="4572000"/>
          </a:xfrm>
          <a:prstGeom prst="rect">
            <a:avLst/>
          </a:prstGeom>
        </p:spPr>
      </p:pic>
      <p:pic>
        <p:nvPicPr>
          <p:cNvPr id="11" name="owm (1)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29718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5800" y="1066801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</a:rPr>
              <a:t>4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</a:rPr>
              <a:t>11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</a:rPr>
              <a:t> 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057400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entury gothic"/>
                <a:cs typeface="Calibri" pitchFamily="34" charset="0"/>
              </a:rPr>
              <a:t>3.</a:t>
            </a:r>
            <a:r>
              <a:rPr lang="en-US" sz="4400" b="1" dirty="0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4400" b="1" dirty="0" err="1" smtClean="0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4400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876521" y="95807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9" y="3149376"/>
            <a:ext cx="7820024" cy="363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Century gothic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dirty="0">
              <a:latin typeface="Century gothic"/>
              <a:cs typeface="Times New Roman" pitchFamily="18" charset="0"/>
            </a:endParaRPr>
          </a:p>
        </p:txBody>
      </p:sp>
      <p:pic>
        <p:nvPicPr>
          <p:cNvPr id="5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63098"/>
            <a:ext cx="14628813" cy="82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5800" y="1058488"/>
            <a:ext cx="426747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2209800" y="273051"/>
            <a:ext cx="10381658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4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52801" y="1769231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356726" y="1893925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2433" y="457203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khóm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vòm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151209"/>
              </p:ext>
            </p:extLst>
          </p:nvPr>
        </p:nvGraphicFramePr>
        <p:xfrm>
          <a:off x="5730240" y="2721049"/>
          <a:ext cx="3779520" cy="1828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05461"/>
                <a:gridCol w="1774059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entury gothic"/>
                          <a:cs typeface="Times New Roman" pitchFamily="18" charset="0"/>
                        </a:rPr>
                        <a:t>  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endParaRPr lang="en-US" sz="5400" b="1" dirty="0">
                        <a:latin typeface="Century gothic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E57E40B-9C48-4D0D-A4B7-35FF8CFA0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2" y="2046255"/>
            <a:ext cx="1932246" cy="773146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876521" y="958070"/>
            <a:ext cx="582164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om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ôm</a:t>
            </a:r>
            <a:r>
              <a:rPr lang="en-US" sz="5400" b="1" dirty="0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    </a:t>
            </a:r>
            <a:r>
              <a:rPr lang="en-US" sz="5400" b="1" dirty="0" err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ơm</a:t>
            </a:r>
            <a:endParaRPr lang="en-US" sz="54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217286" y="1787245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ôm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436486" y="2743215"/>
            <a:ext cx="231711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973763" y="2753650"/>
            <a:ext cx="1341437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x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339841" y="3749055"/>
            <a:ext cx="2682875" cy="9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615" tIns="65308" rIns="130615" bIns="653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x</a:t>
            </a:r>
            <a:r>
              <a:rPr lang="en-US" sz="5400" b="1" dirty="0" err="1">
                <a:solidFill>
                  <a:srgbClr val="FF3300"/>
                </a:solidFill>
                <a:latin typeface="Century gothic"/>
                <a:cs typeface="Times New Roman" pitchFamily="18" charset="0"/>
              </a:rPr>
              <a:t>om</a:t>
            </a:r>
            <a:endParaRPr lang="en-US" sz="5400" b="1" dirty="0">
              <a:solidFill>
                <a:srgbClr val="FF3300"/>
              </a:solidFill>
              <a:latin typeface="Century gothic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467600" y="3943010"/>
            <a:ext cx="122080" cy="914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59235" y="45803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nộm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tôm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1681" y="4580341"/>
            <a:ext cx="5082046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bờm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 </a:t>
            </a:r>
            <a:r>
              <a:rPr lang="en-US" sz="5400" b="1" dirty="0" err="1">
                <a:latin typeface="Century gothic"/>
                <a:cs typeface="Times New Roman" pitchFamily="18" charset="0"/>
              </a:rPr>
              <a:t>rơm</a:t>
            </a:r>
            <a:r>
              <a:rPr lang="en-US" sz="5400" b="1" dirty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8233" y="7052724"/>
            <a:ext cx="4060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đom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đóm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64033" y="7061650"/>
            <a:ext cx="4060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chó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đốm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02633" y="7061650"/>
            <a:ext cx="4060967" cy="92332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mâm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Century gothic"/>
                <a:cs typeface="Times New Roman" pitchFamily="18" charset="0"/>
              </a:rPr>
              <a:t>cơm</a:t>
            </a:r>
            <a:r>
              <a:rPr lang="en-US" sz="5400" b="1" dirty="0" smtClean="0">
                <a:latin typeface="Century gothic"/>
                <a:cs typeface="Times New Roman" pitchFamily="18" charset="0"/>
              </a:rPr>
              <a:t> 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025654" y="5503666"/>
            <a:ext cx="3393946" cy="170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5486400"/>
            <a:ext cx="3048000" cy="158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48067" y="5486400"/>
            <a:ext cx="333453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40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560</Words>
  <Application>Microsoft Office PowerPoint</Application>
  <PresentationFormat>Custom</PresentationFormat>
  <Paragraphs>187</Paragraphs>
  <Slides>37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</cp:lastModifiedBy>
  <cp:revision>26</cp:revision>
  <dcterms:created xsi:type="dcterms:W3CDTF">2020-11-02T09:03:52Z</dcterms:created>
  <dcterms:modified xsi:type="dcterms:W3CDTF">2020-11-07T22:50:49Z</dcterms:modified>
</cp:coreProperties>
</file>