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5"/>
  </p:notesMasterIdLst>
  <p:sldIdLst>
    <p:sldId id="293" r:id="rId2"/>
    <p:sldId id="312" r:id="rId3"/>
    <p:sldId id="294" r:id="rId4"/>
    <p:sldId id="295" r:id="rId5"/>
    <p:sldId id="313" r:id="rId6"/>
    <p:sldId id="316" r:id="rId7"/>
    <p:sldId id="315" r:id="rId8"/>
    <p:sldId id="310" r:id="rId9"/>
    <p:sldId id="309" r:id="rId10"/>
    <p:sldId id="308" r:id="rId11"/>
    <p:sldId id="304" r:id="rId12"/>
    <p:sldId id="318" r:id="rId13"/>
    <p:sldId id="31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40ED2"/>
    <a:srgbClr val="6699FF"/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100" d="100"/>
          <a:sy n="100" d="100"/>
        </p:scale>
        <p:origin x="99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B6CD1-5606-49FC-8EAC-C225E3989F69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30B81-0ED1-4218-92F5-1C43FFE6D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2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8EF71B-4C37-4D72-97C1-25ACA42FE0AF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9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3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5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7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7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8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7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7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0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1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6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5" descr="A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59436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01600" y="4019550"/>
            <a:ext cx="23368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5105400"/>
            <a:ext cx="3327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89698" y="5169134"/>
            <a:ext cx="788897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vi-VN" sz="4400" b="1" dirty="0">
                <a:solidFill>
                  <a:srgbClr val="0070C0"/>
                </a:solidFill>
              </a:rPr>
              <a:t>Giáo viên: </a:t>
            </a:r>
            <a:r>
              <a:rPr lang="en-US" sz="4400" b="1" dirty="0" smtClean="0">
                <a:solidFill>
                  <a:srgbClr val="0070C0"/>
                </a:solidFill>
              </a:rPr>
              <a:t>Nguyễn Thị Hoa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6248" y="3398119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800" b="1" dirty="0" smtClean="0">
                <a:latin typeface="Times New Roman" pitchFamily="18" charset="0"/>
                <a:cs typeface="Times New Roman" pitchFamily="18" charset="0"/>
              </a:rPr>
              <a:t>BÀI GIẢNG</a:t>
            </a:r>
          </a:p>
          <a:p>
            <a:pPr algn="ctr"/>
            <a:r>
              <a:rPr lang="en-US" altLang="en-US" sz="4800" b="1" dirty="0" smtClean="0">
                <a:latin typeface="Times New Roman" pitchFamily="18" charset="0"/>
                <a:cs typeface="Times New Roman" pitchFamily="18" charset="0"/>
              </a:rPr>
              <a:t>Ôn tập giữa học kì II </a:t>
            </a:r>
            <a:r>
              <a:rPr lang="vi-VN" altLang="en-US" sz="4800" b="1" dirty="0" smtClean="0"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800" b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en-US" sz="4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altLang="en-US" sz="4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4800" dirty="0"/>
          </a:p>
        </p:txBody>
      </p:sp>
      <p:sp>
        <p:nvSpPr>
          <p:cNvPr id="14" name="WordArt 5"/>
          <p:cNvSpPr>
            <a:spLocks noChangeArrowheads="1" noChangeShapeType="1" noTextEdit="1"/>
          </p:cNvSpPr>
          <p:nvPr/>
        </p:nvSpPr>
        <p:spPr bwMode="auto">
          <a:xfrm>
            <a:off x="1485870" y="136135"/>
            <a:ext cx="9429816" cy="4286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ĐOÀN NGHIÊN</a:t>
            </a:r>
            <a:endParaRPr lang="en-US" sz="3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6" name="Picture 58" descr="Picture1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66302" y="-71718"/>
            <a:ext cx="1101725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8" descr="Picture1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316620" y="-71718"/>
            <a:ext cx="9874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WordArt 6"/>
          <p:cNvSpPr>
            <a:spLocks noChangeArrowheads="1" noChangeShapeType="1" noTextEdit="1"/>
          </p:cNvSpPr>
          <p:nvPr/>
        </p:nvSpPr>
        <p:spPr bwMode="auto">
          <a:xfrm>
            <a:off x="2299440" y="381000"/>
            <a:ext cx="7620000" cy="3505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Up">
              <a:avLst>
                <a:gd name="adj" fmla="val 80343"/>
              </a:avLst>
            </a:prstTxWarp>
          </a:bodyPr>
          <a:lstStyle/>
          <a:p>
            <a:pPr algn="ctr">
              <a:defRPr/>
            </a:pPr>
            <a:r>
              <a:rPr lang="en-US" sz="5400" b="1" kern="10" dirty="0"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mừng các thầy cô giáo về dự giờ</a:t>
            </a:r>
          </a:p>
          <a:p>
            <a:pPr algn="ctr">
              <a:defRPr/>
            </a:pPr>
            <a:r>
              <a:rPr lang="en-US" sz="5400" b="1" kern="10" dirty="0"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smtClean="0"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LỚP 3B</a:t>
            </a:r>
            <a:endParaRPr lang="en-US" sz="5400" b="1" kern="10" dirty="0">
              <a:ln w="19050">
                <a:solidFill>
                  <a:schemeClr val="accent2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l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Tro c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640" y="-13443"/>
            <a:ext cx="3312466" cy="122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1671" y="2205318"/>
            <a:ext cx="11174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Câu 2:Nội dung của bài thơ Khói chiều?</a:t>
            </a:r>
            <a:endParaRPr lang="en-US" sz="3200" b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1294" y="3160060"/>
            <a:ext cx="8579224" cy="5847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Khói chiều rất đẹp.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5436" y="3783105"/>
            <a:ext cx="10497670" cy="107721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3200" b="1" dirty="0">
                <a:latin typeface="+mj-lt"/>
              </a:rPr>
              <a:t>Tả cảnh buổi chiều của một vùng quê nhẹ nhàng, ấm áp, đầy tình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của người cháu dành cho bà của mình.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3024" y="4930583"/>
            <a:ext cx="10264587" cy="5847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Bạn nhỏ rất yêu thích khói bay vào buổi chiều.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6918" y="13716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Khoanh vào đáp án đúng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97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an-nhan-trang-tri-nha-bang-giay-cuc-dep-don-tet-hinh-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711200" y="381000"/>
            <a:ext cx="9550400" cy="2971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CHÀO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TẠM BIỆT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!</a:t>
            </a:r>
          </a:p>
        </p:txBody>
      </p:sp>
      <p:sp>
        <p:nvSpPr>
          <p:cNvPr id="4" name="Rectangle 3"/>
          <p:cNvSpPr/>
          <p:nvPr/>
        </p:nvSpPr>
        <p:spPr>
          <a:xfrm>
            <a:off x="3388658" y="353653"/>
            <a:ext cx="45451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</a:t>
            </a:r>
            <a:r>
              <a:rPr lang="en-US" sz="4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vi-VN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6740" y="1213829"/>
            <a:ext cx="96252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đọc,học thuộc lòng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6740" y="2575523"/>
            <a:ext cx="9625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theo.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/>
          <p:cNvSpPr/>
          <p:nvPr/>
        </p:nvSpPr>
        <p:spPr>
          <a:xfrm>
            <a:off x="4029077" y="2714625"/>
            <a:ext cx="6800850" cy="248602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95825" y="3181350"/>
            <a:ext cx="5953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Nội dung báo cáo kết quả tháng thi đua</a:t>
            </a:r>
            <a:r>
              <a:rPr lang="en-US" sz="3200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Xây dựng Đội vững mạnh”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gồm có mấy phần?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xplosion 1 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05200" y="-8960"/>
            <a:ext cx="4495800" cy="3048000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4773706" y="1134039"/>
            <a:ext cx="236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606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7356" y="-8960"/>
            <a:ext cx="4495800" cy="2695010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773706" y="1134039"/>
            <a:ext cx="236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KHỞI ĐỘNG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1866900" y="2752725"/>
            <a:ext cx="8963027" cy="311467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9680" y="3106831"/>
            <a:ext cx="85254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câu </a:t>
            </a:r>
            <a:r>
              <a:rPr lang="en-US" sz="2800" b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 thương làn gió mồ côi</a:t>
            </a:r>
          </a:p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Không tìm thấy bạn vào ngồi trong cây.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Sự vật nào được nhân hóa?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Tìm từ chỉ đặc điểm của con người?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Tìm từ chỉ hoạt động của con người?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1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75958" y="5334000"/>
            <a:ext cx="6858000" cy="990600"/>
            <a:chOff x="0" y="3648"/>
            <a:chExt cx="5760" cy="672"/>
          </a:xfrm>
        </p:grpSpPr>
        <p:pic>
          <p:nvPicPr>
            <p:cNvPr id="3" name="Picture 7" descr="FLOWERS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3744"/>
              <a:ext cx="82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9" descr="FLOWERS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3696"/>
              <a:ext cx="727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0" descr="FLOWERS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744"/>
              <a:ext cx="82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1" descr="FLOWERS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3744"/>
              <a:ext cx="87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2" descr="FLOWERS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696"/>
              <a:ext cx="816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3" descr="FLOWERS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3648"/>
              <a:ext cx="919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 descr="FLOWERS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" y="3696"/>
              <a:ext cx="86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0722" y="2918012"/>
            <a:ext cx="2205311" cy="2205317"/>
          </a:xfrm>
          <a:prstGeom prst="star32">
            <a:avLst>
              <a:gd name="adj" fmla="val 21352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225678" y="2958353"/>
            <a:ext cx="2393576" cy="2057400"/>
          </a:xfrm>
          <a:prstGeom prst="star32">
            <a:avLst>
              <a:gd name="adj" fmla="val 21352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3393132" y="143436"/>
            <a:ext cx="647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tư </a:t>
            </a:r>
            <a:r>
              <a:rPr lang="en-US" sz="2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b="1" u="none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31 </a:t>
            </a:r>
            <a:r>
              <a:rPr lang="en-US" sz="2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tháng 3 năm 2021</a:t>
            </a:r>
          </a:p>
        </p:txBody>
      </p:sp>
      <p:sp>
        <p:nvSpPr>
          <p:cNvPr id="13" name="Explosion 1 1"/>
          <p:cNvSpPr>
            <a:spLocks noChangeArrowheads="1"/>
          </p:cNvSpPr>
          <p:nvPr/>
        </p:nvSpPr>
        <p:spPr bwMode="auto">
          <a:xfrm>
            <a:off x="3505200" y="753040"/>
            <a:ext cx="4495800" cy="3048000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4773706" y="1896039"/>
            <a:ext cx="236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KHỞI ĐỘNG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1366" y="941294"/>
            <a:ext cx="1519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00250" y="380104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336741" y="3801040"/>
            <a:ext cx="21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4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Box 2"/>
          <p:cNvSpPr txBox="1">
            <a:spLocks noChangeArrowheads="1"/>
          </p:cNvSpPr>
          <p:nvPr/>
        </p:nvSpPr>
        <p:spPr bwMode="auto">
          <a:xfrm>
            <a:off x="-48683" y="93290"/>
            <a:ext cx="1219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 3 năm 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7" name="Rectangle 6"/>
          <p:cNvSpPr/>
          <p:nvPr/>
        </p:nvSpPr>
        <p:spPr>
          <a:xfrm>
            <a:off x="127796" y="69503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161366" y="941294"/>
            <a:ext cx="1519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224098" y="1483010"/>
            <a:ext cx="11882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3200" b="1" i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Kiểm tra Tập đọc: </a:t>
            </a:r>
            <a:r>
              <a:rPr lang="en-US" sz="3200" b="1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 ¼ số học sinh trong lớp)</a:t>
            </a:r>
            <a:endParaRPr lang="en-US" sz="3200" b="1" i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21" name="Text Box 29"/>
          <p:cNvSpPr txBox="1">
            <a:spLocks noChangeArrowheads="1"/>
          </p:cNvSpPr>
          <p:nvPr/>
        </p:nvSpPr>
        <p:spPr bwMode="auto">
          <a:xfrm>
            <a:off x="990602" y="792163"/>
            <a:ext cx="3308349" cy="5847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1600" b="1" dirty="0" smtClean="0">
                <a:latin typeface="Arial" pitchFamily="34" charset="0"/>
                <a:cs typeface="Arial" pitchFamily="34" charset="0"/>
              </a:rPr>
              <a:t>Sự tích lễ hội Chử Đồng Tử (tr.65)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2" name="Text Box 30"/>
          <p:cNvSpPr txBox="1">
            <a:spLocks noChangeArrowheads="1"/>
          </p:cNvSpPr>
          <p:nvPr/>
        </p:nvSpPr>
        <p:spPr bwMode="auto">
          <a:xfrm>
            <a:off x="4654551" y="771525"/>
            <a:ext cx="3308349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Rước đèn ông sao (tr.71)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3" name="Text Box 31"/>
          <p:cNvSpPr txBox="1">
            <a:spLocks noChangeArrowheads="1"/>
          </p:cNvSpPr>
          <p:nvPr/>
        </p:nvSpPr>
        <p:spPr bwMode="auto">
          <a:xfrm>
            <a:off x="8375651" y="924580"/>
            <a:ext cx="3308349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Hội vật (tr.58)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4" name="Text Box 32"/>
          <p:cNvSpPr txBox="1">
            <a:spLocks noChangeArrowheads="1"/>
          </p:cNvSpPr>
          <p:nvPr/>
        </p:nvSpPr>
        <p:spPr bwMode="auto">
          <a:xfrm>
            <a:off x="977902" y="1914526"/>
            <a:ext cx="3308349" cy="64633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b="1" dirty="0" smtClean="0">
                <a:latin typeface="Arial" pitchFamily="34" charset="0"/>
                <a:cs typeface="Arial" pitchFamily="34" charset="0"/>
              </a:rPr>
              <a:t>Hội đua voi ở Tây Nguyên (tr.60)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5" name="Text Box 33"/>
          <p:cNvSpPr txBox="1">
            <a:spLocks noChangeArrowheads="1"/>
          </p:cNvSpPr>
          <p:nvPr/>
        </p:nvSpPr>
        <p:spPr bwMode="auto">
          <a:xfrm>
            <a:off x="4603751" y="1914526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Tiếng đàn       (tr. 54)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6" name="Text Box 34"/>
          <p:cNvSpPr txBox="1">
            <a:spLocks noChangeArrowheads="1"/>
          </p:cNvSpPr>
          <p:nvPr/>
        </p:nvSpPr>
        <p:spPr bwMode="auto">
          <a:xfrm>
            <a:off x="8312151" y="1919288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Đối đáp với vua      (tr. 49)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6198" name="Picture 6" descr="978110qblx53mn6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97216" y="5715000"/>
            <a:ext cx="594784" cy="1143000"/>
          </a:xfrm>
          <a:prstGeom prst="rect">
            <a:avLst/>
          </a:prstGeom>
          <a:noFill/>
        </p:spPr>
      </p:pic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1020110" y="771526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4673600" y="8382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2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8375651" y="754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3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1016000" y="1933576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4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9" name="Text Box 27"/>
          <p:cNvSpPr txBox="1">
            <a:spLocks noChangeArrowheads="1"/>
          </p:cNvSpPr>
          <p:nvPr/>
        </p:nvSpPr>
        <p:spPr bwMode="auto">
          <a:xfrm>
            <a:off x="4616451" y="19737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5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20" name="Text Box 28"/>
          <p:cNvSpPr txBox="1">
            <a:spLocks noChangeArrowheads="1"/>
          </p:cNvSpPr>
          <p:nvPr/>
        </p:nvSpPr>
        <p:spPr bwMode="auto">
          <a:xfrm>
            <a:off x="8318502" y="1897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6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946151" y="3017839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Hai Bà Trưng (tr.4)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4610100" y="3102114"/>
            <a:ext cx="3308349" cy="707886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Báo cáo KQ tháng thi đua... (tr.10)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8331200" y="2987676"/>
            <a:ext cx="3308349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Ở lại với chiến khu (tr.13)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933451" y="4140200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Chú ở bên Bác Hồ (tr.16)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4559300" y="4140200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Ông tổ nghề thêu (tr.22)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8267700" y="4144963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Bàn tay cô giáo (tr.25)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958851" y="3040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7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616451" y="3040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8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305800" y="3040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9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914400" y="415925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10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4572000" y="41148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11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8274051" y="41073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12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933451" y="5130800"/>
            <a:ext cx="3308349" cy="707886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bác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(tr.31)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559300" y="5029201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Cái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(tr.34)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8267700" y="5135564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ảo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thuật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(tr.40)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914400" y="51054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13 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4572000" y="50979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14 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8274051" y="51741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15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4575735" y="6000658"/>
            <a:ext cx="3308349" cy="64633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xiếc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sắc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(tr.46)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4595533" y="59436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16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40" name="Text Box 5"/>
          <p:cNvSpPr txBox="1"/>
          <p:nvPr/>
        </p:nvSpPr>
        <p:spPr>
          <a:xfrm>
            <a:off x="224098" y="30734"/>
            <a:ext cx="11882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3200" b="1" i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Kiểm tra Tập đọc: </a:t>
            </a:r>
            <a:r>
              <a:rPr lang="en-US" sz="3200" b="1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 ¼ số học sinh trong lớp)</a:t>
            </a:r>
            <a:endParaRPr lang="en-US" sz="3200" b="1" i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6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36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6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36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6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6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6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6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6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6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6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6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136215" grpId="0" animBg="1"/>
      <p:bldP spid="136216" grpId="0" animBg="1"/>
      <p:bldP spid="136217" grpId="0" animBg="1"/>
      <p:bldP spid="136218" grpId="0" animBg="1"/>
      <p:bldP spid="136219" grpId="0" animBg="1"/>
      <p:bldP spid="1362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7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 txBox="1">
            <a:spLocks/>
          </p:cNvSpPr>
          <p:nvPr/>
        </p:nvSpPr>
        <p:spPr>
          <a:xfrm>
            <a:off x="31378" y="1449945"/>
            <a:ext cx="3411069" cy="51332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altLang="en-US" b="1" i="1" u="sng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altLang="en-US" i="1" u="sng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Nghe – viết</a:t>
            </a:r>
            <a:r>
              <a:rPr lang="en-US" altLang="en-US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639235" y="1402916"/>
            <a:ext cx="7504083" cy="52130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750" lvl="2" indent="-514350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200" b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Khói 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</a:p>
          <a:p>
            <a:pPr marL="971550" lvl="1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rạ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endParaRPr lang="en-US" sz="3200" b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Xanh rờn ngọn khói nhẹ nhàng </a:t>
            </a:r>
            <a:r>
              <a:rPr lang="en-US" sz="3200" b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baylên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71550" lvl="1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endParaRPr lang="en-US" sz="3200" b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nhen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71550" lvl="1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ngậy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riêu</a:t>
            </a:r>
            <a:endParaRPr lang="en-US" sz="3200" b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nồi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ủ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niêu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tép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71550" lvl="1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vươn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endParaRPr lang="en-US" sz="3200" b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quẩn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cay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marL="514350" lvl="1" indent="-514350" algn="ctr">
              <a:defRPr/>
            </a:pPr>
            <a:r>
              <a:rPr lang="en-US" sz="32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Hoàng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/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-48683" y="93290"/>
            <a:ext cx="1219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 3 năm 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8" name="Rectangle 7"/>
          <p:cNvSpPr/>
          <p:nvPr/>
        </p:nvSpPr>
        <p:spPr>
          <a:xfrm>
            <a:off x="127796" y="69503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161366" y="941294"/>
            <a:ext cx="1519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295834" y="2232209"/>
            <a:ext cx="4495800" cy="1183346"/>
          </a:xfrm>
          <a:prstGeom prst="cloudCallout">
            <a:avLst>
              <a:gd name="adj1" fmla="val 47181"/>
              <a:gd name="adj2" fmla="val 2279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1" name="Cloud Callout 10"/>
          <p:cNvSpPr/>
          <p:nvPr/>
        </p:nvSpPr>
        <p:spPr>
          <a:xfrm>
            <a:off x="313763" y="2169368"/>
            <a:ext cx="4495800" cy="1350406"/>
          </a:xfrm>
          <a:prstGeom prst="cloudCallout">
            <a:avLst>
              <a:gd name="adj1" fmla="val 39522"/>
              <a:gd name="adj2" fmla="val 2981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18552" y="2232219"/>
            <a:ext cx="4266578" cy="1438836"/>
          </a:xfrm>
          <a:prstGeom prst="cloudCallout">
            <a:avLst>
              <a:gd name="adj1" fmla="val 50890"/>
              <a:gd name="adj2" fmla="val -35973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-48683" y="3277729"/>
            <a:ext cx="4687917" cy="971539"/>
          </a:xfrm>
          <a:prstGeom prst="wedgeEllipseCallout">
            <a:avLst>
              <a:gd name="adj1" fmla="val 19728"/>
              <a:gd name="adj2" fmla="val -87650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800" b="1" dirty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8661587" y="3186953"/>
            <a:ext cx="1673038" cy="134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342655" y="3675530"/>
            <a:ext cx="1506070" cy="1344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517351" y="4648195"/>
            <a:ext cx="1779493" cy="134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971749" y="6120082"/>
            <a:ext cx="1506070" cy="1344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228600" y="1877267"/>
            <a:ext cx="350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B050"/>
                </a:solidFill>
              </a:rPr>
              <a:t> </a:t>
            </a:r>
            <a:r>
              <a:rPr lang="en-US" altLang="en-US" b="1" dirty="0">
                <a:solidFill>
                  <a:srgbClr val="040ED2"/>
                </a:solidFill>
              </a:rPr>
              <a:t>Luyện viết từ khó</a:t>
            </a:r>
          </a:p>
        </p:txBody>
      </p:sp>
    </p:spTree>
    <p:extLst>
      <p:ext uri="{BB962C8B-B14F-4D97-AF65-F5344CB8AC3E}">
        <p14:creationId xmlns:p14="http://schemas.microsoft.com/office/powerpoint/2010/main" val="169732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1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4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build="allAtOnce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-48683" y="93290"/>
            <a:ext cx="1219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 3 năm 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9" name="Rectangle 8"/>
          <p:cNvSpPr/>
          <p:nvPr/>
        </p:nvSpPr>
        <p:spPr>
          <a:xfrm>
            <a:off x="127796" y="69503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61366" y="941294"/>
            <a:ext cx="1519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28600" y="2038631"/>
            <a:ext cx="350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B050"/>
                </a:solidFill>
              </a:rPr>
              <a:t> </a:t>
            </a:r>
            <a:r>
              <a:rPr lang="en-US" altLang="en-US" b="1" dirty="0">
                <a:solidFill>
                  <a:srgbClr val="040ED2"/>
                </a:solidFill>
              </a:rPr>
              <a:t>Luyện viết từ khó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271711" y="2500035"/>
            <a:ext cx="52048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huyền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066364" y="4549585"/>
            <a:ext cx="38609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306448" y="3259789"/>
            <a:ext cx="47398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ây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thanh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nặng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164975" y="3885638"/>
            <a:ext cx="3762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 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ngã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319928" y="2507879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nhẹ 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304800" y="3281080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Thơm 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ngậy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38138" y="3909264"/>
            <a:ext cx="2057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altLang="en-US" sz="2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338138" y="4560885"/>
            <a:ext cx="2057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bay 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quẩn</a:t>
            </a:r>
            <a:r>
              <a:rPr lang="en-US" altLang="en-US" sz="2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ontent Placeholder 4"/>
          <p:cNvSpPr txBox="1">
            <a:spLocks/>
          </p:cNvSpPr>
          <p:nvPr/>
        </p:nvSpPr>
        <p:spPr>
          <a:xfrm>
            <a:off x="31378" y="1449945"/>
            <a:ext cx="3411069" cy="51332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altLang="en-US" b="1" i="1" u="sng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altLang="en-US" i="1" u="sng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Nghe – viết</a:t>
            </a:r>
            <a:r>
              <a:rPr lang="en-US" altLang="en-US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34553" y="1425389"/>
            <a:ext cx="2911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Khói chiều</a:t>
            </a:r>
            <a:endParaRPr lang="en-US" sz="3200" b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23"/>
          <p:cNvSpPr>
            <a:spLocks noChangeArrowheads="1"/>
          </p:cNvSpPr>
          <p:nvPr/>
        </p:nvSpPr>
        <p:spPr bwMode="auto">
          <a:xfrm>
            <a:off x="8673333" y="1965325"/>
            <a:ext cx="1524000" cy="8001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2200" b="1" u="sng">
                <a:solidFill>
                  <a:srgbClr val="FF3300"/>
                </a:solidFill>
                <a:latin typeface=".VnTime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06059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-48683" y="93290"/>
            <a:ext cx="1219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 3 năm </a:t>
            </a:r>
            <a:r>
              <a:rPr lang="vi-VN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7796" y="69503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161366" y="941294"/>
            <a:ext cx="1519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>
            <a:off x="152403" y="2400300"/>
            <a:ext cx="1524000" cy="800100"/>
          </a:xfrm>
          <a:prstGeom prst="irregularSeal2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>
                <a:solidFill>
                  <a:srgbClr val="FF3300"/>
                </a:solidFill>
                <a:latin typeface=".VnTime" pitchFamily="34" charset="0"/>
                <a:cs typeface="+mn-cs"/>
              </a:rPr>
              <a:t>V</a:t>
            </a:r>
          </a:p>
        </p:txBody>
      </p:sp>
      <p:sp>
        <p:nvSpPr>
          <p:cNvPr id="20" name="Content Placeholder 4"/>
          <p:cNvSpPr txBox="1">
            <a:spLocks/>
          </p:cNvSpPr>
          <p:nvPr/>
        </p:nvSpPr>
        <p:spPr>
          <a:xfrm>
            <a:off x="31378" y="1449945"/>
            <a:ext cx="3411069" cy="51332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altLang="en-US" b="1" i="1" u="sng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altLang="en-US" i="1" u="sng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Nghe – viết</a:t>
            </a:r>
            <a:r>
              <a:rPr lang="en-US" altLang="en-US" i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34553" y="1425389"/>
            <a:ext cx="2911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Khói chiều</a:t>
            </a:r>
            <a:endParaRPr lang="en-US" sz="3200" b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2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Tro c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640" y="-13443"/>
            <a:ext cx="3312466" cy="122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1671" y="2205318"/>
            <a:ext cx="111745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Câu 1: Từ tuần 19 đến tuần 26 các em đã được học qua mấy chủ điểm? Đó là những chủ điểm nào?</a:t>
            </a:r>
            <a:endParaRPr lang="en-US" sz="3200" b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6918" y="13716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Khoanh vào đáp án đúng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1294" y="3496235"/>
            <a:ext cx="10824882" cy="5847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3 chủ điểm: Bảo vệ Tổ quốc, Sáng tạo, Nghệ thuật.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2671" y="4576478"/>
            <a:ext cx="10824882" cy="5847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4 chủ điểm: Bảo vệ Tổ quốc, Sáng tạo, Nghệ thuật, Lễ hội.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63707" y="5589486"/>
            <a:ext cx="10824882" cy="5847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2 chủ điểm: Bảo vệ Tổ quốc, Sáng tạo.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07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Tro c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640" y="-13443"/>
            <a:ext cx="3312466" cy="122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76918" y="13716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Khoanh vào đáp án đúng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1671" y="2205318"/>
            <a:ext cx="11174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40ED2"/>
                </a:solidFill>
                <a:latin typeface="Times New Roman" pitchFamily="18" charset="0"/>
                <a:cs typeface="Times New Roman" pitchFamily="18" charset="0"/>
              </a:rPr>
              <a:t>Câu 1: Bài thơ Khói chiều của tác giả:</a:t>
            </a:r>
            <a:endParaRPr lang="en-US" sz="3200" b="1" dirty="0">
              <a:solidFill>
                <a:srgbClr val="040E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1294" y="3496235"/>
            <a:ext cx="8579224" cy="5847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Tố Hữu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9224" y="4320985"/>
            <a:ext cx="2483223" cy="5847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Hoàng Tá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3366" y="5159182"/>
            <a:ext cx="8579224" cy="5847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Hoàng Trung Thông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5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5.1|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</TotalTime>
  <Words>680</Words>
  <Application>Microsoft Office PowerPoint</Application>
  <PresentationFormat>Custom</PresentationFormat>
  <Paragraphs>117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Admin</dc:creator>
  <cp:lastModifiedBy>ismail - [2010]</cp:lastModifiedBy>
  <cp:revision>76</cp:revision>
  <dcterms:created xsi:type="dcterms:W3CDTF">2020-05-19T14:53:50Z</dcterms:created>
  <dcterms:modified xsi:type="dcterms:W3CDTF">2021-03-30T12:55:22Z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1033-11.2.0.9327</vt:lpwstr>
  </property>
</Properties>
</file>