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15"/>
  </p:notesMasterIdLst>
  <p:sldIdLst>
    <p:sldId id="293" r:id="rId2"/>
    <p:sldId id="312" r:id="rId3"/>
    <p:sldId id="294" r:id="rId4"/>
    <p:sldId id="295" r:id="rId5"/>
    <p:sldId id="313" r:id="rId6"/>
    <p:sldId id="316" r:id="rId7"/>
    <p:sldId id="315" r:id="rId8"/>
    <p:sldId id="310" r:id="rId9"/>
    <p:sldId id="309" r:id="rId10"/>
    <p:sldId id="308" r:id="rId11"/>
    <p:sldId id="304" r:id="rId12"/>
    <p:sldId id="318" r:id="rId13"/>
    <p:sldId id="31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40ED2"/>
    <a:srgbClr val="6699FF"/>
    <a:srgbClr val="3366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>
        <p:scale>
          <a:sx n="100" d="100"/>
          <a:sy n="100" d="100"/>
        </p:scale>
        <p:origin x="99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B6CD1-5606-49FC-8EAC-C225E3989F69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30B81-0ED1-4218-92F5-1C43FFE6D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3628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1280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28EF71B-4C37-4D72-97C1-25ACA42FE0AF}" type="slidenum">
              <a:rPr lang="en-US" altLang="en-US" smtClean="0"/>
              <a:pPr/>
              <a:t>3</a:t>
            </a:fld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0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896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30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559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71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72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184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73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71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09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318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pPr/>
              <a:t>3/30/2021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18960-8005-486C-9A75-10CB2AAC16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6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4" Type="http://schemas.openxmlformats.org/officeDocument/2006/relationships/slide" Target="slide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5" descr="A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38400" y="5943600"/>
            <a:ext cx="7924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6" descr="BD2053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101600" y="4019550"/>
            <a:ext cx="23368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7" descr="BD20530_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864600" y="5105400"/>
            <a:ext cx="33274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989698" y="5169134"/>
            <a:ext cx="788897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vi-VN" sz="4400" b="1" dirty="0">
                <a:solidFill>
                  <a:srgbClr val="0070C0"/>
                </a:solidFill>
              </a:rPr>
              <a:t>Giáo viên: </a:t>
            </a:r>
            <a:r>
              <a:rPr lang="en-US" sz="4400" b="1" dirty="0" smtClean="0">
                <a:solidFill>
                  <a:srgbClr val="0070C0"/>
                </a:solidFill>
              </a:rPr>
              <a:t>Nguyễn Thị Hoa</a:t>
            </a:r>
            <a:endParaRPr lang="en-US" sz="4400" b="1" dirty="0">
              <a:solidFill>
                <a:srgbClr val="0070C0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6248" y="3398119"/>
            <a:ext cx="12192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  <a:t>BÀI GIẢNG</a:t>
            </a:r>
          </a:p>
          <a:p>
            <a:pPr algn="ctr"/>
            <a: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  <a:t>Ôn tập giữa học kì II </a:t>
            </a:r>
            <a:r>
              <a:rPr lang="vi-VN" altLang="en-US" sz="4800" b="1" dirty="0" smtClean="0">
                <a:latin typeface="Times New Roman" pitchFamily="18" charset="0"/>
                <a:cs typeface="Times New Roman" pitchFamily="18" charset="0"/>
              </a:rPr>
              <a:t>(tiế</a:t>
            </a:r>
            <a:r>
              <a:rPr lang="en-US" altLang="en-US" sz="4800" b="1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altLang="en-US" sz="4800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altLang="en-US" sz="48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4800" dirty="0"/>
          </a:p>
        </p:txBody>
      </p:sp>
      <p:sp>
        <p:nvSpPr>
          <p:cNvPr id="14" name="WordArt 5"/>
          <p:cNvSpPr>
            <a:spLocks noChangeArrowheads="1" noChangeShapeType="1" noTextEdit="1"/>
          </p:cNvSpPr>
          <p:nvPr/>
        </p:nvSpPr>
        <p:spPr bwMode="auto">
          <a:xfrm>
            <a:off x="1485870" y="136135"/>
            <a:ext cx="9429816" cy="42862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TIỂU HỌC </a:t>
            </a:r>
            <a:r>
              <a:rPr lang="en-US" sz="32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ĐOÀN NGHIÊN</a:t>
            </a:r>
            <a:endParaRPr lang="en-US" sz="32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000000">
                  <a:alpha val="98822"/>
                </a:srgbClr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6" name="Picture 58" descr="Picture15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66302" y="-71718"/>
            <a:ext cx="1101725" cy="93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58" descr="Picture15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1316620" y="-71718"/>
            <a:ext cx="98742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WordArt 6"/>
          <p:cNvSpPr>
            <a:spLocks noChangeArrowheads="1" noChangeShapeType="1" noTextEdit="1"/>
          </p:cNvSpPr>
          <p:nvPr/>
        </p:nvSpPr>
        <p:spPr bwMode="auto">
          <a:xfrm>
            <a:off x="2299440" y="381000"/>
            <a:ext cx="7620000" cy="3505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Up">
              <a:avLst>
                <a:gd name="adj" fmla="val 80343"/>
              </a:avLst>
            </a:prstTxWarp>
          </a:bodyPr>
          <a:lstStyle/>
          <a:p>
            <a:pPr algn="ctr">
              <a:defRPr/>
            </a:pPr>
            <a:r>
              <a:rPr lang="en-US" sz="5400" b="1" kern="10" dirty="0"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Chào mừng các thầy cô giáo về dự giờ</a:t>
            </a:r>
          </a:p>
          <a:p>
            <a:pPr algn="ctr">
              <a:defRPr/>
            </a:pPr>
            <a:r>
              <a:rPr lang="en-US" sz="5400" b="1" kern="10" dirty="0"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lang="en-US" sz="5400" b="1" kern="10" dirty="0" smtClean="0"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LỚP 3B</a:t>
            </a:r>
            <a:endParaRPr lang="en-US" sz="5400" b="1" kern="10" dirty="0">
              <a:ln w="19050">
                <a:solidFill>
                  <a:schemeClr val="accent2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li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Tro cho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640" y="-13443"/>
            <a:ext cx="3312466" cy="122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1671" y="2205318"/>
            <a:ext cx="111745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Câu 2:Nội dung của bài thơ Khói chiều?</a:t>
            </a:r>
            <a:endParaRPr lang="en-US" sz="3200" b="1" dirty="0">
              <a:solidFill>
                <a:srgbClr val="040ED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1294" y="3160060"/>
            <a:ext cx="8579224" cy="5847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A. Khói chiều rất đẹp.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5436" y="3783105"/>
            <a:ext cx="10497670" cy="107721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vi-VN" sz="3200" b="1" dirty="0">
                <a:latin typeface="+mj-lt"/>
              </a:rPr>
              <a:t>Tả cảnh buổi chiều của một vùng quê nhẹ nhàng, ấm áp, đầy tình </a:t>
            </a:r>
            <a:r>
              <a:rPr lang="vi-VN" sz="3200" b="1" dirty="0" smtClean="0">
                <a:latin typeface="Times New Roman" pitchFamily="18" charset="0"/>
                <a:cs typeface="Times New Roman" pitchFamily="18" charset="0"/>
              </a:rPr>
              <a:t>thương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của người cháu dành cho bà của mình.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3024" y="4930583"/>
            <a:ext cx="10264587" cy="5847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Bạn nhỏ rất yêu thích khói bay vào buổi chiều.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76918" y="1371600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Khoanh vào đáp án đúng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97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man-nhan-trang-tri-nha-bang-giay-cuc-dep-don-tet-hinh-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WordArt 3"/>
          <p:cNvSpPr>
            <a:spLocks noChangeArrowheads="1" noChangeShapeType="1" noTextEdit="1"/>
          </p:cNvSpPr>
          <p:nvPr/>
        </p:nvSpPr>
        <p:spPr bwMode="auto">
          <a:xfrm>
            <a:off x="711200" y="381000"/>
            <a:ext cx="9550400" cy="29718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CHÀO </a:t>
            </a:r>
            <a:r>
              <a:rPr lang="en-US" sz="3600" kern="10" dirty="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TẠM BIỆT </a:t>
            </a:r>
            <a:r>
              <a:rPr lang="en-US" sz="36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Arial"/>
                <a:cs typeface="Arial"/>
              </a:rPr>
              <a:t>!</a:t>
            </a:r>
          </a:p>
        </p:txBody>
      </p:sp>
      <p:sp>
        <p:nvSpPr>
          <p:cNvPr id="4" name="Rectangle 3"/>
          <p:cNvSpPr/>
          <p:nvPr/>
        </p:nvSpPr>
        <p:spPr>
          <a:xfrm>
            <a:off x="3388658" y="353653"/>
            <a:ext cx="454510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 </a:t>
            </a:r>
            <a:r>
              <a:rPr lang="en-US" sz="4400" b="1" u="sng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dò</a:t>
            </a:r>
            <a:r>
              <a:rPr lang="vi-VN" sz="44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4400" b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36740" y="1213829"/>
            <a:ext cx="962527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smtClean="0">
                <a:latin typeface="Times New Roman" pitchFamily="18" charset="0"/>
                <a:cs typeface="Times New Roman" pitchFamily="18" charset="0"/>
              </a:rPr>
              <a:t>đọc,học thuộc lòng 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36740" y="2575523"/>
            <a:ext cx="96252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theo.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4" grpId="0"/>
      <p:bldP spid="4" grpId="1"/>
      <p:bldP spid="5" grpId="0"/>
      <p:bldP spid="5" grpId="1"/>
      <p:bldP spid="6" grpId="0"/>
      <p:bldP spid="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oud Callout 2"/>
          <p:cNvSpPr/>
          <p:nvPr/>
        </p:nvSpPr>
        <p:spPr>
          <a:xfrm>
            <a:off x="4029077" y="2714625"/>
            <a:ext cx="6800850" cy="248602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695825" y="3181350"/>
            <a:ext cx="59531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Nội dung báo cáo kết quả tháng thi đua</a:t>
            </a:r>
            <a:r>
              <a:rPr lang="en-US" sz="3200" dirty="0" smtClean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en-US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Xây dựng Đội vững mạnh” </a:t>
            </a:r>
            <a:r>
              <a:rPr lang="en-US" sz="32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gồm có mấy phần?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Explosion 1 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505200" y="-8960"/>
            <a:ext cx="4495800" cy="3048000"/>
          </a:xfrm>
          <a:prstGeom prst="irregularSeal1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4773706" y="1134039"/>
            <a:ext cx="2362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chemeClr val="bg1"/>
                </a:solidFill>
              </a:rPr>
              <a:t>KHỞI ĐỘNG</a:t>
            </a:r>
          </a:p>
        </p:txBody>
      </p:sp>
    </p:spTree>
    <p:extLst>
      <p:ext uri="{BB962C8B-B14F-4D97-AF65-F5344CB8AC3E}">
        <p14:creationId xmlns:p14="http://schemas.microsoft.com/office/powerpoint/2010/main" val="16069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1 1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3497356" y="-8960"/>
            <a:ext cx="4495800" cy="2695010"/>
          </a:xfrm>
          <a:prstGeom prst="irregularSeal1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773706" y="1134039"/>
            <a:ext cx="2362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chemeClr val="bg1"/>
                </a:solidFill>
              </a:rPr>
              <a:t>KHỞI ĐỘNG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1866900" y="2752725"/>
            <a:ext cx="8963027" cy="311467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49680" y="3106831"/>
            <a:ext cx="852543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Trong câu </a:t>
            </a:r>
            <a:r>
              <a:rPr lang="en-US" sz="2800" b="1" dirty="0" smtClean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Em thương làn gió mồ côi</a:t>
            </a:r>
          </a:p>
          <a:p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Không tìm thấy bạn vào ngồi trong cây.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Sự vật nào được nhân hóa?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Tìm từ chỉ đặc điểm của con người?</a:t>
            </a:r>
          </a:p>
          <a:p>
            <a:r>
              <a:rPr lang="en-US" sz="28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Tìm từ chỉ hoạt động của con người?</a:t>
            </a:r>
            <a:endParaRPr lang="en-US" sz="28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416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675958" y="5334000"/>
            <a:ext cx="6858000" cy="990600"/>
            <a:chOff x="0" y="3648"/>
            <a:chExt cx="5760" cy="672"/>
          </a:xfrm>
        </p:grpSpPr>
        <p:pic>
          <p:nvPicPr>
            <p:cNvPr id="3" name="Picture 7" descr="FLOWERS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080" y="3744"/>
              <a:ext cx="823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" name="Picture 9" descr="FLOWERS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" y="3696"/>
              <a:ext cx="727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10" descr="FLOWERS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44" y="3744"/>
              <a:ext cx="823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11" descr="FLOWERS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3744"/>
              <a:ext cx="871" cy="5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" name="Picture 12" descr="FLOWERS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696"/>
              <a:ext cx="816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13" descr="FLOWERS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16" y="3648"/>
              <a:ext cx="919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9" name="Picture 8" descr="FLOWERS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96" y="3696"/>
              <a:ext cx="864" cy="6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0" name="AutoShape 1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070722" y="2918012"/>
            <a:ext cx="2205311" cy="2205317"/>
          </a:xfrm>
          <a:prstGeom prst="star32">
            <a:avLst>
              <a:gd name="adj" fmla="val 21352"/>
            </a:avLst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AutoShape 1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225678" y="2958353"/>
            <a:ext cx="2393576" cy="2057400"/>
          </a:xfrm>
          <a:prstGeom prst="star32">
            <a:avLst>
              <a:gd name="adj" fmla="val 21352"/>
            </a:avLst>
          </a:prstGeom>
          <a:solidFill>
            <a:srgbClr val="FFFF00"/>
          </a:solidFill>
          <a:ln w="9525">
            <a:solidFill>
              <a:srgbClr val="FF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3393132" y="143436"/>
            <a:ext cx="6477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u="none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sz="2400" b="1" u="none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tư </a:t>
            </a:r>
            <a:r>
              <a:rPr lang="en-US" sz="2400" b="1" u="none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sz="2400" b="1" u="none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31 </a:t>
            </a:r>
            <a:r>
              <a:rPr lang="en-US" sz="2400" b="1" u="none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tháng 3 năm 2021</a:t>
            </a:r>
          </a:p>
        </p:txBody>
      </p:sp>
      <p:sp>
        <p:nvSpPr>
          <p:cNvPr id="13" name="Explosion 1 1"/>
          <p:cNvSpPr>
            <a:spLocks noChangeArrowheads="1"/>
          </p:cNvSpPr>
          <p:nvPr/>
        </p:nvSpPr>
        <p:spPr bwMode="auto">
          <a:xfrm>
            <a:off x="3505200" y="753040"/>
            <a:ext cx="4495800" cy="3048000"/>
          </a:xfrm>
          <a:prstGeom prst="irregularSeal1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extBox 2"/>
          <p:cNvSpPr txBox="1">
            <a:spLocks noChangeArrowheads="1"/>
          </p:cNvSpPr>
          <p:nvPr/>
        </p:nvSpPr>
        <p:spPr bwMode="auto">
          <a:xfrm>
            <a:off x="4773706" y="1896039"/>
            <a:ext cx="2362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u="sng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u="sng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chemeClr val="bg1"/>
                </a:solidFill>
              </a:rPr>
              <a:t>KHỞI ĐỘNG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1366" y="941294"/>
            <a:ext cx="1519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Tiếng Việt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00250" y="3801040"/>
            <a:ext cx="285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9336741" y="3801040"/>
            <a:ext cx="216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342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TextBox 2"/>
          <p:cNvSpPr txBox="1">
            <a:spLocks noChangeArrowheads="1"/>
          </p:cNvSpPr>
          <p:nvPr/>
        </p:nvSpPr>
        <p:spPr bwMode="auto">
          <a:xfrm>
            <a:off x="-48683" y="93290"/>
            <a:ext cx="121920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vi-VN" alt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vi-VN" alt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vi-VN" alt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tháng 3 năm </a:t>
            </a:r>
            <a:r>
              <a:rPr lang="vi-VN" alt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</p:txBody>
      </p:sp>
      <p:sp>
        <p:nvSpPr>
          <p:cNvPr id="7" name="Rectangle 6"/>
          <p:cNvSpPr/>
          <p:nvPr/>
        </p:nvSpPr>
        <p:spPr>
          <a:xfrm>
            <a:off x="127796" y="69503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vi-VN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(tiế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161366" y="941294"/>
            <a:ext cx="1519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Tiếng Việt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 Box 5"/>
          <p:cNvSpPr txBox="1"/>
          <p:nvPr/>
        </p:nvSpPr>
        <p:spPr>
          <a:xfrm>
            <a:off x="224098" y="1483010"/>
            <a:ext cx="118827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en-US" sz="3200" b="1" i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i="1" dirty="0" smtClean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Kiểm tra Tập đọc: </a:t>
            </a:r>
            <a:r>
              <a:rPr lang="en-US" sz="3200" b="1" i="1" dirty="0" smtClean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 ¼ số học sinh trong lớp)</a:t>
            </a:r>
            <a:endParaRPr lang="en-US" sz="3200" b="1" i="1" dirty="0">
              <a:solidFill>
                <a:srgbClr val="040ED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221" name="Text Box 29"/>
          <p:cNvSpPr txBox="1">
            <a:spLocks noChangeArrowheads="1"/>
          </p:cNvSpPr>
          <p:nvPr/>
        </p:nvSpPr>
        <p:spPr bwMode="auto">
          <a:xfrm>
            <a:off x="990602" y="792163"/>
            <a:ext cx="3308349" cy="58477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1600" b="1" dirty="0" smtClean="0">
                <a:latin typeface="Arial" pitchFamily="34" charset="0"/>
                <a:cs typeface="Arial" pitchFamily="34" charset="0"/>
              </a:rPr>
              <a:t>Sự tích lễ hội Chử Đồng Tử (tr.65)</a:t>
            </a:r>
            <a:endParaRPr lang="en-US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6222" name="Text Box 30"/>
          <p:cNvSpPr txBox="1">
            <a:spLocks noChangeArrowheads="1"/>
          </p:cNvSpPr>
          <p:nvPr/>
        </p:nvSpPr>
        <p:spPr bwMode="auto">
          <a:xfrm>
            <a:off x="4654551" y="771525"/>
            <a:ext cx="3308349" cy="830997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Rước đèn ông sao (tr.71)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6223" name="Text Box 31"/>
          <p:cNvSpPr txBox="1">
            <a:spLocks noChangeArrowheads="1"/>
          </p:cNvSpPr>
          <p:nvPr/>
        </p:nvSpPr>
        <p:spPr bwMode="auto">
          <a:xfrm>
            <a:off x="8375651" y="924580"/>
            <a:ext cx="3308349" cy="52322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2800" b="1" dirty="0" smtClean="0">
                <a:latin typeface="Arial" pitchFamily="34" charset="0"/>
                <a:cs typeface="Arial" pitchFamily="34" charset="0"/>
              </a:rPr>
              <a:t>Hội vật (tr.58)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6224" name="Text Box 32"/>
          <p:cNvSpPr txBox="1">
            <a:spLocks noChangeArrowheads="1"/>
          </p:cNvSpPr>
          <p:nvPr/>
        </p:nvSpPr>
        <p:spPr bwMode="auto">
          <a:xfrm>
            <a:off x="977902" y="1914526"/>
            <a:ext cx="3308349" cy="64633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b="1" dirty="0" smtClean="0">
                <a:latin typeface="Arial" pitchFamily="34" charset="0"/>
                <a:cs typeface="Arial" pitchFamily="34" charset="0"/>
              </a:rPr>
              <a:t>Hội đua voi ở Tây Nguyên (tr.60)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6225" name="Text Box 33"/>
          <p:cNvSpPr txBox="1">
            <a:spLocks noChangeArrowheads="1"/>
          </p:cNvSpPr>
          <p:nvPr/>
        </p:nvSpPr>
        <p:spPr bwMode="auto">
          <a:xfrm>
            <a:off x="4603751" y="1914526"/>
            <a:ext cx="3308349" cy="46166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Tiếng đàn       (tr. 54) 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6226" name="Text Box 34"/>
          <p:cNvSpPr txBox="1">
            <a:spLocks noChangeArrowheads="1"/>
          </p:cNvSpPr>
          <p:nvPr/>
        </p:nvSpPr>
        <p:spPr bwMode="auto">
          <a:xfrm>
            <a:off x="8312151" y="1919288"/>
            <a:ext cx="3308349" cy="40011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2000" b="1" dirty="0" smtClean="0">
                <a:latin typeface="Arial" pitchFamily="34" charset="0"/>
                <a:cs typeface="Arial" pitchFamily="34" charset="0"/>
              </a:rPr>
              <a:t>Đối đáp với vua      (tr. 49)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36198" name="Picture 6" descr="978110qblx53mn6q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597216" y="5715000"/>
            <a:ext cx="594784" cy="1143000"/>
          </a:xfrm>
          <a:prstGeom prst="rect">
            <a:avLst/>
          </a:prstGeom>
          <a:noFill/>
        </p:spPr>
      </p:pic>
      <p:sp>
        <p:nvSpPr>
          <p:cNvPr id="136215" name="Text Box 23"/>
          <p:cNvSpPr txBox="1">
            <a:spLocks noChangeArrowheads="1"/>
          </p:cNvSpPr>
          <p:nvPr/>
        </p:nvSpPr>
        <p:spPr bwMode="auto">
          <a:xfrm>
            <a:off x="1020110" y="771526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1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136216" name="Text Box 24"/>
          <p:cNvSpPr txBox="1">
            <a:spLocks noChangeArrowheads="1"/>
          </p:cNvSpPr>
          <p:nvPr/>
        </p:nvSpPr>
        <p:spPr bwMode="auto">
          <a:xfrm>
            <a:off x="4673600" y="838201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2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136217" name="Text Box 25"/>
          <p:cNvSpPr txBox="1">
            <a:spLocks noChangeArrowheads="1"/>
          </p:cNvSpPr>
          <p:nvPr/>
        </p:nvSpPr>
        <p:spPr bwMode="auto">
          <a:xfrm>
            <a:off x="8375651" y="754560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3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136218" name="Text Box 26"/>
          <p:cNvSpPr txBox="1">
            <a:spLocks noChangeArrowheads="1"/>
          </p:cNvSpPr>
          <p:nvPr/>
        </p:nvSpPr>
        <p:spPr bwMode="auto">
          <a:xfrm>
            <a:off x="1016000" y="1933576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4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136219" name="Text Box 27"/>
          <p:cNvSpPr txBox="1">
            <a:spLocks noChangeArrowheads="1"/>
          </p:cNvSpPr>
          <p:nvPr/>
        </p:nvSpPr>
        <p:spPr bwMode="auto">
          <a:xfrm>
            <a:off x="4616451" y="1973760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5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136220" name="Text Box 28"/>
          <p:cNvSpPr txBox="1">
            <a:spLocks noChangeArrowheads="1"/>
          </p:cNvSpPr>
          <p:nvPr/>
        </p:nvSpPr>
        <p:spPr bwMode="auto">
          <a:xfrm>
            <a:off x="8318502" y="1897560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6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20" name="Text Box 29"/>
          <p:cNvSpPr txBox="1">
            <a:spLocks noChangeArrowheads="1"/>
          </p:cNvSpPr>
          <p:nvPr/>
        </p:nvSpPr>
        <p:spPr bwMode="auto">
          <a:xfrm>
            <a:off x="946151" y="3017839"/>
            <a:ext cx="3308349" cy="46166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Hai Bà Trưng (tr.4)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 Box 30"/>
          <p:cNvSpPr txBox="1">
            <a:spLocks noChangeArrowheads="1"/>
          </p:cNvSpPr>
          <p:nvPr/>
        </p:nvSpPr>
        <p:spPr bwMode="auto">
          <a:xfrm>
            <a:off x="4610100" y="3102114"/>
            <a:ext cx="3308349" cy="707886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2000" b="1" dirty="0" smtClean="0">
                <a:latin typeface="Arial" pitchFamily="34" charset="0"/>
                <a:cs typeface="Arial" pitchFamily="34" charset="0"/>
              </a:rPr>
              <a:t>Báo cáo KQ tháng thi đua... (tr.10)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 Box 31"/>
          <p:cNvSpPr txBox="1">
            <a:spLocks noChangeArrowheads="1"/>
          </p:cNvSpPr>
          <p:nvPr/>
        </p:nvSpPr>
        <p:spPr bwMode="auto">
          <a:xfrm>
            <a:off x="8331200" y="2987676"/>
            <a:ext cx="3308349" cy="830997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2400" b="1" dirty="0" smtClean="0">
                <a:latin typeface="Arial" pitchFamily="34" charset="0"/>
                <a:cs typeface="Arial" pitchFamily="34" charset="0"/>
              </a:rPr>
              <a:t>Ở lại với chiến khu (tr.13)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 Box 32"/>
          <p:cNvSpPr txBox="1">
            <a:spLocks noChangeArrowheads="1"/>
          </p:cNvSpPr>
          <p:nvPr/>
        </p:nvSpPr>
        <p:spPr bwMode="auto">
          <a:xfrm>
            <a:off x="933451" y="4140200"/>
            <a:ext cx="3308349" cy="40011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2000" b="1" dirty="0" smtClean="0">
                <a:latin typeface="Arial" pitchFamily="34" charset="0"/>
                <a:cs typeface="Arial" pitchFamily="34" charset="0"/>
              </a:rPr>
              <a:t>Chú ở bên Bác Hồ (tr.16)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 Box 33"/>
          <p:cNvSpPr txBox="1">
            <a:spLocks noChangeArrowheads="1"/>
          </p:cNvSpPr>
          <p:nvPr/>
        </p:nvSpPr>
        <p:spPr bwMode="auto">
          <a:xfrm>
            <a:off x="4559300" y="4140200"/>
            <a:ext cx="3308349" cy="40011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2000" b="1" dirty="0" smtClean="0">
                <a:latin typeface="Arial" pitchFamily="34" charset="0"/>
                <a:cs typeface="Arial" pitchFamily="34" charset="0"/>
              </a:rPr>
              <a:t>Ông tổ nghề thêu (tr.22)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 Box 34"/>
          <p:cNvSpPr txBox="1">
            <a:spLocks noChangeArrowheads="1"/>
          </p:cNvSpPr>
          <p:nvPr/>
        </p:nvSpPr>
        <p:spPr bwMode="auto">
          <a:xfrm>
            <a:off x="8267700" y="4144963"/>
            <a:ext cx="3308349" cy="400110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2000" b="1" dirty="0" smtClean="0">
                <a:latin typeface="Arial" pitchFamily="34" charset="0"/>
                <a:cs typeface="Arial" pitchFamily="34" charset="0"/>
              </a:rPr>
              <a:t>Bàn tay cô giáo (tr.25)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 Box 23"/>
          <p:cNvSpPr txBox="1">
            <a:spLocks noChangeArrowheads="1"/>
          </p:cNvSpPr>
          <p:nvPr/>
        </p:nvSpPr>
        <p:spPr bwMode="auto">
          <a:xfrm>
            <a:off x="958851" y="3040560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7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27" name="Text Box 24"/>
          <p:cNvSpPr txBox="1">
            <a:spLocks noChangeArrowheads="1"/>
          </p:cNvSpPr>
          <p:nvPr/>
        </p:nvSpPr>
        <p:spPr bwMode="auto">
          <a:xfrm>
            <a:off x="4616451" y="3040560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8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28" name="Text Box 25"/>
          <p:cNvSpPr txBox="1">
            <a:spLocks noChangeArrowheads="1"/>
          </p:cNvSpPr>
          <p:nvPr/>
        </p:nvSpPr>
        <p:spPr bwMode="auto">
          <a:xfrm>
            <a:off x="8305800" y="3040560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9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29" name="Text Box 26"/>
          <p:cNvSpPr txBox="1">
            <a:spLocks noChangeArrowheads="1"/>
          </p:cNvSpPr>
          <p:nvPr/>
        </p:nvSpPr>
        <p:spPr bwMode="auto">
          <a:xfrm>
            <a:off x="914400" y="4159251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10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30" name="Text Box 27"/>
          <p:cNvSpPr txBox="1">
            <a:spLocks noChangeArrowheads="1"/>
          </p:cNvSpPr>
          <p:nvPr/>
        </p:nvSpPr>
        <p:spPr bwMode="auto">
          <a:xfrm>
            <a:off x="4572000" y="4114801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11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31" name="Text Box 28"/>
          <p:cNvSpPr txBox="1">
            <a:spLocks noChangeArrowheads="1"/>
          </p:cNvSpPr>
          <p:nvPr/>
        </p:nvSpPr>
        <p:spPr bwMode="auto">
          <a:xfrm>
            <a:off x="8274051" y="4107360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12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32" name="Text Box 32"/>
          <p:cNvSpPr txBox="1">
            <a:spLocks noChangeArrowheads="1"/>
          </p:cNvSpPr>
          <p:nvPr/>
        </p:nvSpPr>
        <p:spPr bwMode="auto">
          <a:xfrm>
            <a:off x="933451" y="5130800"/>
            <a:ext cx="3308349" cy="707886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bác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học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và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bà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b="1" dirty="0" err="1" smtClean="0">
                <a:latin typeface="Arial" pitchFamily="34" charset="0"/>
                <a:cs typeface="Arial" pitchFamily="34" charset="0"/>
              </a:rPr>
              <a:t>cụ</a:t>
            </a:r>
            <a:r>
              <a:rPr lang="en-US" sz="2000" b="1" dirty="0" smtClean="0">
                <a:latin typeface="Arial" pitchFamily="34" charset="0"/>
                <a:cs typeface="Arial" pitchFamily="34" charset="0"/>
              </a:rPr>
              <a:t> (tr.31)</a:t>
            </a:r>
            <a:endParaRPr lang="en-US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 Box 33"/>
          <p:cNvSpPr txBox="1">
            <a:spLocks noChangeArrowheads="1"/>
          </p:cNvSpPr>
          <p:nvPr/>
        </p:nvSpPr>
        <p:spPr bwMode="auto">
          <a:xfrm>
            <a:off x="4559300" y="5029201"/>
            <a:ext cx="3308349" cy="46166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Cái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cầu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     (tr.34)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34"/>
          <p:cNvSpPr txBox="1">
            <a:spLocks noChangeArrowheads="1"/>
          </p:cNvSpPr>
          <p:nvPr/>
        </p:nvSpPr>
        <p:spPr bwMode="auto">
          <a:xfrm>
            <a:off x="8267700" y="5135564"/>
            <a:ext cx="3308349" cy="461665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Nhà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ảo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thuật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(tr.40)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6"/>
          <p:cNvSpPr txBox="1">
            <a:spLocks noChangeArrowheads="1"/>
          </p:cNvSpPr>
          <p:nvPr/>
        </p:nvSpPr>
        <p:spPr bwMode="auto">
          <a:xfrm>
            <a:off x="914400" y="5105401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13 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36" name="Text Box 27"/>
          <p:cNvSpPr txBox="1">
            <a:spLocks noChangeArrowheads="1"/>
          </p:cNvSpPr>
          <p:nvPr/>
        </p:nvSpPr>
        <p:spPr bwMode="auto">
          <a:xfrm>
            <a:off x="4572000" y="5097960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14 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37" name="Text Box 28"/>
          <p:cNvSpPr txBox="1">
            <a:spLocks noChangeArrowheads="1"/>
          </p:cNvSpPr>
          <p:nvPr/>
        </p:nvSpPr>
        <p:spPr bwMode="auto">
          <a:xfrm>
            <a:off x="8274051" y="5174160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15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38" name="Text Box 34"/>
          <p:cNvSpPr txBox="1">
            <a:spLocks noChangeArrowheads="1"/>
          </p:cNvSpPr>
          <p:nvPr/>
        </p:nvSpPr>
        <p:spPr bwMode="auto">
          <a:xfrm>
            <a:off x="4575735" y="6000658"/>
            <a:ext cx="3308349" cy="64633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 err="1" smtClean="0">
                <a:latin typeface="Arial" pitchFamily="34" charset="0"/>
                <a:cs typeface="Arial" pitchFamily="34" charset="0"/>
              </a:rPr>
              <a:t>Chương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trình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xiếc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đặc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err="1" smtClean="0">
                <a:latin typeface="Arial" pitchFamily="34" charset="0"/>
                <a:cs typeface="Arial" pitchFamily="34" charset="0"/>
              </a:rPr>
              <a:t>sắc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(tr.46)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28"/>
          <p:cNvSpPr txBox="1">
            <a:spLocks noChangeArrowheads="1"/>
          </p:cNvSpPr>
          <p:nvPr/>
        </p:nvSpPr>
        <p:spPr bwMode="auto">
          <a:xfrm>
            <a:off x="4595533" y="5943601"/>
            <a:ext cx="3308349" cy="769441"/>
          </a:xfrm>
          <a:prstGeom prst="rect">
            <a:avLst/>
          </a:prstGeom>
          <a:solidFill>
            <a:srgbClr val="66FFFF"/>
          </a:soli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vi-VN" sz="4400" b="1" dirty="0" smtClean="0">
                <a:solidFill>
                  <a:schemeClr val="hlink"/>
                </a:solidFill>
              </a:rPr>
              <a:t>16</a:t>
            </a:r>
            <a:endParaRPr lang="en-US" sz="4400" b="1" dirty="0">
              <a:solidFill>
                <a:schemeClr val="hlink"/>
              </a:solidFill>
            </a:endParaRPr>
          </a:p>
        </p:txBody>
      </p:sp>
      <p:sp>
        <p:nvSpPr>
          <p:cNvPr id="40" name="Text Box 5"/>
          <p:cNvSpPr txBox="1"/>
          <p:nvPr/>
        </p:nvSpPr>
        <p:spPr>
          <a:xfrm>
            <a:off x="224098" y="30734"/>
            <a:ext cx="118827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u="sng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Bài 1</a:t>
            </a:r>
            <a:r>
              <a:rPr lang="en-US" sz="3200" b="1" i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i="1" dirty="0" smtClean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Kiểm tra Tập đọc: </a:t>
            </a:r>
            <a:r>
              <a:rPr lang="en-US" sz="3200" b="1" i="1" dirty="0" smtClean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( ¼ số học sinh trong lớp)</a:t>
            </a:r>
            <a:endParaRPr lang="en-US" sz="3200" b="1" i="1" dirty="0">
              <a:solidFill>
                <a:srgbClr val="040ED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362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362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6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21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362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1362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6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216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362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1362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6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217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62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1362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6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21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62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1362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6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219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362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1362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6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62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136215" grpId="0" animBg="1"/>
      <p:bldP spid="136216" grpId="0" animBg="1"/>
      <p:bldP spid="136217" grpId="0" animBg="1"/>
      <p:bldP spid="136218" grpId="0" animBg="1"/>
      <p:bldP spid="136219" grpId="0" animBg="1"/>
      <p:bldP spid="136220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5" grpId="0" animBg="1"/>
      <p:bldP spid="36" grpId="0" animBg="1"/>
      <p:bldP spid="37" grpId="0" animBg="1"/>
      <p:bldP spid="3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 txBox="1">
            <a:spLocks/>
          </p:cNvSpPr>
          <p:nvPr/>
        </p:nvSpPr>
        <p:spPr>
          <a:xfrm>
            <a:off x="31378" y="1449945"/>
            <a:ext cx="3411069" cy="51332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altLang="en-US" b="1" i="1" u="sng" dirty="0" smtClean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Bài 2</a:t>
            </a:r>
            <a:r>
              <a:rPr lang="en-US" altLang="en-US" i="1" u="sng" dirty="0" smtClean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en-US" i="1" dirty="0" smtClean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i="1" dirty="0" smtClean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Nghe – viết</a:t>
            </a:r>
            <a:r>
              <a:rPr lang="en-US" altLang="en-US" i="1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639235" y="1402916"/>
            <a:ext cx="7504083" cy="521303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428750" lvl="2" indent="-514350" fontAlgn="auto"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en-US" sz="2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428750" lvl="2" indent="-514350" fontAlgn="auto">
              <a:spcBef>
                <a:spcPts val="0"/>
              </a:spcBef>
              <a:spcAft>
                <a:spcPts val="1800"/>
              </a:spcAft>
              <a:defRPr/>
            </a:pPr>
            <a:r>
              <a:rPr lang="en-US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3200" b="1" dirty="0" smtClean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Khói </a:t>
            </a: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</a:p>
          <a:p>
            <a:pPr marL="971550" lvl="1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mái</a:t>
            </a: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rạ</a:t>
            </a: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vàng</a:t>
            </a:r>
            <a:endParaRPr lang="en-US" sz="3200" b="1" dirty="0">
              <a:solidFill>
                <a:srgbClr val="040ED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Xanh rờn ngọn khói nhẹ nhàng </a:t>
            </a:r>
            <a:r>
              <a:rPr lang="en-US" sz="3200" b="1" dirty="0" smtClean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baylên</a:t>
            </a: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71550" lvl="1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Chăn</a:t>
            </a: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trâu</a:t>
            </a: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nhìn</a:t>
            </a:r>
            <a:endParaRPr lang="en-US" sz="3200" b="1" dirty="0">
              <a:solidFill>
                <a:srgbClr val="040ED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bếp</a:t>
            </a: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lửa</a:t>
            </a: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nhen</a:t>
            </a: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71550" lvl="1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thơm</a:t>
            </a: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ngậy</a:t>
            </a: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canh</a:t>
            </a: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riêu</a:t>
            </a:r>
            <a:endParaRPr lang="en-US" sz="3200" b="1" dirty="0">
              <a:solidFill>
                <a:srgbClr val="040ED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nồi</a:t>
            </a: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cơm</a:t>
            </a: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ủ </a:t>
            </a: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niêu</a:t>
            </a: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tép</a:t>
            </a: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đầy</a:t>
            </a: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971550" lvl="1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Khói</a:t>
            </a: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ơi</a:t>
            </a: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vươn</a:t>
            </a: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nhẹ</a:t>
            </a: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lên</a:t>
            </a: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mây</a:t>
            </a:r>
            <a:endParaRPr lang="en-US" sz="3200" b="1" dirty="0">
              <a:solidFill>
                <a:srgbClr val="040ED2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Khói</a:t>
            </a: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đừng</a:t>
            </a: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bay </a:t>
            </a: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quẩn</a:t>
            </a: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cay </a:t>
            </a: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mắt</a:t>
            </a: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!</a:t>
            </a:r>
          </a:p>
          <a:p>
            <a:pPr marL="514350" lvl="1" indent="-514350" algn="ctr">
              <a:defRPr/>
            </a:pPr>
            <a:r>
              <a:rPr lang="en-US" sz="32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Hoàng </a:t>
            </a:r>
            <a:r>
              <a:rPr lang="en-US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</a:t>
            </a:r>
            <a:endParaRPr lang="en-US" sz="2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/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-48683" y="93290"/>
            <a:ext cx="121920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vi-VN" alt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vi-VN" alt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vi-VN" alt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tháng 3 năm </a:t>
            </a:r>
            <a:r>
              <a:rPr lang="vi-VN" alt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</p:txBody>
      </p:sp>
      <p:sp>
        <p:nvSpPr>
          <p:cNvPr id="8" name="Rectangle 7"/>
          <p:cNvSpPr/>
          <p:nvPr/>
        </p:nvSpPr>
        <p:spPr>
          <a:xfrm>
            <a:off x="127796" y="69503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vi-VN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(tiế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161366" y="941294"/>
            <a:ext cx="1519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Tiếng Việt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loud Callout 9"/>
          <p:cNvSpPr/>
          <p:nvPr/>
        </p:nvSpPr>
        <p:spPr>
          <a:xfrm>
            <a:off x="295834" y="2232209"/>
            <a:ext cx="4495800" cy="1183346"/>
          </a:xfrm>
          <a:prstGeom prst="cloudCallout">
            <a:avLst>
              <a:gd name="adj1" fmla="val 47181"/>
              <a:gd name="adj2" fmla="val 2279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8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tả</a:t>
            </a:r>
            <a:r>
              <a:rPr lang="en-US" sz="28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28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khói</a:t>
            </a:r>
            <a:r>
              <a:rPr lang="en-US" sz="28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11" name="Cloud Callout 10"/>
          <p:cNvSpPr/>
          <p:nvPr/>
        </p:nvSpPr>
        <p:spPr>
          <a:xfrm>
            <a:off x="313763" y="2169368"/>
            <a:ext cx="4495800" cy="1350406"/>
          </a:xfrm>
          <a:prstGeom prst="cloudCallout">
            <a:avLst>
              <a:gd name="adj1" fmla="val 39522"/>
              <a:gd name="adj2" fmla="val 2981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8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28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khói</a:t>
            </a:r>
            <a:r>
              <a:rPr lang="en-US" sz="28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sp>
        <p:nvSpPr>
          <p:cNvPr id="12" name="Cloud Callout 11"/>
          <p:cNvSpPr/>
          <p:nvPr/>
        </p:nvSpPr>
        <p:spPr>
          <a:xfrm>
            <a:off x="18552" y="2232219"/>
            <a:ext cx="4266578" cy="1438836"/>
          </a:xfrm>
          <a:prstGeom prst="cloudCallout">
            <a:avLst>
              <a:gd name="adj1" fmla="val 50890"/>
              <a:gd name="adj2" fmla="val -35973"/>
            </a:avLst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8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28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28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8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8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khói</a:t>
            </a:r>
            <a:r>
              <a:rPr lang="en-US" sz="28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13" name="Oval Callout 12"/>
          <p:cNvSpPr/>
          <p:nvPr/>
        </p:nvSpPr>
        <p:spPr>
          <a:xfrm>
            <a:off x="-48683" y="3277729"/>
            <a:ext cx="4687917" cy="971539"/>
          </a:xfrm>
          <a:prstGeom prst="wedgeEllipseCallout">
            <a:avLst>
              <a:gd name="adj1" fmla="val 19728"/>
              <a:gd name="adj2" fmla="val -87650"/>
            </a:avLst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28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trình</a:t>
            </a:r>
            <a:r>
              <a:rPr lang="en-US" sz="28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bày</a:t>
            </a:r>
            <a:r>
              <a:rPr lang="en-US" sz="28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28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lục</a:t>
            </a:r>
            <a:r>
              <a:rPr lang="en-US" sz="28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bát</a:t>
            </a:r>
            <a:r>
              <a:rPr lang="en-US" sz="2800" b="1" dirty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8661587" y="3186953"/>
            <a:ext cx="1673038" cy="1344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7342655" y="3675530"/>
            <a:ext cx="1506070" cy="1344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6517351" y="4648195"/>
            <a:ext cx="1779493" cy="1344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6971749" y="6120082"/>
            <a:ext cx="1506070" cy="1344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228600" y="1877267"/>
            <a:ext cx="3505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00B050"/>
                </a:solidFill>
              </a:rPr>
              <a:t> </a:t>
            </a:r>
            <a:r>
              <a:rPr lang="en-US" altLang="en-US" b="1" dirty="0">
                <a:solidFill>
                  <a:srgbClr val="040ED2"/>
                </a:solidFill>
              </a:rPr>
              <a:t>Luyện viết từ khó</a:t>
            </a:r>
          </a:p>
        </p:txBody>
      </p:sp>
    </p:spTree>
    <p:extLst>
      <p:ext uri="{BB962C8B-B14F-4D97-AF65-F5344CB8AC3E}">
        <p14:creationId xmlns:p14="http://schemas.microsoft.com/office/powerpoint/2010/main" val="1697321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8" presetClass="exit" presetSubtype="1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61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3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plus(out)">
                                      <p:cBhvr>
                                        <p:cTn id="64" dur="2000"/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0" grpId="0" animBg="1"/>
      <p:bldP spid="10" grpId="1" animBg="1"/>
      <p:bldP spid="11" grpId="0" animBg="1"/>
      <p:bldP spid="11" grpId="1" animBg="1"/>
      <p:bldP spid="12" grpId="0" animBg="1"/>
      <p:bldP spid="12" grpId="1" animBg="1"/>
      <p:bldP spid="13" grpId="0" animBg="1"/>
      <p:bldP spid="13" grpId="1" build="allAtOnce" animBg="1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2"/>
          <p:cNvSpPr txBox="1">
            <a:spLocks noChangeArrowheads="1"/>
          </p:cNvSpPr>
          <p:nvPr/>
        </p:nvSpPr>
        <p:spPr bwMode="auto">
          <a:xfrm>
            <a:off x="-48683" y="93290"/>
            <a:ext cx="121920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vi-VN" alt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vi-VN" alt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vi-VN" alt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tháng 3 năm </a:t>
            </a:r>
            <a:r>
              <a:rPr lang="vi-VN" alt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</p:txBody>
      </p:sp>
      <p:sp>
        <p:nvSpPr>
          <p:cNvPr id="9" name="Rectangle 8"/>
          <p:cNvSpPr/>
          <p:nvPr/>
        </p:nvSpPr>
        <p:spPr>
          <a:xfrm>
            <a:off x="127796" y="69503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vi-VN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(tiế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000" dirty="0"/>
          </a:p>
        </p:txBody>
      </p:sp>
      <p:sp>
        <p:nvSpPr>
          <p:cNvPr id="10" name="TextBox 9"/>
          <p:cNvSpPr txBox="1"/>
          <p:nvPr/>
        </p:nvSpPr>
        <p:spPr>
          <a:xfrm>
            <a:off x="161366" y="941294"/>
            <a:ext cx="1519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Tiếng Việt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17"/>
          <p:cNvSpPr txBox="1">
            <a:spLocks noChangeArrowheads="1"/>
          </p:cNvSpPr>
          <p:nvPr/>
        </p:nvSpPr>
        <p:spPr bwMode="auto">
          <a:xfrm>
            <a:off x="228600" y="2038631"/>
            <a:ext cx="3505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b="1" dirty="0">
                <a:solidFill>
                  <a:srgbClr val="00B050"/>
                </a:solidFill>
              </a:rPr>
              <a:t> </a:t>
            </a:r>
            <a:r>
              <a:rPr lang="en-US" altLang="en-US" b="1" dirty="0">
                <a:solidFill>
                  <a:srgbClr val="040ED2"/>
                </a:solidFill>
              </a:rPr>
              <a:t>Luyện viết từ khó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2271711" y="2500035"/>
            <a:ext cx="520485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ang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huyền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2066364" y="4549585"/>
            <a:ext cx="386098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qu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ân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hỏi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 Box 13"/>
          <p:cNvSpPr txBox="1">
            <a:spLocks noChangeArrowheads="1"/>
          </p:cNvSpPr>
          <p:nvPr/>
        </p:nvSpPr>
        <p:spPr bwMode="auto">
          <a:xfrm>
            <a:off x="2306448" y="3259789"/>
            <a:ext cx="4739813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ng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ây 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+ thanh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nặng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 Box 14"/>
          <p:cNvSpPr txBox="1">
            <a:spLocks noChangeArrowheads="1"/>
          </p:cNvSpPr>
          <p:nvPr/>
        </p:nvSpPr>
        <p:spPr bwMode="auto">
          <a:xfrm>
            <a:off x="2164975" y="3885638"/>
            <a:ext cx="37623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eaLnBrk="0" fontAlgn="auto" hangingPunct="0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b +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ai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latin typeface="Times New Roman" pitchFamily="18" charset="0"/>
                <a:cs typeface="Times New Roman" pitchFamily="18" charset="0"/>
              </a:rPr>
              <a:t>ngã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1"/>
          <p:cNvSpPr txBox="1">
            <a:spLocks noChangeArrowheads="1"/>
          </p:cNvSpPr>
          <p:nvPr/>
        </p:nvSpPr>
        <p:spPr bwMode="auto">
          <a:xfrm>
            <a:off x="319928" y="2507879"/>
            <a:ext cx="2362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/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nhẹ 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nhàng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1"/>
          <p:cNvSpPr txBox="1">
            <a:spLocks noChangeArrowheads="1"/>
          </p:cNvSpPr>
          <p:nvPr/>
        </p:nvSpPr>
        <p:spPr bwMode="auto">
          <a:xfrm>
            <a:off x="304800" y="3281080"/>
            <a:ext cx="2209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/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Thơm 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ngậy</a:t>
            </a:r>
            <a:r>
              <a:rPr lang="en-US" alt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1"/>
          <p:cNvSpPr txBox="1">
            <a:spLocks noChangeArrowheads="1"/>
          </p:cNvSpPr>
          <p:nvPr/>
        </p:nvSpPr>
        <p:spPr bwMode="auto">
          <a:xfrm>
            <a:off x="338138" y="3909264"/>
            <a:ext cx="2057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/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ngoài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altLang="en-US" sz="2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1"/>
          <p:cNvSpPr txBox="1">
            <a:spLocks noChangeArrowheads="1"/>
          </p:cNvSpPr>
          <p:nvPr/>
        </p:nvSpPr>
        <p:spPr bwMode="auto">
          <a:xfrm>
            <a:off x="338138" y="4560885"/>
            <a:ext cx="2057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0" hangingPunct="0"/>
            <a:r>
              <a:rPr lang="en-US" altLang="en-US" sz="2800" b="1" dirty="0">
                <a:latin typeface="Times New Roman" pitchFamily="18" charset="0"/>
                <a:cs typeface="Times New Roman" pitchFamily="18" charset="0"/>
              </a:rPr>
              <a:t>bay 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quẩn</a:t>
            </a:r>
            <a:r>
              <a:rPr lang="en-US" altLang="en-US" sz="22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alt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Content Placeholder 4"/>
          <p:cNvSpPr txBox="1">
            <a:spLocks/>
          </p:cNvSpPr>
          <p:nvPr/>
        </p:nvSpPr>
        <p:spPr>
          <a:xfrm>
            <a:off x="31378" y="1449945"/>
            <a:ext cx="3411069" cy="51332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altLang="en-US" b="1" i="1" u="sng" dirty="0" smtClean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Bài 2</a:t>
            </a:r>
            <a:r>
              <a:rPr lang="en-US" altLang="en-US" i="1" u="sng" dirty="0" smtClean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en-US" i="1" dirty="0" smtClean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i="1" dirty="0" smtClean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Nghe – viết</a:t>
            </a:r>
            <a:r>
              <a:rPr lang="en-US" altLang="en-US" i="1" dirty="0" smtClean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134553" y="1425389"/>
            <a:ext cx="2911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Khói chiều</a:t>
            </a:r>
            <a:endParaRPr lang="en-US" sz="3200" b="1" dirty="0">
              <a:solidFill>
                <a:srgbClr val="040ED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AutoShape 23"/>
          <p:cNvSpPr>
            <a:spLocks noChangeArrowheads="1"/>
          </p:cNvSpPr>
          <p:nvPr/>
        </p:nvSpPr>
        <p:spPr bwMode="auto">
          <a:xfrm>
            <a:off x="8673333" y="1965325"/>
            <a:ext cx="1524000" cy="800100"/>
          </a:xfrm>
          <a:prstGeom prst="irregularSeal2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200" b="1" u="sng">
                <a:solidFill>
                  <a:srgbClr val="FF3300"/>
                </a:solidFill>
                <a:latin typeface=".VnTime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060599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6" presetClass="exit" presetSubtype="2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-48683" y="93290"/>
            <a:ext cx="1219200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vi-VN" alt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Thứ 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tư</a:t>
            </a:r>
            <a:r>
              <a:rPr lang="vi-VN" alt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ngày 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31</a:t>
            </a:r>
            <a:r>
              <a:rPr lang="vi-VN" alt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32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tháng 3 năm </a:t>
            </a:r>
            <a:r>
              <a:rPr lang="vi-VN" alt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altLang="en-US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21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7796" y="69503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II </a:t>
            </a:r>
            <a:r>
              <a:rPr lang="vi-VN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(tiế</a:t>
            </a:r>
            <a:r>
              <a:rPr lang="en-US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vi-VN" alt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161366" y="941294"/>
            <a:ext cx="1519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>
                <a:latin typeface="Times New Roman" pitchFamily="18" charset="0"/>
                <a:cs typeface="Times New Roman" pitchFamily="18" charset="0"/>
              </a:rPr>
              <a:t>Tiếng Việt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AutoShape 11"/>
          <p:cNvSpPr>
            <a:spLocks noChangeArrowheads="1"/>
          </p:cNvSpPr>
          <p:nvPr/>
        </p:nvSpPr>
        <p:spPr bwMode="auto">
          <a:xfrm>
            <a:off x="152403" y="2400300"/>
            <a:ext cx="1524000" cy="800100"/>
          </a:xfrm>
          <a:prstGeom prst="irregularSeal2">
            <a:avLst/>
          </a:prstGeom>
          <a:solidFill>
            <a:schemeClr val="accent5">
              <a:lumMod val="40000"/>
              <a:lumOff val="6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u="sng">
                <a:solidFill>
                  <a:srgbClr val="FF3300"/>
                </a:solidFill>
                <a:latin typeface=".VnTime" pitchFamily="34" charset="0"/>
                <a:cs typeface="+mn-cs"/>
              </a:rPr>
              <a:t>V</a:t>
            </a:r>
          </a:p>
        </p:txBody>
      </p:sp>
      <p:sp>
        <p:nvSpPr>
          <p:cNvPr id="20" name="Content Placeholder 4"/>
          <p:cNvSpPr txBox="1">
            <a:spLocks/>
          </p:cNvSpPr>
          <p:nvPr/>
        </p:nvSpPr>
        <p:spPr>
          <a:xfrm>
            <a:off x="31378" y="1449945"/>
            <a:ext cx="3411069" cy="513323"/>
          </a:xfrm>
          <a:prstGeom prst="rect">
            <a:avLst/>
          </a:prstGeom>
          <a:solidFill>
            <a:schemeClr val="bg1"/>
          </a:solidFill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US" altLang="en-US" b="1" i="1" u="sng" dirty="0" smtClean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Bài 2</a:t>
            </a:r>
            <a:r>
              <a:rPr lang="en-US" altLang="en-US" i="1" u="sng" dirty="0" smtClean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en-US" i="1" dirty="0" smtClean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b="1" i="1" dirty="0" smtClean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Nghe – viết</a:t>
            </a:r>
            <a:r>
              <a:rPr lang="en-US" altLang="en-US" i="1" dirty="0" smtClean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134553" y="1425389"/>
            <a:ext cx="29117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Khói chiều</a:t>
            </a:r>
            <a:endParaRPr lang="en-US" sz="3200" b="1" dirty="0">
              <a:solidFill>
                <a:srgbClr val="040ED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924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Tro cho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640" y="-13443"/>
            <a:ext cx="3312466" cy="122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91671" y="2205318"/>
            <a:ext cx="1117450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Câu 1: Từ tuần 19 đến tuần 26 các em đã được học qua mấy chủ điểm? Đó là những chủ điểm nào?</a:t>
            </a:r>
            <a:endParaRPr lang="en-US" sz="3200" b="1" dirty="0">
              <a:solidFill>
                <a:srgbClr val="040ED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76918" y="1371600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Khoanh vào đáp án đúng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41294" y="3496235"/>
            <a:ext cx="10824882" cy="5847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A. 3 chủ điểm: Bảo vệ Tổ quốc, Sáng tạo, Nghệ thuật.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2671" y="4576478"/>
            <a:ext cx="10824882" cy="5847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4 chủ điểm: Bảo vệ Tổ quốc, Sáng tạo, Nghệ thuật, Lễ hội.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63707" y="5589486"/>
            <a:ext cx="10824882" cy="5847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2 chủ điểm: Bảo vệ Tổ quốc, Sáng tạo.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5077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3" descr="Tro choi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1640" y="-13443"/>
            <a:ext cx="3312466" cy="12236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576918" y="1371600"/>
            <a:ext cx="502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Khoanh vào đáp án đúng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91671" y="2205318"/>
            <a:ext cx="111745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40ED2"/>
                </a:solidFill>
                <a:latin typeface="Times New Roman" pitchFamily="18" charset="0"/>
                <a:cs typeface="Times New Roman" pitchFamily="18" charset="0"/>
              </a:rPr>
              <a:t>Câu 1: Bài thơ Khói chiều của tác giả:</a:t>
            </a:r>
            <a:endParaRPr lang="en-US" sz="3200" b="1" dirty="0">
              <a:solidFill>
                <a:srgbClr val="040ED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41294" y="3496235"/>
            <a:ext cx="8579224" cy="5847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A. Tố Hữu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59224" y="4320985"/>
            <a:ext cx="2483223" cy="5847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Hoàng Tá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23366" y="5159182"/>
            <a:ext cx="8579224" cy="5847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Hoàng Trung Thông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3051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4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5.1|7.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1021</TotalTime>
  <Words>680</Words>
  <Application>Microsoft Office PowerPoint</Application>
  <PresentationFormat>Custom</PresentationFormat>
  <Paragraphs>117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>Admin</dc:creator>
  <cp:lastModifiedBy>ismail - [2010]</cp:lastModifiedBy>
  <cp:revision>76</cp:revision>
  <dcterms:created xsi:type="dcterms:W3CDTF">2020-05-19T14:53:50Z</dcterms:created>
  <dcterms:modified xsi:type="dcterms:W3CDTF">2021-03-30T12:55:22Z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1033-11.2.0.9327</vt:lpwstr>
  </property>
</Properties>
</file>