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91" r:id="rId2"/>
    <p:sldId id="292" r:id="rId3"/>
    <p:sldId id="260" r:id="rId4"/>
    <p:sldId id="290" r:id="rId5"/>
    <p:sldId id="270" r:id="rId6"/>
    <p:sldId id="293" r:id="rId7"/>
    <p:sldId id="265" r:id="rId8"/>
    <p:sldId id="280" r:id="rId9"/>
    <p:sldId id="295" r:id="rId10"/>
    <p:sldId id="284" r:id="rId11"/>
  </p:sldIdLst>
  <p:sldSz cx="14630400" cy="82296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652463" indent="-195263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304925" indent="-3905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958975" indent="-58737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611438" indent="-782638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2" autoAdjust="0"/>
    <p:restoredTop sz="94660"/>
  </p:normalViewPr>
  <p:slideViewPr>
    <p:cSldViewPr>
      <p:cViewPr>
        <p:scale>
          <a:sx n="50" d="100"/>
          <a:sy n="50" d="100"/>
        </p:scale>
        <p:origin x="-1086" y="-234"/>
      </p:cViewPr>
      <p:guideLst>
        <p:guide orient="horz" pos="2592"/>
        <p:guide pos="4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86C46AA-D10E-4F5A-82F5-ECE34A1F2141}" type="datetimeFigureOut">
              <a:rPr lang="en-US"/>
              <a:pPr>
                <a:defRPr/>
              </a:pPr>
              <a:t>31/05/2021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680624D-CEDB-43E2-9260-1B367C4797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5821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2463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4925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8975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1438" algn="l" defTabSz="1304925" rtl="0" eaLnBrk="0" fontAlgn="base" hangingPunct="0">
      <a:spcBef>
        <a:spcPct val="30000"/>
      </a:spcBef>
      <a:spcAft>
        <a:spcPct val="0"/>
      </a:spcAft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/>
            </a:lvl1pPr>
            <a:lvl2pPr marL="653110" indent="0" algn="ctr">
              <a:buNone/>
              <a:defRPr/>
            </a:lvl2pPr>
            <a:lvl3pPr marL="1306220" indent="0" algn="ctr">
              <a:buNone/>
              <a:defRPr/>
            </a:lvl3pPr>
            <a:lvl4pPr marL="1959331" indent="0" algn="ctr">
              <a:buNone/>
              <a:defRPr/>
            </a:lvl4pPr>
            <a:lvl5pPr marL="2612441" indent="0" algn="ctr">
              <a:buNone/>
              <a:defRPr/>
            </a:lvl5pPr>
            <a:lvl6pPr marL="3265551" indent="0" algn="ctr">
              <a:buNone/>
              <a:defRPr/>
            </a:lvl6pPr>
            <a:lvl7pPr marL="3918661" indent="0" algn="ctr">
              <a:buNone/>
              <a:defRPr/>
            </a:lvl7pPr>
            <a:lvl8pPr marL="4571771" indent="0" algn="ctr">
              <a:buNone/>
              <a:defRPr/>
            </a:lvl8pPr>
            <a:lvl9pPr marL="5224882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CF4054-52FB-4AB4-893C-CC5E6DA071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03806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09EF96-FF59-4F8A-9B9E-447E5348A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17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6A95D-E909-4A86-88FB-F6571D516C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586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03C614-BFC6-43D7-BD71-3B1AB55AFB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747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/>
            </a:lvl1pPr>
            <a:lvl2pPr marL="653110" indent="0">
              <a:buNone/>
              <a:defRPr sz="2600"/>
            </a:lvl2pPr>
            <a:lvl3pPr marL="1306220" indent="0">
              <a:buNone/>
              <a:defRPr sz="2300"/>
            </a:lvl3pPr>
            <a:lvl4pPr marL="1959331" indent="0">
              <a:buNone/>
              <a:defRPr sz="2000"/>
            </a:lvl4pPr>
            <a:lvl5pPr marL="2612441" indent="0">
              <a:buNone/>
              <a:defRPr sz="2000"/>
            </a:lvl5pPr>
            <a:lvl6pPr marL="3265551" indent="0">
              <a:buNone/>
              <a:defRPr sz="2000"/>
            </a:lvl6pPr>
            <a:lvl7pPr marL="3918661" indent="0">
              <a:buNone/>
              <a:defRPr sz="2000"/>
            </a:lvl7pPr>
            <a:lvl8pPr marL="4571771" indent="0">
              <a:buNone/>
              <a:defRPr sz="2000"/>
            </a:lvl8pPr>
            <a:lvl9pPr marL="5224882" indent="0">
              <a:buNone/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5AE6E-5C92-423C-9AEE-79C3050A2F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74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21BD11-0B0C-4501-8F35-405AB8854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451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DAC759-2D24-46FD-872E-20E54C34E9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268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87E585-B27D-4426-BCC9-169DC9C125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5051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CCAE8-37E2-459C-89A5-FD626CB886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3640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EE6D91-CC07-4F58-972F-539D2E5EE0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64555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B9B33B-110C-4558-9AB4-11B1FB0501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6294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31838" y="330200"/>
            <a:ext cx="13166725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31838" y="1920875"/>
            <a:ext cx="13166725" cy="5430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31838" y="7494588"/>
            <a:ext cx="3413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>
              <a:defRPr sz="2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999038" y="7494588"/>
            <a:ext cx="46323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ctr">
              <a:defRPr sz="20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85438" y="7494588"/>
            <a:ext cx="3413125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30622" tIns="65311" rIns="130622" bIns="65311" numCol="1" anchor="t" anchorCtr="0" compatLnSpc="1">
            <a:prstTxWarp prst="textNoShape">
              <a:avLst/>
            </a:prstTxWarp>
          </a:bodyPr>
          <a:lstStyle>
            <a:lvl1pPr algn="r">
              <a:defRPr sz="2000">
                <a:latin typeface="Arial" charset="0"/>
              </a:defRPr>
            </a:lvl1pPr>
          </a:lstStyle>
          <a:p>
            <a:pPr>
              <a:defRPr/>
            </a:pPr>
            <a:fld id="{08821501-DFD9-4A23-A8D3-D43900BD5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5pPr>
      <a:lvl6pPr marL="65311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6pPr>
      <a:lvl7pPr marL="1306220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7pPr>
      <a:lvl8pPr marL="1959331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8pPr>
      <a:lvl9pPr marL="2612441" algn="ctr" rtl="0" fontAlgn="base">
        <a:spcBef>
          <a:spcPct val="0"/>
        </a:spcBef>
        <a:spcAft>
          <a:spcPct val="0"/>
        </a:spcAft>
        <a:defRPr sz="6300">
          <a:solidFill>
            <a:schemeClr val="tx2"/>
          </a:solidFill>
          <a:latin typeface="Arial" charset="0"/>
        </a:defRPr>
      </a:lvl9pPr>
    </p:titleStyle>
    <p:bodyStyle>
      <a:lvl1pPr marL="488950" indent="-488950" algn="l" rtl="0" eaLnBrk="0" fontAlgn="base" hangingPunct="0">
        <a:spcBef>
          <a:spcPct val="20000"/>
        </a:spcBef>
        <a:spcAft>
          <a:spcPct val="0"/>
        </a:spcAft>
        <a:buChar char="•"/>
        <a:defRPr sz="4600">
          <a:solidFill>
            <a:schemeClr val="tx1"/>
          </a:solidFill>
          <a:latin typeface="+mn-lt"/>
          <a:ea typeface="+mn-ea"/>
          <a:cs typeface="+mn-cs"/>
        </a:defRPr>
      </a:lvl1pPr>
      <a:lvl2pPr marL="1060450" indent="-407988" algn="l" rtl="0" eaLnBrk="0" fontAlgn="base" hangingPunct="0">
        <a:spcBef>
          <a:spcPct val="20000"/>
        </a:spcBef>
        <a:spcAft>
          <a:spcPct val="0"/>
        </a:spcAft>
        <a:buChar char="–"/>
        <a:defRPr sz="4000">
          <a:solidFill>
            <a:schemeClr val="tx1"/>
          </a:solidFill>
          <a:latin typeface="+mn-lt"/>
        </a:defRPr>
      </a:lvl2pPr>
      <a:lvl3pPr marL="1631950" indent="-325438" algn="l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</a:defRPr>
      </a:lvl3pPr>
      <a:lvl4pPr marL="2284413" indent="-325438" algn="l" rtl="0" eaLnBrk="0" fontAlgn="base" hangingPunct="0">
        <a:spcBef>
          <a:spcPct val="20000"/>
        </a:spcBef>
        <a:spcAft>
          <a:spcPct val="0"/>
        </a:spcAft>
        <a:buChar char="–"/>
        <a:defRPr sz="2900">
          <a:solidFill>
            <a:schemeClr val="tx1"/>
          </a:solidFill>
          <a:latin typeface="+mn-lt"/>
        </a:defRPr>
      </a:lvl4pPr>
      <a:lvl5pPr marL="2938463" indent="-325438" algn="l" rtl="0" eaLnBrk="0" fontAlgn="base" hangingPunct="0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5pPr>
      <a:lvl6pPr marL="3592106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6pPr>
      <a:lvl7pPr marL="4245216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7pPr>
      <a:lvl8pPr marL="4898327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8pPr>
      <a:lvl9pPr marL="5551437" indent="-326555" algn="l" rtl="0" fontAlgn="base">
        <a:spcBef>
          <a:spcPct val="20000"/>
        </a:spcBef>
        <a:spcAft>
          <a:spcPct val="0"/>
        </a:spcAft>
        <a:buChar char="»"/>
        <a:defRPr sz="29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w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7" name="WordArt 19"/>
          <p:cNvSpPr>
            <a:spLocks noChangeArrowheads="1" noChangeShapeType="1" noTextEdit="1"/>
          </p:cNvSpPr>
          <p:nvPr/>
        </p:nvSpPr>
        <p:spPr bwMode="auto">
          <a:xfrm>
            <a:off x="609600" y="457200"/>
            <a:ext cx="13411200" cy="14636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b="1" kern="1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000000">
                    <a:alpha val="98822"/>
                  </a:srgbClr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CHÀO MỪNG QUÝ THẦY, CÔ VỀ DỰ GIỜ THĂM LỚP 4A</a:t>
            </a:r>
          </a:p>
        </p:txBody>
      </p:sp>
      <p:sp>
        <p:nvSpPr>
          <p:cNvPr id="2052" name="WordArt 21"/>
          <p:cNvSpPr>
            <a:spLocks noChangeArrowheads="1" noChangeShapeType="1" noTextEdit="1"/>
          </p:cNvSpPr>
          <p:nvPr/>
        </p:nvSpPr>
        <p:spPr bwMode="auto">
          <a:xfrm>
            <a:off x="609600" y="3657600"/>
            <a:ext cx="13289280" cy="5669280"/>
          </a:xfrm>
          <a:prstGeom prst="rect">
            <a:avLst/>
          </a:prstGeom>
        </p:spPr>
        <p:txBody>
          <a:bodyPr wrap="none" lIns="130622" tIns="65311" rIns="130622" bIns="65311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>
              <a:defRPr/>
            </a:pP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Bài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th</a:t>
            </a:r>
            <a:r>
              <a:rPr lang="en-US" sz="51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ơ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về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tiểu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đội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xe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không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5100" b="1" kern="10" dirty="0" err="1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kính</a:t>
            </a:r>
            <a:r>
              <a:rPr lang="en-US" sz="5100" b="1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.</a:t>
            </a:r>
          </a:p>
          <a:p>
            <a:pPr algn="ctr">
              <a:defRPr/>
            </a:pPr>
            <a:endParaRPr lang="en-US" sz="51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solidFill>
                <a:srgbClr val="FF0000"/>
              </a:solidFill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  <a:p>
            <a:pPr algn="ctr">
              <a:defRPr/>
            </a:pPr>
            <a:r>
              <a:rPr lang="en-US" sz="5100" kern="10" dirty="0">
                <a:ln w="9525">
                  <a:solidFill>
                    <a:srgbClr val="FF00FF"/>
                  </a:solidFill>
                  <a:round/>
                  <a:headEnd/>
                  <a:tailEnd/>
                </a:ln>
                <a:effectLst>
                  <a:outerShdw dist="45791" dir="2021404" algn="ctr" rotWithShape="0">
                    <a:srgbClr val="B2B2B2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</a:p>
          <a:p>
            <a:pPr algn="ctr">
              <a:defRPr/>
            </a:pPr>
            <a:endParaRPr lang="en-US" sz="5100" kern="10" dirty="0">
              <a:ln w="9525">
                <a:solidFill>
                  <a:srgbClr val="FF00FF"/>
                </a:solidFill>
                <a:round/>
                <a:headEnd/>
                <a:tailEnd/>
              </a:ln>
              <a:effectLst>
                <a:outerShdw dist="45791" dir="2021404" algn="ctr" rotWithShape="0">
                  <a:srgbClr val="B2B2B2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0" y="0"/>
            <a:ext cx="14630400" cy="8229600"/>
            <a:chOff x="8" y="0"/>
            <a:chExt cx="5760" cy="4320"/>
          </a:xfrm>
        </p:grpSpPr>
        <p:pic>
          <p:nvPicPr>
            <p:cNvPr id="2055" name="Picture 6" descr="GRANS02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531882" flipH="1">
              <a:off x="4848" y="3394"/>
              <a:ext cx="912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2056" name="Picture 7" descr="GRANS02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465066">
              <a:off x="96" y="3394"/>
              <a:ext cx="961" cy="92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2057" name="Group 8"/>
            <p:cNvGrpSpPr>
              <a:grpSpLocks/>
            </p:cNvGrpSpPr>
            <p:nvPr/>
          </p:nvGrpSpPr>
          <p:grpSpPr bwMode="auto">
            <a:xfrm>
              <a:off x="8" y="0"/>
              <a:ext cx="5760" cy="4320"/>
              <a:chOff x="672" y="0"/>
              <a:chExt cx="5760" cy="4320"/>
            </a:xfrm>
          </p:grpSpPr>
          <p:pic>
            <p:nvPicPr>
              <p:cNvPr id="2058" name="Picture 9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4176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59" name="Picture 10" descr="BD21325_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5760" cy="14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0" name="Picture 11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288" y="192"/>
                <a:ext cx="144" cy="398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2061" name="Picture 12" descr="BD21325_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2" y="0"/>
                <a:ext cx="153" cy="4224"/>
              </a:xfrm>
              <a:prstGeom prst="rect">
                <a:avLst/>
              </a:prstGeom>
              <a:gradFill rotWithShape="1">
                <a:gsLst>
                  <a:gs pos="0">
                    <a:srgbClr val="FF00FF"/>
                  </a:gs>
                  <a:gs pos="50000">
                    <a:srgbClr val="FFFFFF"/>
                  </a:gs>
                  <a:gs pos="100000">
                    <a:srgbClr val="FF00FF"/>
                  </a:gs>
                </a:gsLst>
                <a:lin ang="540000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</p:grpSp>
      <p:sp>
        <p:nvSpPr>
          <p:cNvPr id="14" name="WordArt 5"/>
          <p:cNvSpPr>
            <a:spLocks noChangeArrowheads="1" noChangeShapeType="1" noTextEdit="1"/>
          </p:cNvSpPr>
          <p:nvPr/>
        </p:nvSpPr>
        <p:spPr bwMode="auto">
          <a:xfrm>
            <a:off x="2803525" y="2560638"/>
            <a:ext cx="8047038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5100" kern="10">
                <a:ln w="12700">
                  <a:solidFill>
                    <a:srgbClr val="FF0000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Chính tả (NHỚ-VIẾT) </a:t>
            </a:r>
          </a:p>
        </p:txBody>
      </p:sp>
      <p:sp>
        <p:nvSpPr>
          <p:cNvPr id="15" name="Text Box 7"/>
          <p:cNvSpPr txBox="1">
            <a:spLocks noChangeArrowheads="1"/>
          </p:cNvSpPr>
          <p:nvPr/>
        </p:nvSpPr>
        <p:spPr bwMode="auto">
          <a:xfrm>
            <a:off x="2560638" y="6350000"/>
            <a:ext cx="10098087" cy="110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6300" b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GV: Võ Thị Thanh Thúy</a:t>
            </a:r>
          </a:p>
        </p:txBody>
      </p:sp>
    </p:spTree>
  </p:cSld>
  <p:clrMapOvr>
    <a:masterClrMapping/>
  </p:clrMapOvr>
  <p:transition>
    <p:cover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3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8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80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7" grpId="0" animBg="1"/>
      <p:bldP spid="14" grpId="0" animBg="1"/>
      <p:bldP spid="1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11267" name="Picture 3" descr="3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4630400" cy="8229600"/>
          </a:xfrm>
          <a:solidFill>
            <a:schemeClr val="folHlink"/>
          </a:solidFill>
          <a:ln w="38100">
            <a:solidFill>
              <a:srgbClr val="FF3300"/>
            </a:solidFill>
            <a:miter lim="800000"/>
            <a:headEnd/>
            <a:tailEnd/>
          </a:ln>
        </p:spPr>
      </p:pic>
      <p:pic>
        <p:nvPicPr>
          <p:cNvPr id="30726" name="Picture 6" descr="14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140271">
            <a:off x="12192000" y="6675438"/>
            <a:ext cx="1978025" cy="1554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9" name="WordArt 7"/>
          <p:cNvSpPr>
            <a:spLocks noChangeArrowheads="1" noChangeShapeType="1" noTextEdit="1"/>
          </p:cNvSpPr>
          <p:nvPr/>
        </p:nvSpPr>
        <p:spPr bwMode="auto">
          <a:xfrm>
            <a:off x="1219200" y="1554163"/>
            <a:ext cx="11826875" cy="4754562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8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5100" b="1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CHÀO CÁC EM 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3075" name="Picture 3" descr="nnnbn"/>
          <p:cNvPicPr>
            <a:picLocks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14630400" cy="8686800"/>
          </a:xfrm>
          <a:solidFill>
            <a:schemeClr val="folHlink"/>
          </a:solidFill>
        </p:spPr>
      </p:pic>
      <p:sp>
        <p:nvSpPr>
          <p:cNvPr id="25604" name="WordArt 4"/>
          <p:cNvSpPr>
            <a:spLocks noChangeArrowheads="1" noChangeShapeType="1" noTextEdit="1"/>
          </p:cNvSpPr>
          <p:nvPr/>
        </p:nvSpPr>
        <p:spPr bwMode="auto">
          <a:xfrm>
            <a:off x="2560638" y="2655888"/>
            <a:ext cx="9631362" cy="2555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700" b="1" kern="10">
                <a:solidFill>
                  <a:schemeClr val="accent2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KHỞI ĐỘNG</a:t>
            </a:r>
          </a:p>
        </p:txBody>
      </p:sp>
      <p:pic>
        <p:nvPicPr>
          <p:cNvPr id="3077" name="Picture 6" descr="MUSHRMS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508750"/>
            <a:ext cx="3394075" cy="172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violet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85438" y="1096963"/>
            <a:ext cx="1957387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9" name="Picture 8" descr="violet[1]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638" y="1006475"/>
            <a:ext cx="1957387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4"/>
          <p:cNvSpPr txBox="1">
            <a:spLocks noChangeArrowheads="1"/>
          </p:cNvSpPr>
          <p:nvPr/>
        </p:nvSpPr>
        <p:spPr bwMode="auto">
          <a:xfrm>
            <a:off x="0" y="0"/>
            <a:ext cx="14630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                    </a:t>
            </a:r>
            <a:endParaRPr lang="en-US" sz="4000" b="1" u="sng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4099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4101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4102" name="Rectangle 4"/>
          <p:cNvSpPr>
            <a:spLocks noChangeArrowheads="1"/>
          </p:cNvSpPr>
          <p:nvPr/>
        </p:nvSpPr>
        <p:spPr bwMode="auto">
          <a:xfrm>
            <a:off x="1570038" y="1279525"/>
            <a:ext cx="8412162" cy="70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Nhìn thấy gió vào xoa mắt đắng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Thấy con đường chạy thẳng vào tim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Thấy sao trời và đột ngột cánh chim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 sa, như ùa vào buồng lái.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Không có kính, ừ thì ướt áo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tuôn, mưa xối như ngoài trời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Chưa cần thay, lái trăm cây số nữa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ngừng, gió lùa mau khô thôi.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Những chiếc xe từ trong bom rơi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Đã về đây họp thành tiểu đội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Gặp bè bạn suốt dọc đường đi tới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Bắt tay nhau qua cửa kính vỡ rồi.</a:t>
            </a:r>
            <a:endParaRPr lang="en-US" sz="32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pic>
        <p:nvPicPr>
          <p:cNvPr id="4103" name="Picture 3" descr="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1325" y="1295400"/>
            <a:ext cx="6569075" cy="632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7" grpId="0"/>
      <p:bldP spid="410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78" name="Text Box 22"/>
          <p:cNvSpPr txBox="1">
            <a:spLocks noChangeArrowheads="1"/>
          </p:cNvSpPr>
          <p:nvPr/>
        </p:nvSpPr>
        <p:spPr bwMode="auto">
          <a:xfrm>
            <a:off x="152400" y="5284788"/>
            <a:ext cx="14630400" cy="1116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lnSpc>
                <a:spcPct val="80000"/>
              </a:lnSpc>
              <a:spcBef>
                <a:spcPct val="20000"/>
              </a:spcBef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Câu thơ: Gặp  bè bạn suốt dọc đường đi tới </a:t>
            </a:r>
            <a:b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Bắt tay nhau qua cửa kính vỡ rồi</a:t>
            </a:r>
          </a:p>
        </p:txBody>
      </p:sp>
      <p:sp>
        <p:nvSpPr>
          <p:cNvPr id="45079" name="Text Box 23"/>
          <p:cNvSpPr txBox="1">
            <a:spLocks noChangeArrowheads="1"/>
          </p:cNvSpPr>
          <p:nvPr/>
        </p:nvSpPr>
        <p:spPr bwMode="auto">
          <a:xfrm>
            <a:off x="152400" y="3962400"/>
            <a:ext cx="146304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* Tình đồng chí, đồng đội của các chiến sĩ được thể hiện qua những câu thơ nào?</a:t>
            </a:r>
          </a:p>
        </p:txBody>
      </p:sp>
      <p:sp>
        <p:nvSpPr>
          <p:cNvPr id="45080" name="Text Box 24"/>
          <p:cNvSpPr txBox="1">
            <a:spLocks noChangeArrowheads="1"/>
          </p:cNvSpPr>
          <p:nvPr/>
        </p:nvSpPr>
        <p:spPr bwMode="auto">
          <a:xfrm>
            <a:off x="365125" y="2674938"/>
            <a:ext cx="14265275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Hình ảnh: Không có kính, ừ thì ướt áo. Mưa tuôn, mưa xối như ngoài trời, chưa cần thay, lái trăm cây số nữa.</a:t>
            </a:r>
          </a:p>
        </p:txBody>
      </p:sp>
      <p:sp>
        <p:nvSpPr>
          <p:cNvPr id="45081" name="Text Box 25"/>
          <p:cNvSpPr txBox="1">
            <a:spLocks noChangeArrowheads="1"/>
          </p:cNvSpPr>
          <p:nvPr/>
        </p:nvSpPr>
        <p:spPr bwMode="auto">
          <a:xfrm>
            <a:off x="76200" y="1379538"/>
            <a:ext cx="146304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*  Hình ảnh nào trong đoạn thơ nói lên tinh thần dũng cảm và lòng hăng hái của các chiến sĩ lái xe?</a:t>
            </a:r>
          </a:p>
        </p:txBody>
      </p:sp>
      <p:sp>
        <p:nvSpPr>
          <p:cNvPr id="5126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5127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5128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228600" y="6248400"/>
            <a:ext cx="14630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* Bài thơ cho em biết về điều gì ?</a:t>
            </a:r>
          </a:p>
        </p:txBody>
      </p:sp>
      <p:sp>
        <p:nvSpPr>
          <p:cNvPr id="12" name="Text Box 10"/>
          <p:cNvSpPr txBox="1">
            <a:spLocks noChangeArrowheads="1"/>
          </p:cNvSpPr>
          <p:nvPr/>
        </p:nvSpPr>
        <p:spPr bwMode="auto">
          <a:xfrm>
            <a:off x="228600" y="6865938"/>
            <a:ext cx="14630400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00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Bài thơ cho thấy tinh thần dũng cảm, lạc quan của các chiến sĩ lái xe trong những năm chống Mĩ cứu nước.</a:t>
            </a:r>
          </a:p>
        </p:txBody>
      </p:sp>
    </p:spTree>
  </p:cSld>
  <p:clrMapOvr>
    <a:masterClrMapping/>
  </p:clrMapOvr>
  <p:transition spd="slow">
    <p:circl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78" grpId="0"/>
      <p:bldP spid="45079" grpId="0"/>
      <p:bldP spid="45080" grpId="0"/>
      <p:bldP spid="45081" grpId="0"/>
      <p:bldP spid="11" grpId="0"/>
      <p:bldP spid="1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2819400" y="3352800"/>
            <a:ext cx="4221163" cy="839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mắt đắng</a:t>
            </a:r>
            <a:r>
              <a:rPr lang="en-US" sz="4600" b="1">
                <a:solidFill>
                  <a:srgbClr val="0000FF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6147" name="Text Box 6"/>
          <p:cNvSpPr txBox="1">
            <a:spLocks noChangeArrowheads="1"/>
          </p:cNvSpPr>
          <p:nvPr/>
        </p:nvSpPr>
        <p:spPr bwMode="auto">
          <a:xfrm>
            <a:off x="1951038" y="2951163"/>
            <a:ext cx="219392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sz="4000">
              <a:latin typeface="Times New Roman" pitchFamily="18" charset="0"/>
            </a:endParaRP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638800" y="3429000"/>
            <a:ext cx="3170238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đột ngột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8183563" y="3443288"/>
            <a:ext cx="3703637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buồng lái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11095038" y="3443288"/>
            <a:ext cx="2925762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0000FF"/>
                </a:solidFill>
                <a:latin typeface="Times New Roman" pitchFamily="18" charset="0"/>
              </a:rPr>
              <a:t>mưa tuôn</a:t>
            </a:r>
          </a:p>
        </p:txBody>
      </p:sp>
      <p:sp>
        <p:nvSpPr>
          <p:cNvPr id="6151" name="Text Box 13"/>
          <p:cNvSpPr txBox="1">
            <a:spLocks noChangeArrowheads="1"/>
          </p:cNvSpPr>
          <p:nvPr/>
        </p:nvSpPr>
        <p:spPr bwMode="auto">
          <a:xfrm>
            <a:off x="-906463" y="5334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6152" name="Text Box 15"/>
          <p:cNvSpPr txBox="1">
            <a:spLocks noChangeArrowheads="1"/>
          </p:cNvSpPr>
          <p:nvPr/>
        </p:nvSpPr>
        <p:spPr bwMode="auto">
          <a:xfrm>
            <a:off x="3733800" y="6096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6153" name="Text Box 15"/>
          <p:cNvSpPr txBox="1">
            <a:spLocks noChangeArrowheads="1"/>
          </p:cNvSpPr>
          <p:nvPr/>
        </p:nvSpPr>
        <p:spPr bwMode="auto">
          <a:xfrm>
            <a:off x="3170238" y="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6155" name="Text Box 6"/>
          <p:cNvSpPr txBox="1">
            <a:spLocks noChangeArrowheads="1"/>
          </p:cNvSpPr>
          <p:nvPr/>
        </p:nvSpPr>
        <p:spPr bwMode="auto">
          <a:xfrm>
            <a:off x="4275138" y="1982788"/>
            <a:ext cx="5897562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LUYỆN VIẾT TỪ KHÓ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3" dur="1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9" grpId="0"/>
      <p:bldP spid="16392" grpId="0"/>
      <p:bldP spid="16393" grpId="0"/>
      <p:bldP spid="16394" grpId="0"/>
      <p:bldP spid="615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4"/>
          <p:cNvSpPr txBox="1">
            <a:spLocks noChangeArrowheads="1"/>
          </p:cNvSpPr>
          <p:nvPr/>
        </p:nvSpPr>
        <p:spPr bwMode="auto">
          <a:xfrm>
            <a:off x="0" y="0"/>
            <a:ext cx="14630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                    </a:t>
            </a:r>
            <a:endParaRPr lang="en-US" sz="4000" b="1" u="sng">
              <a:solidFill>
                <a:srgbClr val="FF6600"/>
              </a:solidFill>
              <a:latin typeface="Times New Roman" pitchFamily="18" charset="0"/>
            </a:endParaRPr>
          </a:p>
        </p:txBody>
      </p:sp>
      <p:sp>
        <p:nvSpPr>
          <p:cNvPr id="7171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7172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7173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1570038" y="1279525"/>
            <a:ext cx="8412162" cy="70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Nhìn thấy gió vào xoa mắt đắng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Thấy con đường chạy thẳng vào tim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Thấy sao trời và đột ngột cánh chim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 sa, như ùa vào buồng lái.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Không có kính, ừ thì ướt áo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tuôn, mưa xối như ngoài trời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Chưa cần thay, lái trăm cây số nữa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ngừng, gió lùa mau khô thôi.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Những chiếc xe từ trong bom rơi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Đã về đây họp thành tiểu đội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Gặp bè bạn suốt dọc đường đi tới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Bắt tay nhau qua cửa kính vỡ rồi.</a:t>
            </a:r>
            <a:endParaRPr lang="en-US" sz="3200" b="1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26"/>
          <p:cNvSpPr txBox="1">
            <a:spLocks noChangeArrowheads="1"/>
          </p:cNvSpPr>
          <p:nvPr/>
        </p:nvSpPr>
        <p:spPr bwMode="auto">
          <a:xfrm>
            <a:off x="7848600" y="2895600"/>
            <a:ext cx="146304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marL="571500" indent="-571500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buFontTx/>
              <a:buChar char="-"/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viết có mấy khổ? </a:t>
            </a:r>
          </a:p>
          <a:p>
            <a:pPr eaLnBrk="1" hangingPunct="1">
              <a:buFontTx/>
              <a:buChar char="-"/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Trình bày như thế nào ?</a:t>
            </a:r>
            <a:endParaRPr lang="en-US" sz="4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 Box 27"/>
          <p:cNvSpPr txBox="1">
            <a:spLocks noChangeArrowheads="1"/>
          </p:cNvSpPr>
          <p:nvPr/>
        </p:nvSpPr>
        <p:spPr bwMode="auto">
          <a:xfrm>
            <a:off x="7924800" y="4724400"/>
            <a:ext cx="14630400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571500" indent="-571500" eaLnBrk="1" hangingPunct="1">
              <a:buFontTx/>
              <a:buChar char="-"/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Các chữ đầu mỗi dòng thơ</a:t>
            </a:r>
          </a:p>
          <a:p>
            <a:pPr eaLnBrk="1" hangingPunct="1">
              <a:defRPr/>
            </a:pPr>
            <a:r>
              <a:rPr lang="en-US" sz="40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phải viết như thế nào?</a:t>
            </a:r>
            <a:endParaRPr lang="en-US" sz="400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3"/>
          <p:cNvSpPr txBox="1">
            <a:spLocks noChangeArrowheads="1"/>
          </p:cNvSpPr>
          <p:nvPr/>
        </p:nvSpPr>
        <p:spPr bwMode="auto">
          <a:xfrm>
            <a:off x="-906463" y="5334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8195" name="Text Box 15"/>
          <p:cNvSpPr txBox="1">
            <a:spLocks noChangeArrowheads="1"/>
          </p:cNvSpPr>
          <p:nvPr/>
        </p:nvSpPr>
        <p:spPr bwMode="auto">
          <a:xfrm>
            <a:off x="3779838" y="6096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8196" name="Text Box 15"/>
          <p:cNvSpPr txBox="1">
            <a:spLocks noChangeArrowheads="1"/>
          </p:cNvSpPr>
          <p:nvPr/>
        </p:nvSpPr>
        <p:spPr bwMode="auto">
          <a:xfrm>
            <a:off x="3170238" y="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8197" name="AutoShape 5" descr="1009975 1468849233328752 627961899 n 400x251 - tư thế ngồi viết đúng"/>
          <p:cNvSpPr>
            <a:spLocks noChangeAspect="1" noChangeArrowheads="1"/>
          </p:cNvSpPr>
          <p:nvPr/>
        </p:nvSpPr>
        <p:spPr bwMode="auto">
          <a:xfrm>
            <a:off x="155575" y="-13652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AutoShape 7" descr="1009975 1468849233328752 627961899 n 400x251 - tư thế ngồi viết đúng"/>
          <p:cNvSpPr>
            <a:spLocks noChangeAspect="1" noChangeArrowheads="1"/>
          </p:cNvSpPr>
          <p:nvPr/>
        </p:nvSpPr>
        <p:spPr bwMode="auto">
          <a:xfrm>
            <a:off x="307975" y="1587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9" name="AutoShape 9" descr="1009975 1468849233328752 627961899 n 400x251 - tư thế ngồi viết đúng"/>
          <p:cNvSpPr>
            <a:spLocks noChangeAspect="1" noChangeArrowheads="1"/>
          </p:cNvSpPr>
          <p:nvPr/>
        </p:nvSpPr>
        <p:spPr bwMode="auto">
          <a:xfrm>
            <a:off x="460375" y="168275"/>
            <a:ext cx="300038" cy="30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" name="WordArt 4"/>
          <p:cNvSpPr>
            <a:spLocks noChangeArrowheads="1" noChangeShapeType="1" noTextEdit="1"/>
          </p:cNvSpPr>
          <p:nvPr/>
        </p:nvSpPr>
        <p:spPr bwMode="auto">
          <a:xfrm>
            <a:off x="2925763" y="2655888"/>
            <a:ext cx="8656637" cy="273843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fromWordArt="1">
            <a:prstTxWarp prst="textWave1">
              <a:avLst>
                <a:gd name="adj1" fmla="val 13005"/>
                <a:gd name="adj2" fmla="val 0"/>
              </a:avLst>
            </a:prstTxWarp>
          </a:bodyPr>
          <a:lstStyle/>
          <a:p>
            <a:pPr algn="ctr"/>
            <a:r>
              <a:rPr lang="en-US" sz="7700" b="1" kern="10">
                <a:solidFill>
                  <a:srgbClr val="FF0000"/>
                </a:solidFill>
                <a:effectLst>
                  <a:outerShdw dist="53882" dir="2700000" algn="ctr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NHỚ VIẾT</a:t>
            </a: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4389438" y="1279525"/>
            <a:ext cx="8412162" cy="702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/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Nhìn thấy gió vào xoa mắt đắng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Thấy con đường chạy thẳng vào tim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Thấy sao trời và đột ngột cánh chim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 sa, như ùa vào buồng lái.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Không có kính, ừ thì ướt áo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tuôn, mưa xối như ngoài trời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Chưa cần thay, lái trăm cây số nữa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Mưa ngừng, gió lùa mau khô thôi.</a:t>
            </a:r>
          </a:p>
          <a:p>
            <a:endParaRPr lang="en-US" sz="3200" b="1">
              <a:solidFill>
                <a:srgbClr val="0000CC"/>
              </a:solidFill>
              <a:latin typeface="Times New Roman" pitchFamily="18" charset="0"/>
            </a:endParaRP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Những chiếc xe từ trong bom rơi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Đã về đây họp thành tiểu đội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Gặp bè bạn suốt dọc đường đi tới</a:t>
            </a:r>
          </a:p>
          <a:p>
            <a:r>
              <a:rPr lang="en-US" sz="3200" b="1">
                <a:solidFill>
                  <a:srgbClr val="0000CC"/>
                </a:solidFill>
                <a:latin typeface="Times New Roman" pitchFamily="18" charset="0"/>
              </a:rPr>
              <a:t>Bắt tay nhau qua cửa kính vỡ rồi.</a:t>
            </a:r>
            <a:endParaRPr lang="en-US" sz="3200" b="1">
              <a:solidFill>
                <a:schemeClr val="hlink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2" grpId="1" animBg="1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457200" y="2071688"/>
            <a:ext cx="14630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Bài 2 (a): Tìm 3 trường hợp chỉ viết với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s</a:t>
            </a:r>
            <a:r>
              <a:rPr lang="en-US" sz="4000">
                <a:latin typeface="Times New Roman" pitchFamily="18" charset="0"/>
              </a:rPr>
              <a:t> không viết với 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x</a:t>
            </a:r>
          </a:p>
        </p:txBody>
      </p:sp>
      <p:sp>
        <p:nvSpPr>
          <p:cNvPr id="9219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9220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9221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9224" name="Rectangle 9"/>
          <p:cNvSpPr>
            <a:spLocks noChangeArrowheads="1"/>
          </p:cNvSpPr>
          <p:nvPr/>
        </p:nvSpPr>
        <p:spPr bwMode="auto">
          <a:xfrm>
            <a:off x="1749425" y="2789238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M: sai  (không có xai)</a:t>
            </a:r>
          </a:p>
        </p:txBody>
      </p:sp>
      <p:sp>
        <p:nvSpPr>
          <p:cNvPr id="9223" name="Rectangle 10"/>
          <p:cNvSpPr>
            <a:spLocks noChangeArrowheads="1"/>
          </p:cNvSpPr>
          <p:nvPr/>
        </p:nvSpPr>
        <p:spPr bwMode="auto">
          <a:xfrm>
            <a:off x="-1600200" y="1349375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LUYỆN TẬP:</a:t>
            </a:r>
          </a:p>
        </p:txBody>
      </p:sp>
      <p:sp>
        <p:nvSpPr>
          <p:cNvPr id="9226" name="Rectangle 2"/>
          <p:cNvSpPr>
            <a:spLocks noChangeArrowheads="1"/>
          </p:cNvSpPr>
          <p:nvPr/>
        </p:nvSpPr>
        <p:spPr bwMode="auto">
          <a:xfrm>
            <a:off x="495300" y="4800600"/>
            <a:ext cx="122904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sz="4000">
                <a:latin typeface="Times New Roman" pitchFamily="18" charset="0"/>
              </a:rPr>
              <a:t>                 Tìm 3 trường hợp chỉ viết với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x</a:t>
            </a:r>
            <a:r>
              <a:rPr lang="en-US" sz="4000">
                <a:latin typeface="Times New Roman" pitchFamily="18" charset="0"/>
              </a:rPr>
              <a:t> không viết với </a:t>
            </a:r>
            <a:r>
              <a:rPr lang="en-US" sz="4000" b="1">
                <a:solidFill>
                  <a:srgbClr val="FF0000"/>
                </a:solidFill>
                <a:latin typeface="Times New Roman" pitchFamily="18" charset="0"/>
              </a:rPr>
              <a:t>s</a:t>
            </a: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057400" y="5408613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M: xoe  (không có soe)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355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7" grpId="0"/>
      <p:bldP spid="9224" grpId="0"/>
      <p:bldP spid="9226" grpId="0"/>
      <p:bldP spid="1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457200" y="2071688"/>
            <a:ext cx="14630400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Bài 2 (b): Tìm 3 tiếng không viết với dấu ngã</a:t>
            </a:r>
            <a:endParaRPr lang="en-US" sz="4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0243" name="Text Box 13"/>
          <p:cNvSpPr txBox="1">
            <a:spLocks noChangeArrowheads="1"/>
          </p:cNvSpPr>
          <p:nvPr/>
        </p:nvSpPr>
        <p:spPr bwMode="auto">
          <a:xfrm>
            <a:off x="-906463" y="457200"/>
            <a:ext cx="5486401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latin typeface="Times New Roman" pitchFamily="18" charset="0"/>
                <a:cs typeface="Times New Roman" pitchFamily="18" charset="0"/>
              </a:rPr>
              <a:t>Chính tả:(N-V)</a:t>
            </a:r>
          </a:p>
        </p:txBody>
      </p:sp>
      <p:sp>
        <p:nvSpPr>
          <p:cNvPr id="10244" name="Text Box 15"/>
          <p:cNvSpPr txBox="1">
            <a:spLocks noChangeArrowheads="1"/>
          </p:cNvSpPr>
          <p:nvPr/>
        </p:nvSpPr>
        <p:spPr bwMode="auto">
          <a:xfrm>
            <a:off x="3733800" y="533400"/>
            <a:ext cx="9021763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 thơ về tiểu đội xe không kính</a:t>
            </a:r>
          </a:p>
        </p:txBody>
      </p:sp>
      <p:sp>
        <p:nvSpPr>
          <p:cNvPr id="10245" name="Text Box 15"/>
          <p:cNvSpPr txBox="1">
            <a:spLocks noChangeArrowheads="1"/>
          </p:cNvSpPr>
          <p:nvPr/>
        </p:nvSpPr>
        <p:spPr bwMode="auto">
          <a:xfrm>
            <a:off x="3170238" y="-76200"/>
            <a:ext cx="9021762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  <a:cs typeface="Times New Roman" pitchFamily="18" charset="0"/>
              </a:rPr>
              <a:t>Thứ ba ngày 30 tháng 3 năm 2021 </a:t>
            </a:r>
          </a:p>
        </p:txBody>
      </p:sp>
      <p:sp>
        <p:nvSpPr>
          <p:cNvPr id="10246" name="Rectangle 10"/>
          <p:cNvSpPr>
            <a:spLocks noChangeArrowheads="1"/>
          </p:cNvSpPr>
          <p:nvPr/>
        </p:nvSpPr>
        <p:spPr bwMode="auto">
          <a:xfrm>
            <a:off x="-1600200" y="1349375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LUYỆN TẬP:</a:t>
            </a:r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1749425" y="2789238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M: anh   (không có ãnh)</a:t>
            </a: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381000" y="4137025"/>
            <a:ext cx="14630400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4000">
                <a:latin typeface="Times New Roman" pitchFamily="18" charset="0"/>
              </a:rPr>
              <a:t>                Tìm 3 tiếng không viết với dấu hỏi</a:t>
            </a:r>
            <a:endParaRPr lang="en-US" sz="4000" b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673225" y="4854575"/>
            <a:ext cx="7315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4000" b="1">
                <a:solidFill>
                  <a:srgbClr val="0000CC"/>
                </a:solidFill>
                <a:latin typeface="Times New Roman" pitchFamily="18" charset="0"/>
              </a:rPr>
              <a:t>M: đua  (không có đủa)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359</TotalTime>
  <Words>729</Words>
  <Application>Microsoft Office PowerPoint</Application>
  <PresentationFormat>Custom</PresentationFormat>
  <Paragraphs>100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INTEL</cp:lastModifiedBy>
  <cp:revision>69</cp:revision>
  <dcterms:created xsi:type="dcterms:W3CDTF">2010-06-02T03:25:20Z</dcterms:created>
  <dcterms:modified xsi:type="dcterms:W3CDTF">2021-05-31T09:17:59Z</dcterms:modified>
</cp:coreProperties>
</file>