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7" r:id="rId2"/>
    <p:sldMasterId id="2147484431" r:id="rId3"/>
    <p:sldMasterId id="2147485165" r:id="rId4"/>
  </p:sldMasterIdLst>
  <p:notesMasterIdLst>
    <p:notesMasterId r:id="rId15"/>
  </p:notesMasterIdLst>
  <p:sldIdLst>
    <p:sldId id="334" r:id="rId5"/>
    <p:sldId id="303" r:id="rId6"/>
    <p:sldId id="335" r:id="rId7"/>
    <p:sldId id="332" r:id="rId8"/>
    <p:sldId id="340" r:id="rId9"/>
    <p:sldId id="341" r:id="rId10"/>
    <p:sldId id="337" r:id="rId11"/>
    <p:sldId id="322" r:id="rId12"/>
    <p:sldId id="339" r:id="rId13"/>
    <p:sldId id="274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7988" indent="4921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5975" indent="9842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963" indent="14763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1950" indent="19685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FFFFFF"/>
    <a:srgbClr val="33CC33"/>
    <a:srgbClr val="FF33CC"/>
    <a:srgbClr val="D002C6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>
        <p:scale>
          <a:sx n="94" d="100"/>
          <a:sy n="94" d="100"/>
        </p:scale>
        <p:origin x="-69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29AB42-E360-4E1C-A883-C7FCBE053367}" type="datetimeFigureOut">
              <a:rPr lang="en-US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B9FF2E-2C1F-452F-8AC2-BB22F31B9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708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962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154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347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539" algn="l" defTabSz="81638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US" altLang="en-U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500E95-EAC8-41AB-913C-23181991CF56}" type="slidenum">
              <a:rPr lang="en-US" altLang="en-US" sz="1200" smtClean="0">
                <a:solidFill>
                  <a:srgbClr val="000000"/>
                </a:solidFill>
              </a:rPr>
              <a:pPr/>
              <a:t>8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751B-C3D2-4819-AA28-2159F9479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1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4CC7-9A86-4A01-A4B7-EAD097058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52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C340-DE63-4E2F-AA3C-1984B22FC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1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A3662-0C92-4198-856A-8237633A3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06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C5C6843-ABE3-4E5F-9167-9C3B186AF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341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39C6C07-EB48-4EDF-8D89-DFA99EADB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112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1738A86-E420-4E85-A537-E22494EA4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590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9853FB15-D395-45DE-81EF-20E080257D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0038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5ABED4B2-BA75-47B5-997F-FD7966CD69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050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C42CAAB8-7845-4118-9DC0-6F6A05D7B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5517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D2D37B4E-3360-4A6F-B028-B780CF91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1147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896FE-9CE3-43E3-98EB-7B265DFC0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49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EF2EEE22-DF53-4BE6-96F7-7B5E04F5E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283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3055246A-D792-4F7A-96CB-F28D60A56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412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60599F2E-B0F0-4662-B37D-B7519A9DE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023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2900"/>
            <a:ext cx="1943100" cy="422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5676900" cy="422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91ECE868-9CBD-427B-8273-BCC510611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402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342900"/>
            <a:ext cx="7772400" cy="4229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AC34CECA-421F-475B-BB8D-8508C449FB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298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1" y="3429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1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FBA653C2-E9B2-473D-B555-A2E8DB404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646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29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1" y="1485900"/>
            <a:ext cx="7772400" cy="3086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0"/>
              </a:spcBef>
              <a:defRPr/>
            </a:lvl1pPr>
          </a:lstStyle>
          <a:p>
            <a:pPr>
              <a:defRPr/>
            </a:pPr>
            <a:fld id="{A3B008BE-8A28-4EDA-8123-7C494DE74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283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0C34-946B-452A-A372-31225BE6D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34851"/>
      </p:ext>
    </p:extLst>
  </p:cSld>
  <p:clrMapOvr>
    <a:masterClrMapping/>
  </p:clrMapOvr>
  <p:transition spd="med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06A3-19EA-4A2F-A5DA-324761618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386424"/>
      </p:ext>
    </p:extLst>
  </p:cSld>
  <p:clrMapOvr>
    <a:masterClrMapping/>
  </p:clrMapOvr>
  <p:transition spd="med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F2E1-013C-4E42-ABB4-010D83439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07410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B4F3-C9BF-4FA8-87AD-096A97193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72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AF6E-870E-4497-B102-D010949CA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3085"/>
      </p:ext>
    </p:extLst>
  </p:cSld>
  <p:clrMapOvr>
    <a:masterClrMapping/>
  </p:clrMapOvr>
  <p:transition spd="med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1A91-A38C-4135-B7D3-0C670ABC2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81487"/>
      </p:ext>
    </p:extLst>
  </p:cSld>
  <p:clrMapOvr>
    <a:masterClrMapping/>
  </p:clrMapOvr>
  <p:transition spd="med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2FE4-2AC5-4B6D-A963-2E644CA87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328892"/>
      </p:ext>
    </p:extLst>
  </p:cSld>
  <p:clrMapOvr>
    <a:masterClrMapping/>
  </p:clrMapOvr>
  <p:transition spd="med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E67-3227-4F95-B15C-B9C4A3216E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298211"/>
      </p:ext>
    </p:extLst>
  </p:cSld>
  <p:clrMapOvr>
    <a:masterClrMapping/>
  </p:clrMapOvr>
  <p:transition spd="med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DCBF-A851-463C-AD0B-DD312D04A4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203495"/>
      </p:ext>
    </p:extLst>
  </p:cSld>
  <p:clrMapOvr>
    <a:masterClrMapping/>
  </p:clrMapOvr>
  <p:transition spd="med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3335-8ADA-405E-B2A1-F0A013E5F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89281"/>
      </p:ext>
    </p:extLst>
  </p:cSld>
  <p:clrMapOvr>
    <a:masterClrMapping/>
  </p:clrMapOvr>
  <p:transition spd="med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DA70-D2D9-45AA-BAB7-8EF3CCD8A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398447"/>
      </p:ext>
    </p:extLst>
  </p:cSld>
  <p:clrMapOvr>
    <a:masterClrMapping/>
  </p:clrMapOvr>
  <p:transition spd="med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F545-BAFD-4C2B-888B-A6E0DAF8E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990877"/>
      </p:ext>
    </p:extLst>
  </p:cSld>
  <p:clrMapOvr>
    <a:masterClrMapping/>
  </p:clrMapOvr>
  <p:transition spd="med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1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9ED8-F5E2-4D81-AE64-8AB0CF217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483504"/>
      </p:ext>
    </p:extLst>
  </p:cSld>
  <p:clrMapOvr>
    <a:masterClrMapping/>
  </p:clrMapOvr>
  <p:transition spd="med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8193" indent="0" algn="ctr">
              <a:buNone/>
              <a:defRPr/>
            </a:lvl2pPr>
            <a:lvl3pPr marL="816385" indent="0" algn="ctr">
              <a:buNone/>
              <a:defRPr/>
            </a:lvl3pPr>
            <a:lvl4pPr marL="1224578" indent="0" algn="ctr">
              <a:buNone/>
              <a:defRPr/>
            </a:lvl4pPr>
            <a:lvl5pPr marL="1632770" indent="0" algn="ctr">
              <a:buNone/>
              <a:defRPr/>
            </a:lvl5pPr>
            <a:lvl6pPr marL="2040962" indent="0" algn="ctr">
              <a:buNone/>
              <a:defRPr/>
            </a:lvl6pPr>
            <a:lvl7pPr marL="2449154" indent="0" algn="ctr">
              <a:buNone/>
              <a:defRPr/>
            </a:lvl7pPr>
            <a:lvl8pPr marL="2857347" indent="0" algn="ctr">
              <a:buNone/>
              <a:defRPr/>
            </a:lvl8pPr>
            <a:lvl9pPr marL="32655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966A-8C99-49E9-B41D-BBC5E43F8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24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485900"/>
            <a:ext cx="3810000" cy="30861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691A-FB26-4E02-B9B5-259F857E9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430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AB2D3-6D8A-47B5-B14B-96E9D90EE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625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93" indent="0">
              <a:buNone/>
              <a:defRPr sz="1600"/>
            </a:lvl2pPr>
            <a:lvl3pPr marL="816385" indent="0">
              <a:buNone/>
              <a:defRPr sz="1500"/>
            </a:lvl3pPr>
            <a:lvl4pPr marL="1224578" indent="0">
              <a:buNone/>
              <a:defRPr sz="1200"/>
            </a:lvl4pPr>
            <a:lvl5pPr marL="1632770" indent="0">
              <a:buNone/>
              <a:defRPr sz="1200"/>
            </a:lvl5pPr>
            <a:lvl6pPr marL="2040962" indent="0">
              <a:buNone/>
              <a:defRPr sz="1200"/>
            </a:lvl6pPr>
            <a:lvl7pPr marL="2449154" indent="0">
              <a:buNone/>
              <a:defRPr sz="1200"/>
            </a:lvl7pPr>
            <a:lvl8pPr marL="2857347" indent="0">
              <a:buNone/>
              <a:defRPr sz="1200"/>
            </a:lvl8pPr>
            <a:lvl9pPr marL="32655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96C4-4509-49D4-8B29-ED72939A9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59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A159-1D28-4A52-BF89-8E29952691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56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102A-574F-4510-965C-0C3E95239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98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477D5-E308-46D5-97BE-DE78F1DAC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916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1B51-749B-4F4E-BFE1-121A1968C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3E72-8C1B-4A13-B0F6-4D01493E8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985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42FC-FCCA-4719-84A9-E1D39E57D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70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994FC-70E1-4BCA-976E-E38C91263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7301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698B-AF18-4118-914A-0C8535014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6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3" indent="0">
              <a:buNone/>
              <a:defRPr sz="1800" b="1"/>
            </a:lvl2pPr>
            <a:lvl3pPr marL="816385" indent="0">
              <a:buNone/>
              <a:defRPr sz="1600" b="1"/>
            </a:lvl3pPr>
            <a:lvl4pPr marL="1224578" indent="0">
              <a:buNone/>
              <a:defRPr sz="1500" b="1"/>
            </a:lvl4pPr>
            <a:lvl5pPr marL="1632770" indent="0">
              <a:buNone/>
              <a:defRPr sz="1500" b="1"/>
            </a:lvl5pPr>
            <a:lvl6pPr marL="2040962" indent="0">
              <a:buNone/>
              <a:defRPr sz="1500" b="1"/>
            </a:lvl6pPr>
            <a:lvl7pPr marL="2449154" indent="0">
              <a:buNone/>
              <a:defRPr sz="1500" b="1"/>
            </a:lvl7pPr>
            <a:lvl8pPr marL="2857347" indent="0">
              <a:buNone/>
              <a:defRPr sz="1500" b="1"/>
            </a:lvl8pPr>
            <a:lvl9pPr marL="326553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5D1A-FBFB-40D0-AFB4-8BC31CEFE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279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FD73-AD8A-467F-9034-0BE5E2B9D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144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1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CF99-063F-4077-9D40-D3D37E10F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9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FC7D-FE24-4D8B-9875-78E6810F5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9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9454-27A5-4CEE-A120-EDF0CC84A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1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7E4C-7539-4A73-875F-56EDC2B6B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2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3" indent="0">
              <a:buNone/>
              <a:defRPr sz="2500"/>
            </a:lvl2pPr>
            <a:lvl3pPr marL="816385" indent="0">
              <a:buNone/>
              <a:defRPr sz="2100"/>
            </a:lvl3pPr>
            <a:lvl4pPr marL="1224578" indent="0">
              <a:buNone/>
              <a:defRPr sz="1800"/>
            </a:lvl4pPr>
            <a:lvl5pPr marL="1632770" indent="0">
              <a:buNone/>
              <a:defRPr sz="1800"/>
            </a:lvl5pPr>
            <a:lvl6pPr marL="2040962" indent="0">
              <a:buNone/>
              <a:defRPr sz="1800"/>
            </a:lvl6pPr>
            <a:lvl7pPr marL="2449154" indent="0">
              <a:buNone/>
              <a:defRPr sz="1800"/>
            </a:lvl7pPr>
            <a:lvl8pPr marL="2857347" indent="0">
              <a:buNone/>
              <a:defRPr sz="1800"/>
            </a:lvl8pPr>
            <a:lvl9pPr marL="3265539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3" indent="0">
              <a:buNone/>
              <a:defRPr sz="1100"/>
            </a:lvl2pPr>
            <a:lvl3pPr marL="816385" indent="0">
              <a:buNone/>
              <a:defRPr sz="900"/>
            </a:lvl3pPr>
            <a:lvl4pPr marL="1224578" indent="0">
              <a:buNone/>
              <a:defRPr sz="800"/>
            </a:lvl4pPr>
            <a:lvl5pPr marL="1632770" indent="0">
              <a:buNone/>
              <a:defRPr sz="800"/>
            </a:lvl5pPr>
            <a:lvl6pPr marL="2040962" indent="0">
              <a:buNone/>
              <a:defRPr sz="800"/>
            </a:lvl6pPr>
            <a:lvl7pPr marL="2449154" indent="0">
              <a:buNone/>
              <a:defRPr sz="800"/>
            </a:lvl7pPr>
            <a:lvl8pPr marL="2857347" indent="0">
              <a:buNone/>
              <a:defRPr sz="800"/>
            </a:lvl8pPr>
            <a:lvl9pPr marL="326553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E4E17-ED65-4A03-9337-1FDE6674B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23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7E36DB-9CE4-4FBC-8C5F-B1D0D05C3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3" r:id="rId1"/>
    <p:sldLayoutId id="2147488514" r:id="rId2"/>
    <p:sldLayoutId id="2147488515" r:id="rId3"/>
    <p:sldLayoutId id="2147488516" r:id="rId4"/>
    <p:sldLayoutId id="2147488517" r:id="rId5"/>
    <p:sldLayoutId id="2147488518" r:id="rId6"/>
    <p:sldLayoutId id="2147488519" r:id="rId7"/>
    <p:sldLayoutId id="2147488520" r:id="rId8"/>
    <p:sldLayoutId id="2147488521" r:id="rId9"/>
    <p:sldLayoutId id="2147488522" r:id="rId10"/>
    <p:sldLayoutId id="2147488523" r:id="rId11"/>
    <p:sldLayoutId id="21474885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29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2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>
                <a:solidFill>
                  <a:srgbClr val="578963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rgbClr val="578963"/>
                </a:solidFill>
                <a:latin typeface=".VnTime" pitchFamily="34" charset="0"/>
              </a:defRPr>
            </a:lvl1pPr>
          </a:lstStyle>
          <a:p>
            <a:pPr>
              <a:defRPr/>
            </a:pPr>
            <a:fld id="{4F347F7F-6743-4249-B545-A223205C0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5" r:id="rId1"/>
    <p:sldLayoutId id="2147488526" r:id="rId2"/>
    <p:sldLayoutId id="2147488527" r:id="rId3"/>
    <p:sldLayoutId id="2147488528" r:id="rId4"/>
    <p:sldLayoutId id="2147488529" r:id="rId5"/>
    <p:sldLayoutId id="2147488530" r:id="rId6"/>
    <p:sldLayoutId id="2147488531" r:id="rId7"/>
    <p:sldLayoutId id="2147488532" r:id="rId8"/>
    <p:sldLayoutId id="2147488533" r:id="rId9"/>
    <p:sldLayoutId id="2147488534" r:id="rId10"/>
    <p:sldLayoutId id="2147488535" r:id="rId11"/>
    <p:sldLayoutId id="2147488536" r:id="rId12"/>
    <p:sldLayoutId id="2147488537" r:id="rId13"/>
    <p:sldLayoutId id="214748853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5pPr>
      <a:lvl6pPr marL="408193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6pPr>
      <a:lvl7pPr marL="816385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7pPr>
      <a:lvl8pPr marL="1224578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8pPr>
      <a:lvl9pPr marL="1632770" algn="l" rtl="0" eaLnBrk="0" fontAlgn="base" hangingPunct="0">
        <a:spcBef>
          <a:spcPct val="0"/>
        </a:spcBef>
        <a:spcAft>
          <a:spcPct val="0"/>
        </a:spcAft>
        <a:defRPr kumimoji="1" sz="3900">
          <a:solidFill>
            <a:schemeClr val="tx2"/>
          </a:solidFill>
          <a:latin typeface=".VnTime" pitchFamily="34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</a:defRPr>
      </a:lvl5pPr>
      <a:lvl6pPr marL="2245058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6pPr>
      <a:lvl7pPr marL="2653251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7pPr>
      <a:lvl8pPr marL="3061443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8pPr>
      <a:lvl9pPr marL="3469636" indent="-204096" algn="l" rtl="0" eaLnBrk="0" fontAlgn="base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50000">
              <a:srgbClr val="FFFFCC"/>
            </a:gs>
            <a:gs pos="100000">
              <a:srgbClr val="00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732A34F-0722-4F3F-89D8-BD138BF21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9" r:id="rId1"/>
    <p:sldLayoutId id="2147488540" r:id="rId2"/>
    <p:sldLayoutId id="2147488541" r:id="rId3"/>
    <p:sldLayoutId id="2147488542" r:id="rId4"/>
    <p:sldLayoutId id="2147488543" r:id="rId5"/>
    <p:sldLayoutId id="2147488544" r:id="rId6"/>
    <p:sldLayoutId id="2147488545" r:id="rId7"/>
    <p:sldLayoutId id="2147488546" r:id="rId8"/>
    <p:sldLayoutId id="2147488547" r:id="rId9"/>
    <p:sldLayoutId id="2147488548" r:id="rId10"/>
    <p:sldLayoutId id="2147488549" r:id="rId11"/>
    <p:sldLayoutId id="2147488550" r:id="rId12"/>
  </p:sldLayoutIdLst>
  <p:transition spd="med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639" tIns="40819" rIns="81639" bIns="408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4D565B-05F2-417B-B873-85C063942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  <p:sldLayoutId id="2147488552" r:id="rId2"/>
    <p:sldLayoutId id="2147488553" r:id="rId3"/>
    <p:sldLayoutId id="2147488554" r:id="rId4"/>
    <p:sldLayoutId id="2147488555" r:id="rId5"/>
    <p:sldLayoutId id="2147488556" r:id="rId6"/>
    <p:sldLayoutId id="2147488557" r:id="rId7"/>
    <p:sldLayoutId id="2147488558" r:id="rId8"/>
    <p:sldLayoutId id="2147488559" r:id="rId9"/>
    <p:sldLayoutId id="2147488560" r:id="rId10"/>
    <p:sldLayoutId id="2147488561" r:id="rId11"/>
    <p:sldLayoutId id="2147488562" r:id="rId12"/>
    <p:sldLayoutId id="21474885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819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1638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24578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32770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19175" indent="-2032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7163" indent="-2032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6738" indent="-203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5058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251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443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636" indent="-20409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3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85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78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0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2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54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7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39" algn="l" defTabSz="8163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lm,jknmu\b&#243;ma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usic\nhac%20do\Ben%20cang%20que%20huong%20toi.wav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45060" name="Picture 4" descr="mtg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3988"/>
            <a:ext cx="1600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223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0725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óma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525963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WordArt 23"/>
          <p:cNvSpPr>
            <a:spLocks noChangeArrowheads="1" noChangeShapeType="1" noTextEdit="1"/>
          </p:cNvSpPr>
          <p:nvPr/>
        </p:nvSpPr>
        <p:spPr bwMode="auto">
          <a:xfrm>
            <a:off x="914400" y="4286250"/>
            <a:ext cx="7124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NGUYỄN THỊ HOA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620000" cy="28765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0343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các thầy cô giáo về dự giờ</a:t>
            </a:r>
          </a:p>
          <a:p>
            <a:pPr algn="ctr"/>
            <a:r>
              <a:rPr lang="en-US" sz="5400" b="1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MÔN: Toán lớp 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L3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en cang que huong t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05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WordArt 10"/>
          <p:cNvSpPr>
            <a:spLocks noChangeArrowheads="1" noChangeShapeType="1" noTextEdit="1"/>
          </p:cNvSpPr>
          <p:nvPr/>
        </p:nvSpPr>
        <p:spPr bwMode="auto">
          <a:xfrm>
            <a:off x="990600" y="1085850"/>
            <a:ext cx="6705600" cy="3371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andara" pitchFamily="34" charset="0"/>
              </a:rPr>
              <a:t>CHÀO TẠM BIỆT </a:t>
            </a:r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98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762000" y="228600"/>
            <a:ext cx="838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rgbClr val="00CC00"/>
              </a:solidFill>
              <a:latin typeface=".VnArial" pitchFamily="34" charset="0"/>
            </a:endParaRPr>
          </a:p>
        </p:txBody>
      </p:sp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1676400" y="433388"/>
            <a:ext cx="6019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solidFill>
                <a:srgbClr val="00CC00"/>
              </a:solidFill>
              <a:latin typeface=".VnArial" pitchFamily="34" charset="0"/>
            </a:endParaRP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3489325" y="34623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4479925" y="42624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3946525" y="3576638"/>
            <a:ext cx="165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sp>
        <p:nvSpPr>
          <p:cNvPr id="46087" name="Text Box 14"/>
          <p:cNvSpPr txBox="1">
            <a:spLocks noChangeArrowheads="1"/>
          </p:cNvSpPr>
          <p:nvPr/>
        </p:nvSpPr>
        <p:spPr bwMode="auto">
          <a:xfrm>
            <a:off x="3429000" y="3600450"/>
            <a:ext cx="1651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600" b="1">
              <a:solidFill>
                <a:srgbClr val="00FFFF"/>
              </a:solidFill>
              <a:latin typeface=".VnTime" pitchFamily="34" charset="0"/>
            </a:endParaRPr>
          </a:p>
        </p:txBody>
      </p:sp>
      <p:pic>
        <p:nvPicPr>
          <p:cNvPr id="46088" name="Picture 2" descr="15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79475" cy="709613"/>
          </a:xfrm>
          <a:noFill/>
        </p:spPr>
      </p:pic>
      <p:pic>
        <p:nvPicPr>
          <p:cNvPr id="46089" name="Picture 2" descr="15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0563" y="0"/>
            <a:ext cx="896937" cy="723900"/>
          </a:xfrm>
          <a:noFill/>
        </p:spPr>
      </p:pic>
      <p:sp>
        <p:nvSpPr>
          <p:cNvPr id="46090" name="Text Box 21"/>
          <p:cNvSpPr txBox="1">
            <a:spLocks noChangeArrowheads="1"/>
          </p:cNvSpPr>
          <p:nvPr/>
        </p:nvSpPr>
        <p:spPr bwMode="auto">
          <a:xfrm>
            <a:off x="9525" y="33338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6091" name="Text Box 22"/>
          <p:cNvSpPr txBox="1">
            <a:spLocks noChangeArrowheads="1"/>
          </p:cNvSpPr>
          <p:nvPr/>
        </p:nvSpPr>
        <p:spPr bwMode="auto">
          <a:xfrm>
            <a:off x="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59415" name="WordArt 23"/>
          <p:cNvSpPr>
            <a:spLocks noChangeArrowheads="1" noChangeShapeType="1" noTextEdit="1"/>
          </p:cNvSpPr>
          <p:nvPr/>
        </p:nvSpPr>
        <p:spPr bwMode="auto">
          <a:xfrm>
            <a:off x="533400" y="1085850"/>
            <a:ext cx="4086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sp>
        <p:nvSpPr>
          <p:cNvPr id="59416" name="Text Box 81"/>
          <p:cNvSpPr txBox="1">
            <a:spLocks noChangeArrowheads="1"/>
          </p:cNvSpPr>
          <p:nvPr/>
        </p:nvSpPr>
        <p:spPr bwMode="auto">
          <a:xfrm>
            <a:off x="0" y="1581150"/>
            <a:ext cx="2925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None/>
            </a:pPr>
            <a:r>
              <a:rPr kumimoji="1" lang="en-US" altLang="en-US" sz="3200" b="1">
                <a:solidFill>
                  <a:srgbClr val="002060"/>
                </a:solidFill>
                <a:cs typeface="Times New Roman" pitchFamily="18" charset="0"/>
              </a:rPr>
              <a:t>Đọc các số sau :</a:t>
            </a:r>
          </a:p>
        </p:txBody>
      </p:sp>
      <p:sp>
        <p:nvSpPr>
          <p:cNvPr id="2" name="Explosion 1 1"/>
          <p:cNvSpPr>
            <a:spLocks noChangeArrowheads="1"/>
          </p:cNvSpPr>
          <p:nvPr/>
        </p:nvSpPr>
        <p:spPr bwMode="auto">
          <a:xfrm>
            <a:off x="546100" y="2038350"/>
            <a:ext cx="2587625" cy="1304925"/>
          </a:xfrm>
          <a:prstGeom prst="irregularSeal1">
            <a:avLst/>
          </a:prstGeom>
          <a:solidFill>
            <a:srgbClr val="FFFFFF"/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31 942</a:t>
            </a:r>
          </a:p>
        </p:txBody>
      </p:sp>
      <p:sp>
        <p:nvSpPr>
          <p:cNvPr id="21" name="Explosion 1 20"/>
          <p:cNvSpPr>
            <a:spLocks noChangeArrowheads="1"/>
          </p:cNvSpPr>
          <p:nvPr/>
        </p:nvSpPr>
        <p:spPr bwMode="auto">
          <a:xfrm>
            <a:off x="4564063" y="1581150"/>
            <a:ext cx="2587625" cy="1308100"/>
          </a:xfrm>
          <a:prstGeom prst="irregularSeal1">
            <a:avLst/>
          </a:prstGeom>
          <a:solidFill>
            <a:srgbClr val="FFFFFF"/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97 145</a:t>
            </a:r>
          </a:p>
        </p:txBody>
      </p:sp>
      <p:sp>
        <p:nvSpPr>
          <p:cNvPr id="22" name="Explosion 1 21"/>
          <p:cNvSpPr>
            <a:spLocks noChangeArrowheads="1"/>
          </p:cNvSpPr>
          <p:nvPr/>
        </p:nvSpPr>
        <p:spPr bwMode="auto">
          <a:xfrm>
            <a:off x="3049588" y="2800350"/>
            <a:ext cx="2589212" cy="1306513"/>
          </a:xfrm>
          <a:prstGeom prst="irregularSeal1">
            <a:avLst/>
          </a:prstGeom>
          <a:solidFill>
            <a:srgbClr val="FFFFFF"/>
          </a:solidFill>
          <a:ln w="12700" cap="rnd" algn="ctr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  <p:txBody>
          <a:bodyPr lIns="81639" tIns="40819" rIns="81639" bIns="40819"/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63 211</a:t>
            </a: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76200" y="3975100"/>
            <a:ext cx="295433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bg2"/>
              </a:buClr>
              <a:buFont typeface="Monotype Sorts" pitchFamily="2" charset="2"/>
              <a:buNone/>
            </a:pPr>
            <a:r>
              <a:rPr kumimoji="1" lang="vi-VN" altLang="en-US" sz="3200" b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kumimoji="1" lang="en-US" altLang="en-US" sz="3200" b="1">
                <a:solidFill>
                  <a:srgbClr val="002060"/>
                </a:solidFill>
                <a:cs typeface="Times New Roman" pitchFamily="18" charset="0"/>
              </a:rPr>
              <a:t> các số sau 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71800" y="4044950"/>
            <a:ext cx="6197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Ba mươi hai nghìn năm trăm hai mươi bốn</a:t>
            </a:r>
            <a:r>
              <a:rPr lang="vi-VN"/>
              <a:t>.</a:t>
            </a: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71800" y="4456113"/>
            <a:ext cx="57658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b="1">
                <a:solidFill>
                  <a:srgbClr val="000099"/>
                </a:solidFill>
              </a:rPr>
              <a:t>Bốn mươi lăm nghìn ba trăm mười hai.</a:t>
            </a:r>
            <a:endParaRPr lang="en-US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50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50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50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75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75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 animBg="1"/>
      <p:bldP spid="59416" grpId="0"/>
      <p:bldP spid="2" grpId="0" animBg="1"/>
      <p:bldP spid="21" grpId="0" animBg="1"/>
      <p:bldP spid="22" grpId="0" animBg="1"/>
      <p:bldP spid="18" grpId="0"/>
      <p:bldP spid="3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42863"/>
            <a:ext cx="91440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Luyện toán </a:t>
            </a:r>
            <a:r>
              <a:rPr lang="en-US" altLang="en-US" sz="2400" b="1">
                <a:solidFill>
                  <a:srgbClr val="FF0000"/>
                </a:solidFill>
              </a:rPr>
              <a:t>(Tiết 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7108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7109" name="Text Box 22"/>
          <p:cNvSpPr txBox="1">
            <a:spLocks noChangeArrowheads="1"/>
          </p:cNvSpPr>
          <p:nvPr/>
        </p:nvSpPr>
        <p:spPr bwMode="auto">
          <a:xfrm>
            <a:off x="30480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76200" y="6350"/>
          <a:ext cx="8991600" cy="5240338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/>
                  </a:extLst>
                </a:gridCol>
                <a:gridCol w="9144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762000">
                  <a:extLst>
                    <a:ext uri="{9D8B030D-6E8A-4147-A177-3AD203B41FA5}"/>
                  </a:extLst>
                </a:gridCol>
                <a:gridCol w="762000">
                  <a:extLst>
                    <a:ext uri="{9D8B030D-6E8A-4147-A177-3AD203B41FA5}"/>
                  </a:extLst>
                </a:gridCol>
                <a:gridCol w="1036351">
                  <a:extLst>
                    <a:ext uri="{9D8B030D-6E8A-4147-A177-3AD203B41FA5}"/>
                  </a:extLst>
                </a:gridCol>
                <a:gridCol w="3764249">
                  <a:extLst>
                    <a:ext uri="{9D8B030D-6E8A-4147-A177-3AD203B41FA5}"/>
                  </a:extLst>
                </a:gridCol>
              </a:tblGrid>
              <a:tr h="34292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Hàng 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Viết số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Đọc số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55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nghìn</a:t>
                      </a: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nghìn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Trăm 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Chục 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Đơn vị</a:t>
                      </a: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910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    </a:t>
                      </a: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/>
                </a:extLst>
              </a:tr>
              <a:tr h="914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064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92242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8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2" marB="342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5338763" y="3146425"/>
            <a:ext cx="4038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Ba mươi nghìn bảy trăm bốn mươi tám.</a:t>
            </a:r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4267200" y="2263775"/>
            <a:ext cx="12747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24 513</a:t>
            </a:r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4237038" y="3248025"/>
            <a:ext cx="1144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30 748</a:t>
            </a:r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4216400" y="4200525"/>
            <a:ext cx="1144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00FF"/>
                </a:solidFill>
                <a:latin typeface="Arial" charset="0"/>
              </a:rPr>
              <a:t>72 304</a:t>
            </a: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5334000" y="2270125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Hai mươi bốn nghìn năm trăm mười ba.</a:t>
            </a:r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5287963" y="4084638"/>
            <a:ext cx="41910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+mj-lt"/>
              </a:rPr>
              <a:t>Bảy mươi hai nghìn ba trăm linh bốn.</a:t>
            </a:r>
          </a:p>
        </p:txBody>
      </p:sp>
      <p:sp>
        <p:nvSpPr>
          <p:cNvPr id="21961" name="Text Box 457"/>
          <p:cNvSpPr txBox="1">
            <a:spLocks noChangeArrowheads="1"/>
          </p:cNvSpPr>
          <p:nvPr/>
        </p:nvSpPr>
        <p:spPr bwMode="auto">
          <a:xfrm>
            <a:off x="2041525" y="2312988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5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62" name="Text Box 458"/>
          <p:cNvSpPr txBox="1">
            <a:spLocks noChangeArrowheads="1"/>
          </p:cNvSpPr>
          <p:nvPr/>
        </p:nvSpPr>
        <p:spPr bwMode="auto">
          <a:xfrm>
            <a:off x="2849563" y="2312988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1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78" name="Rectangle 474"/>
          <p:cNvSpPr>
            <a:spLocks noChangeArrowheads="1"/>
          </p:cNvSpPr>
          <p:nvPr/>
        </p:nvSpPr>
        <p:spPr bwMode="auto">
          <a:xfrm>
            <a:off x="4265613" y="1139825"/>
            <a:ext cx="114458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45 679</a:t>
            </a:r>
          </a:p>
        </p:txBody>
      </p:sp>
      <p:sp>
        <p:nvSpPr>
          <p:cNvPr id="21986" name="Text Box 482"/>
          <p:cNvSpPr txBox="1">
            <a:spLocks noChangeArrowheads="1"/>
          </p:cNvSpPr>
          <p:nvPr/>
        </p:nvSpPr>
        <p:spPr bwMode="auto">
          <a:xfrm>
            <a:off x="381000" y="2282825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2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88" name="Text Box 484"/>
          <p:cNvSpPr txBox="1">
            <a:spLocks noChangeArrowheads="1"/>
          </p:cNvSpPr>
          <p:nvPr/>
        </p:nvSpPr>
        <p:spPr bwMode="auto">
          <a:xfrm>
            <a:off x="1276350" y="3254375"/>
            <a:ext cx="6096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21989" name="Text Box 485"/>
          <p:cNvSpPr txBox="1">
            <a:spLocks noChangeArrowheads="1"/>
          </p:cNvSpPr>
          <p:nvPr/>
        </p:nvSpPr>
        <p:spPr bwMode="auto">
          <a:xfrm>
            <a:off x="3636963" y="2344738"/>
            <a:ext cx="76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92" name="Text Box 488"/>
          <p:cNvSpPr txBox="1">
            <a:spLocks noChangeArrowheads="1"/>
          </p:cNvSpPr>
          <p:nvPr/>
        </p:nvSpPr>
        <p:spPr bwMode="auto">
          <a:xfrm>
            <a:off x="1177925" y="230822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4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1993" name="Text Box 489"/>
          <p:cNvSpPr txBox="1">
            <a:spLocks noChangeArrowheads="1"/>
          </p:cNvSpPr>
          <p:nvPr/>
        </p:nvSpPr>
        <p:spPr bwMode="auto">
          <a:xfrm>
            <a:off x="381000" y="3254375"/>
            <a:ext cx="4572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7" name="Text Box 490"/>
          <p:cNvSpPr txBox="1">
            <a:spLocks noChangeArrowheads="1"/>
          </p:cNvSpPr>
          <p:nvPr/>
        </p:nvSpPr>
        <p:spPr bwMode="auto">
          <a:xfrm>
            <a:off x="2940050" y="3246438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4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0" name="Text Box 490"/>
          <p:cNvSpPr txBox="1">
            <a:spLocks noChangeArrowheads="1"/>
          </p:cNvSpPr>
          <p:nvPr/>
        </p:nvSpPr>
        <p:spPr bwMode="auto">
          <a:xfrm>
            <a:off x="3673475" y="4230688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4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1" name="Text Box 490"/>
          <p:cNvSpPr txBox="1">
            <a:spLocks noChangeArrowheads="1"/>
          </p:cNvSpPr>
          <p:nvPr/>
        </p:nvSpPr>
        <p:spPr bwMode="auto">
          <a:xfrm>
            <a:off x="2159000" y="4189413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3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2" name="Text Box 490"/>
          <p:cNvSpPr txBox="1">
            <a:spLocks noChangeArrowheads="1"/>
          </p:cNvSpPr>
          <p:nvPr/>
        </p:nvSpPr>
        <p:spPr bwMode="auto">
          <a:xfrm>
            <a:off x="2951163" y="4217988"/>
            <a:ext cx="5334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000099"/>
                </a:solidFill>
                <a:latin typeface="Arial" charset="0"/>
              </a:rPr>
              <a:t>0</a:t>
            </a:r>
          </a:p>
        </p:txBody>
      </p:sp>
      <p:sp>
        <p:nvSpPr>
          <p:cNvPr id="56" name="Text Box 488"/>
          <p:cNvSpPr txBox="1">
            <a:spLocks noChangeArrowheads="1"/>
          </p:cNvSpPr>
          <p:nvPr/>
        </p:nvSpPr>
        <p:spPr bwMode="auto">
          <a:xfrm>
            <a:off x="1189038" y="4203700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2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8" name="Text Box 488"/>
          <p:cNvSpPr txBox="1">
            <a:spLocks noChangeArrowheads="1"/>
          </p:cNvSpPr>
          <p:nvPr/>
        </p:nvSpPr>
        <p:spPr bwMode="auto">
          <a:xfrm>
            <a:off x="2082800" y="3230563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7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59" name="Text Box 488"/>
          <p:cNvSpPr txBox="1">
            <a:spLocks noChangeArrowheads="1"/>
          </p:cNvSpPr>
          <p:nvPr/>
        </p:nvSpPr>
        <p:spPr bwMode="auto">
          <a:xfrm>
            <a:off x="3621088" y="3267075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8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0" name="Text Box 488"/>
          <p:cNvSpPr txBox="1">
            <a:spLocks noChangeArrowheads="1"/>
          </p:cNvSpPr>
          <p:nvPr/>
        </p:nvSpPr>
        <p:spPr bwMode="auto">
          <a:xfrm>
            <a:off x="263525" y="4233863"/>
            <a:ext cx="6858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D002C6"/>
                </a:solidFill>
                <a:latin typeface="Arial" charset="0"/>
              </a:rPr>
              <a:t> </a:t>
            </a:r>
            <a:r>
              <a:rPr lang="en-US" altLang="en-US" b="1">
                <a:solidFill>
                  <a:srgbClr val="000099"/>
                </a:solidFill>
                <a:latin typeface="Arial" charset="0"/>
              </a:rPr>
              <a:t>7</a:t>
            </a:r>
            <a:endParaRPr lang="vi-VN" altLang="en-US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" name="Rectangle 94"/>
          <p:cNvSpPr>
            <a:spLocks noChangeArrowheads="1"/>
          </p:cNvSpPr>
          <p:nvPr/>
        </p:nvSpPr>
        <p:spPr bwMode="auto">
          <a:xfrm>
            <a:off x="5343525" y="1141413"/>
            <a:ext cx="35718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Bốn mươi lăm nghìn sáu trăm bảy mươi chín.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8" dur="20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1" dur="20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4" dur="2000"/>
                                        <p:tgtEl>
                                          <p:spTgt spid="21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1" grpId="0"/>
      <p:bldP spid="21591" grpId="1"/>
      <p:bldP spid="21592" grpId="0"/>
      <p:bldP spid="21594" grpId="0"/>
      <p:bldP spid="21596" grpId="0"/>
      <p:bldP spid="21598" grpId="0"/>
      <p:bldP spid="21598" grpId="1"/>
      <p:bldP spid="21600" grpId="0"/>
      <p:bldP spid="21600" grpId="1"/>
      <p:bldP spid="21961" grpId="0"/>
      <p:bldP spid="21962" grpId="0"/>
      <p:bldP spid="21978" grpId="0"/>
      <p:bldP spid="21986" grpId="0"/>
      <p:bldP spid="21988" grpId="0"/>
      <p:bldP spid="21989" grpId="0"/>
      <p:bldP spid="21992" grpId="0"/>
      <p:bldP spid="21993" grpId="0"/>
      <p:bldP spid="47" grpId="0"/>
      <p:bldP spid="50" grpId="0"/>
      <p:bldP spid="51" grpId="0"/>
      <p:bldP spid="52" grpId="0"/>
      <p:bldP spid="56" grpId="0"/>
      <p:bldP spid="58" grpId="0"/>
      <p:bldP spid="59" grpId="0"/>
      <p:bldP spid="6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Luyện toán </a:t>
            </a:r>
            <a:r>
              <a:rPr lang="en-US" altLang="en-US" sz="2400" b="1">
                <a:solidFill>
                  <a:srgbClr val="FF0000"/>
                </a:solidFill>
              </a:rPr>
              <a:t>(Tiết 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49155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49156" name="Text Box 22"/>
          <p:cNvSpPr txBox="1">
            <a:spLocks noChangeArrowheads="1"/>
          </p:cNvSpPr>
          <p:nvPr/>
        </p:nvSpPr>
        <p:spPr bwMode="auto">
          <a:xfrm>
            <a:off x="30480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98438" y="112395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u="sng"/>
              <a:t>Bài 2</a:t>
            </a:r>
            <a:r>
              <a:rPr lang="en-US" b="1"/>
              <a:t>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25" y="15811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000099"/>
                </a:solidFill>
              </a:rPr>
              <a:t>Em và bạn ghi Đ (nếu đúng) hoặc S (nếu sai) vào ô trống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76200" y="21907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000099"/>
                </a:solidFill>
              </a:rPr>
              <a:t>* Số 31 798 đọc là ba mươi mốt nghìn bảy trăm tám mươi chín.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6200" y="33496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solidFill>
                  <a:srgbClr val="000099"/>
                </a:solidFill>
              </a:rPr>
              <a:t>* Số 26 571 đọc là hai mươi sáu nghìn năm trăm bảy mươi mốt.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2325" y="2751138"/>
            <a:ext cx="381000" cy="2778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sz="2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3919538"/>
            <a:ext cx="381000" cy="2778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endParaRPr lang="en-US" sz="2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17563" y="2703513"/>
            <a:ext cx="385762" cy="4460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0" y="3867150"/>
            <a:ext cx="381000" cy="4048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Luyện toán </a:t>
            </a:r>
            <a:r>
              <a:rPr lang="en-US" altLang="en-US" sz="2400" b="1">
                <a:solidFill>
                  <a:srgbClr val="FF0000"/>
                </a:solidFill>
              </a:rPr>
              <a:t>(Tiết 1)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0179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0180" name="Text Box 22"/>
          <p:cNvSpPr txBox="1">
            <a:spLocks noChangeArrowheads="1"/>
          </p:cNvSpPr>
          <p:nvPr/>
        </p:nvSpPr>
        <p:spPr bwMode="auto">
          <a:xfrm>
            <a:off x="304800" y="34290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1027113"/>
            <a:ext cx="40338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u="sng"/>
              <a:t>Bài 3</a:t>
            </a:r>
            <a:r>
              <a:rPr lang="en-US" b="1"/>
              <a:t>: Em và bạn cùng tính:</a:t>
            </a:r>
            <a:endParaRPr lang="en-US"/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444500" y="1658938"/>
            <a:ext cx="67945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99"/>
                </a:solidFill>
              </a:rPr>
              <a:t>2 000 + 400       = ............</a:t>
            </a:r>
          </a:p>
          <a:p>
            <a:r>
              <a:rPr lang="en-US" sz="3200" b="1">
                <a:solidFill>
                  <a:srgbClr val="000099"/>
                </a:solidFill>
              </a:rPr>
              <a:t>3 300 – 300       = ............</a:t>
            </a:r>
          </a:p>
          <a:p>
            <a:r>
              <a:rPr lang="en-US" sz="3200" b="1">
                <a:solidFill>
                  <a:srgbClr val="000099"/>
                </a:solidFill>
              </a:rPr>
              <a:t>200 + 2 000 x 3 = ..........</a:t>
            </a:r>
          </a:p>
          <a:p>
            <a:r>
              <a:rPr lang="en-US" sz="3200" b="1">
                <a:solidFill>
                  <a:srgbClr val="000099"/>
                </a:solidFill>
              </a:rPr>
              <a:t>6 000 – ( 3 000 – 2 000) = ................</a:t>
            </a:r>
          </a:p>
          <a:p>
            <a:r>
              <a:rPr lang="en-US" sz="3200" b="1">
                <a:solidFill>
                  <a:srgbClr val="000099"/>
                </a:solidFill>
              </a:rPr>
              <a:t>6 000 – 3 000 + 2 000    = ...............</a:t>
            </a:r>
          </a:p>
          <a:p>
            <a:r>
              <a:rPr lang="en-US" sz="3200" b="1">
                <a:solidFill>
                  <a:srgbClr val="000099"/>
                </a:solidFill>
              </a:rPr>
              <a:t>5 000 – 2 000 x 2            = ................</a:t>
            </a:r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3581400" y="1606550"/>
            <a:ext cx="2133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2 400</a:t>
            </a:r>
          </a:p>
        </p:txBody>
      </p:sp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3505200" y="2139950"/>
            <a:ext cx="21336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3 000</a:t>
            </a:r>
          </a:p>
        </p:txBody>
      </p:sp>
      <p:sp>
        <p:nvSpPr>
          <p:cNvPr id="50185" name="TextBox 10"/>
          <p:cNvSpPr txBox="1">
            <a:spLocks noChangeArrowheads="1"/>
          </p:cNvSpPr>
          <p:nvPr/>
        </p:nvSpPr>
        <p:spPr bwMode="auto">
          <a:xfrm>
            <a:off x="4800600" y="3562350"/>
            <a:ext cx="3962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3 000 + 2 000 = 5 000 </a:t>
            </a:r>
          </a:p>
        </p:txBody>
      </p:sp>
      <p:sp>
        <p:nvSpPr>
          <p:cNvPr id="50186" name="TextBox 11"/>
          <p:cNvSpPr txBox="1">
            <a:spLocks noChangeArrowheads="1"/>
          </p:cNvSpPr>
          <p:nvPr/>
        </p:nvSpPr>
        <p:spPr bwMode="auto">
          <a:xfrm>
            <a:off x="4876800" y="4019550"/>
            <a:ext cx="38147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5000 – 4 000  = 1000</a:t>
            </a:r>
          </a:p>
        </p:txBody>
      </p: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4876800" y="3089275"/>
            <a:ext cx="3962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6 000 - 1 000 = 5 000 </a:t>
            </a:r>
          </a:p>
        </p:txBody>
      </p:sp>
      <p:sp>
        <p:nvSpPr>
          <p:cNvPr id="50188" name="TextBox 13"/>
          <p:cNvSpPr txBox="1">
            <a:spLocks noChangeArrowheads="1"/>
          </p:cNvSpPr>
          <p:nvPr/>
        </p:nvSpPr>
        <p:spPr bwMode="auto">
          <a:xfrm>
            <a:off x="3429000" y="2587625"/>
            <a:ext cx="5486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C00000"/>
                </a:solidFill>
              </a:rPr>
              <a:t>2 00 + 6 000  = 6 200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9"/>
          <p:cNvGrpSpPr>
            <a:grpSpLocks/>
          </p:cNvGrpSpPr>
          <p:nvPr/>
        </p:nvGrpSpPr>
        <p:grpSpPr bwMode="auto">
          <a:xfrm>
            <a:off x="465138" y="819150"/>
            <a:ext cx="7840662" cy="579438"/>
            <a:chOff x="465535" y="1602089"/>
            <a:chExt cx="2033379" cy="769253"/>
          </a:xfrm>
        </p:grpSpPr>
        <p:sp>
          <p:nvSpPr>
            <p:cNvPr id="51217" name="Text Box 34"/>
            <p:cNvSpPr txBox="1">
              <a:spLocks noChangeArrowheads="1"/>
            </p:cNvSpPr>
            <p:nvPr/>
          </p:nvSpPr>
          <p:spPr bwMode="auto">
            <a:xfrm>
              <a:off x="465535" y="1602089"/>
              <a:ext cx="2033379" cy="695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u="sng">
                  <a:solidFill>
                    <a:srgbClr val="000099"/>
                  </a:solidFill>
                </a:rPr>
                <a:t>Bài 4</a:t>
              </a:r>
              <a:r>
                <a:rPr lang="en-US" altLang="en-US" sz="2800" b="1">
                  <a:solidFill>
                    <a:srgbClr val="000099"/>
                  </a:solidFill>
                </a:rPr>
                <a:t>: Em và bạn cùng viết tiếp vào chỗ chấm:</a:t>
              </a:r>
              <a:r>
                <a:rPr lang="en-US" altLang="en-US" sz="2800">
                  <a:solidFill>
                    <a:srgbClr val="000099"/>
                  </a:solidFill>
                  <a:latin typeface=".VnArial Narrow" pitchFamily="34" charset="0"/>
                </a:rPr>
                <a:t>    </a:t>
              </a:r>
            </a:p>
          </p:txBody>
        </p:sp>
        <p:sp>
          <p:nvSpPr>
            <p:cNvPr id="51218" name="Text Box 61"/>
            <p:cNvSpPr txBox="1">
              <a:spLocks noChangeArrowheads="1"/>
            </p:cNvSpPr>
            <p:nvPr/>
          </p:nvSpPr>
          <p:spPr bwMode="auto">
            <a:xfrm>
              <a:off x="1798874" y="1736472"/>
              <a:ext cx="304800" cy="634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b="1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81000" y="1465263"/>
            <a:ext cx="8610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latin typeface="+mj-lt"/>
                <a:cs typeface="Arial" panose="020B0604020202020204" pitchFamily="34" charset="0"/>
              </a:rPr>
              <a:t>* 4 000; 5 000;…….... ; ..…….. ; 8000;........... ; ........ ..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latin typeface="+mj-lt"/>
                <a:cs typeface="Arial" panose="020B0604020202020204" pitchFamily="34" charset="0"/>
              </a:rPr>
              <a:t>*11 000; 12 000;………  ;……....   ; 15 000; ………. </a:t>
            </a:r>
            <a:r>
              <a:rPr lang="en-US" altLang="en-US" sz="3200" b="1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latin typeface="+mj-lt"/>
                <a:cs typeface="Arial" panose="020B0604020202020204" pitchFamily="34" charset="0"/>
              </a:rPr>
              <a:t>* 58 000; 58 100; ............; ............; 58 400; ......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latin typeface="+mj-lt"/>
                <a:cs typeface="Arial" panose="020B0604020202020204" pitchFamily="34" charset="0"/>
              </a:rPr>
              <a:t>      </a:t>
            </a:r>
            <a:endParaRPr lang="en-US" alt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19600" y="1485900"/>
            <a:ext cx="1371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7 000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363" y="1982788"/>
            <a:ext cx="13843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10 000.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71800" y="1474788"/>
            <a:ext cx="128905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6 000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67075" y="2670175"/>
            <a:ext cx="13716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13 000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00600" y="2686050"/>
            <a:ext cx="1295400" cy="47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14 000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68675" y="3913188"/>
            <a:ext cx="13716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58 200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81000" y="3208338"/>
            <a:ext cx="1490663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16 000.</a:t>
            </a:r>
          </a:p>
        </p:txBody>
      </p:sp>
      <p:sp>
        <p:nvSpPr>
          <p:cNvPr id="51211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1212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35800" y="1466850"/>
            <a:ext cx="12192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9 000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10125" y="3925888"/>
            <a:ext cx="13716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58 300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629525" y="3925888"/>
            <a:ext cx="1524000" cy="474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</a:rPr>
              <a:t>58 500.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Luyện toán </a:t>
            </a:r>
            <a:r>
              <a:rPr lang="en-US" altLang="en-US" sz="2400" b="1">
                <a:solidFill>
                  <a:srgbClr val="FF0000"/>
                </a:solidFill>
              </a:rPr>
              <a:t>(Tiết 1)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2133600" y="2565400"/>
            <a:ext cx="4824413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Mời các em tham gia trò chơi </a:t>
            </a:r>
            <a:endParaRPr lang="en-US" sz="32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2209800" y="1638300"/>
            <a:ext cx="5184775" cy="8572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FF66"/>
                    </a:gs>
                    <a:gs pos="50000">
                      <a:srgbClr val="CC0066"/>
                    </a:gs>
                    <a:gs pos="100000">
                      <a:srgbClr val="99FF66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Chính tả toán</a:t>
            </a:r>
          </a:p>
        </p:txBody>
      </p:sp>
      <p:sp>
        <p:nvSpPr>
          <p:cNvPr id="52228" name="Rectangle 13"/>
          <p:cNvSpPr>
            <a:spLocks noChangeArrowheads="1"/>
          </p:cNvSpPr>
          <p:nvPr/>
        </p:nvSpPr>
        <p:spPr bwMode="auto">
          <a:xfrm>
            <a:off x="2971800" y="1547813"/>
            <a:ext cx="3200400" cy="1095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699957" lon="0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/>
            <a:endParaRPr lang="en-US" altLang="en-US" sz="16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2232" name="Picture 8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816100"/>
            <a:ext cx="23161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58738"/>
            <a:ext cx="9144000" cy="4206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002060"/>
                </a:solidFill>
              </a:rPr>
              <a:t>Thứ tư ngày  31 tháng 3 năm 2021</a:t>
            </a:r>
          </a:p>
        </p:txBody>
      </p:sp>
      <p:pic>
        <p:nvPicPr>
          <p:cNvPr id="3" name="Picture 10" descr="Tro c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1950"/>
            <a:ext cx="3311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310515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</a:t>
            </a:r>
            <a:r>
              <a:rPr lang="en-US" sz="3200" b="1">
                <a:solidFill>
                  <a:srgbClr val="000099"/>
                </a:solidFill>
              </a:rPr>
              <a:t>Bốn mươi ba nghìn hai trăm năm mươi.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305435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</a:t>
            </a:r>
            <a:r>
              <a:rPr lang="en-US" sz="3200" b="1">
                <a:solidFill>
                  <a:srgbClr val="000099"/>
                </a:solidFill>
              </a:rPr>
              <a:t>Sáu chục nghìn bảy trăm năm mươi chín.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90663" y="310515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 </a:t>
            </a:r>
            <a:r>
              <a:rPr lang="en-US" sz="3200" b="1">
                <a:solidFill>
                  <a:srgbClr val="000099"/>
                </a:solidFill>
              </a:rPr>
              <a:t>Mười ba nghìn sáu trăm linh năm.</a:t>
            </a:r>
          </a:p>
        </p:txBody>
      </p:sp>
      <p:pic>
        <p:nvPicPr>
          <p:cNvPr id="13" name="Picture 63" descr="1495_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5138"/>
            <a:ext cx="1311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1" grpId="0" animBg="1"/>
      <p:bldP spid="5" grpId="0"/>
      <p:bldP spid="5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1"/>
          <p:cNvSpPr txBox="1">
            <a:spLocks noChangeArrowheads="1"/>
          </p:cNvSpPr>
          <p:nvPr/>
        </p:nvSpPr>
        <p:spPr bwMode="auto">
          <a:xfrm>
            <a:off x="9525" y="-95250"/>
            <a:ext cx="9144000" cy="466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2060"/>
                </a:solidFill>
              </a:rPr>
              <a:t>Thứ tư ngày </a:t>
            </a:r>
            <a:r>
              <a:rPr lang="vi-VN" altLang="en-US" b="1">
                <a:solidFill>
                  <a:srgbClr val="002060"/>
                </a:solidFill>
              </a:rPr>
              <a:t>31</a:t>
            </a:r>
            <a:r>
              <a:rPr lang="en-US" altLang="en-US" b="1">
                <a:solidFill>
                  <a:srgbClr val="002060"/>
                </a:solidFill>
              </a:rPr>
              <a:t> tháng 03 năm 2021</a:t>
            </a:r>
          </a:p>
        </p:txBody>
      </p:sp>
      <p:sp>
        <p:nvSpPr>
          <p:cNvPr id="53251" name="Text Box 22"/>
          <p:cNvSpPr txBox="1">
            <a:spLocks noChangeArrowheads="1"/>
          </p:cNvSpPr>
          <p:nvPr/>
        </p:nvSpPr>
        <p:spPr bwMode="auto">
          <a:xfrm>
            <a:off x="-76200" y="209550"/>
            <a:ext cx="990600" cy="452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002060"/>
                </a:solidFill>
              </a:rPr>
              <a:t>Toán</a:t>
            </a:r>
          </a:p>
        </p:txBody>
      </p:sp>
      <p:pic>
        <p:nvPicPr>
          <p:cNvPr id="7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086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2519363" y="1200150"/>
            <a:ext cx="4414837" cy="32766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1/ Về nhà luyện đọc nhiều</a:t>
            </a:r>
          </a:p>
          <a:p>
            <a:r>
              <a:rPr lang="en-US"/>
              <a:t> lần số có 5 chữ số.</a:t>
            </a:r>
          </a:p>
          <a:p>
            <a:r>
              <a:rPr lang="en-US"/>
              <a:t>2/ Xem trước bài 5,6,7,8/52</a:t>
            </a:r>
          </a:p>
          <a:p>
            <a:r>
              <a:rPr lang="en-US"/>
              <a:t>Bài Ôn luyện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1200150"/>
            <a:ext cx="1752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DẶN DÒ</a:t>
            </a:r>
          </a:p>
        </p:txBody>
      </p:sp>
      <p:sp>
        <p:nvSpPr>
          <p:cNvPr id="53255" name="Text Box 16"/>
          <p:cNvSpPr txBox="1">
            <a:spLocks noChangeArrowheads="1"/>
          </p:cNvSpPr>
          <p:nvPr/>
        </p:nvSpPr>
        <p:spPr bwMode="auto">
          <a:xfrm>
            <a:off x="914400" y="285750"/>
            <a:ext cx="7696200" cy="5746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639" tIns="40819" rIns="81639" bIns="40819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Luyện toán </a:t>
            </a:r>
            <a:r>
              <a:rPr lang="en-US" altLang="en-US" sz="2400" b="1">
                <a:solidFill>
                  <a:srgbClr val="FF0000"/>
                </a:solidFill>
              </a:rPr>
              <a:t>(Tiết 1)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HUONG111111111111">
  <a:themeElements>
    <a:clrScheme name="HUONG11111111111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UONG11111111111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UONG11111111111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ONG11111111111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ONG11111111111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rnd" cmpd="sng" algn="ctr">
          <a:solidFill>
            <a:srgbClr val="FF3300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12700" cap="rnd" cmpd="sng" algn="ctr">
          <a:solidFill>
            <a:srgbClr val="FF3300"/>
          </a:solidFill>
          <a:prstDash val="sysDot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86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HUONG111111111111</Template>
  <TotalTime>3072</TotalTime>
  <Words>532</Words>
  <Application>Microsoft Office PowerPoint</Application>
  <PresentationFormat>On-screen Show (16:9)</PresentationFormat>
  <Paragraphs>114</Paragraphs>
  <Slides>10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Arial</vt:lpstr>
      <vt:lpstr>Calibri</vt:lpstr>
      <vt:lpstr>.VnTime</vt:lpstr>
      <vt:lpstr>Monotype Sorts</vt:lpstr>
      <vt:lpstr>.VnArial</vt:lpstr>
      <vt:lpstr>.VnArial Narrow</vt:lpstr>
      <vt:lpstr>Wingdings</vt:lpstr>
      <vt:lpstr>HUONG111111111111</vt:lpstr>
      <vt:lpstr>4_SERENE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ismail - [2010]</cp:lastModifiedBy>
  <cp:revision>306</cp:revision>
  <dcterms:created xsi:type="dcterms:W3CDTF">2007-03-13T11:54:05Z</dcterms:created>
  <dcterms:modified xsi:type="dcterms:W3CDTF">2021-05-31T14:02:11Z</dcterms:modified>
</cp:coreProperties>
</file>