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ppt" ContentType="application/vnd.ms-powerpoi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300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79" r:id="rId11"/>
    <p:sldId id="384" r:id="rId12"/>
    <p:sldId id="385" r:id="rId13"/>
    <p:sldId id="334" r:id="rId14"/>
    <p:sldId id="387" r:id="rId15"/>
    <p:sldId id="309" r:id="rId16"/>
    <p:sldId id="339" r:id="rId17"/>
    <p:sldId id="394" r:id="rId18"/>
    <p:sldId id="391" r:id="rId19"/>
    <p:sldId id="360" r:id="rId20"/>
    <p:sldId id="348" r:id="rId21"/>
    <p:sldId id="351" r:id="rId22"/>
    <p:sldId id="353" r:id="rId23"/>
    <p:sldId id="355" r:id="rId24"/>
    <p:sldId id="315" r:id="rId25"/>
    <p:sldId id="316" r:id="rId26"/>
    <p:sldId id="317" r:id="rId27"/>
    <p:sldId id="361" r:id="rId28"/>
    <p:sldId id="362" r:id="rId29"/>
    <p:sldId id="363" r:id="rId30"/>
    <p:sldId id="364" r:id="rId31"/>
    <p:sldId id="365" r:id="rId32"/>
    <p:sldId id="318" r:id="rId33"/>
    <p:sldId id="319" r:id="rId34"/>
    <p:sldId id="320" r:id="rId35"/>
    <p:sldId id="366" r:id="rId36"/>
    <p:sldId id="368" r:id="rId37"/>
    <p:sldId id="371" r:id="rId38"/>
    <p:sldId id="324" r:id="rId39"/>
    <p:sldId id="396" r:id="rId40"/>
    <p:sldId id="370" r:id="rId41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FFFFFF"/>
    <a:srgbClr val="0099FF"/>
    <a:srgbClr val="000000"/>
    <a:srgbClr val="FC3447"/>
    <a:srgbClr val="F43C4E"/>
    <a:srgbClr val="FF0066"/>
    <a:srgbClr val="800000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1116" y="-39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9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200"/>
            </a:lvl3pPr>
            <a:lvl4pPr marL="1645920" indent="0" algn="ctr">
              <a:buNone/>
              <a:defRPr sz="1900"/>
            </a:lvl4pPr>
            <a:lvl5pPr marL="2194560" indent="0" algn="ctr">
              <a:buNone/>
              <a:defRPr sz="1900"/>
            </a:lvl5pPr>
            <a:lvl6pPr marL="2743200" indent="0" algn="ctr">
              <a:buNone/>
              <a:defRPr sz="1900"/>
            </a:lvl6pPr>
            <a:lvl7pPr marL="3291840" indent="0" algn="ctr">
              <a:buNone/>
              <a:defRPr sz="1900"/>
            </a:lvl7pPr>
            <a:lvl8pPr marL="3840480" indent="0" algn="ctr">
              <a:buNone/>
              <a:defRPr sz="1900"/>
            </a:lvl8pPr>
            <a:lvl9pPr marL="4389120" indent="0" algn="ctr">
              <a:buNone/>
              <a:defRPr sz="1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68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88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30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4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48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200" b="1"/>
            </a:lvl3pPr>
            <a:lvl4pPr marL="1645920" indent="0">
              <a:buNone/>
              <a:defRPr sz="1900" b="1"/>
            </a:lvl4pPr>
            <a:lvl5pPr marL="2194560" indent="0">
              <a:buNone/>
              <a:defRPr sz="1900" b="1"/>
            </a:lvl5pPr>
            <a:lvl6pPr marL="2743200" indent="0">
              <a:buNone/>
              <a:defRPr sz="1900" b="1"/>
            </a:lvl6pPr>
            <a:lvl7pPr marL="3291840" indent="0">
              <a:buNone/>
              <a:defRPr sz="1900" b="1"/>
            </a:lvl7pPr>
            <a:lvl8pPr marL="3840480" indent="0">
              <a:buNone/>
              <a:defRPr sz="1900" b="1"/>
            </a:lvl8pPr>
            <a:lvl9pPr marL="4389120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200" b="1"/>
            </a:lvl3pPr>
            <a:lvl4pPr marL="1645920" indent="0">
              <a:buNone/>
              <a:defRPr sz="1900" b="1"/>
            </a:lvl4pPr>
            <a:lvl5pPr marL="2194560" indent="0">
              <a:buNone/>
              <a:defRPr sz="1900" b="1"/>
            </a:lvl5pPr>
            <a:lvl6pPr marL="2743200" indent="0">
              <a:buNone/>
              <a:defRPr sz="1900" b="1"/>
            </a:lvl6pPr>
            <a:lvl7pPr marL="3291840" indent="0">
              <a:buNone/>
              <a:defRPr sz="1900" b="1"/>
            </a:lvl7pPr>
            <a:lvl8pPr marL="3840480" indent="0">
              <a:buNone/>
              <a:defRPr sz="1900" b="1"/>
            </a:lvl8pPr>
            <a:lvl9pPr marL="4389120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15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2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7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00"/>
            </a:lvl1pPr>
            <a:lvl2pPr marL="548640" indent="0">
              <a:buNone/>
              <a:defRPr sz="1700"/>
            </a:lvl2pPr>
            <a:lvl3pPr marL="1097280" indent="0">
              <a:buNone/>
              <a:defRPr sz="140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5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00"/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00"/>
            </a:lvl1pPr>
            <a:lvl2pPr marL="548640" indent="0">
              <a:buNone/>
              <a:defRPr sz="1700"/>
            </a:lvl2pPr>
            <a:lvl3pPr marL="1097280" indent="0">
              <a:buNone/>
              <a:defRPr sz="140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8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28907-122B-4F74-B999-2EF621170125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DELL\Desktop\999999999999999999\GA%20C&#272;%20TA5%20-%20U6%20-L3-P123(11-2020)%20HC-%20CO%20AM%20THANH\tieng%20anh-123%20ok.avi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999999999999999999\GA%20C&#272;%20TA5%20-%20U6%20-L3-P123(11-2020)%20HC-%20CO%20AM%20THANH\1.%20How%20many%20lessons%20MOI.mp3" TargetMode="External"/><Relationship Id="rId1" Type="http://schemas.openxmlformats.org/officeDocument/2006/relationships/audio" Target="file:///C:\Users\DELL\Desktop\999999999999999999\GA%20C&#272;%20TA5%20-%20U6%20-L3-P123(11-2020)%20HC-%20CO%20AM%20THANH\1-2%20I%20have%20four.mp3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999999999999999999\GA%20C&#272;%20TA5%20-%20U6%20-L3-P123(11-2020)%20HC-%20CO%20AM%20THANH\copybooks%20MOI.mp3" TargetMode="Externa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DELL\Desktop\999999999999999999\GA%20C&#272;%20TA5%20-%20U6%20-L3-P123(11-2020)%20HC-%20CO%20AM%20THANH\nghe%20P%201%20cat%20tu%20cau1%20-4%20MOI.mp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DELL\Desktop\999999999999999999\GA%20C&#272;%20TA5%20-%20U6%20-L3-P123(11-2020)%20HC-%20CO%20AM%20THANH\nghe%20P%201%20cat%20tu%20cau1%20-4%20MOI.mp3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DELL\Desktop\999999999999999999\GA%20C&#272;%20TA5%20-%20U6%20-L3-P123(11-2020)%20HC-%20CO%20AM%20THANH\1.%20How%20many%20lessons%20MOI.mp3" TargetMode="External"/><Relationship Id="rId1" Type="http://schemas.openxmlformats.org/officeDocument/2006/relationships/audio" Target="file:///C:\Users\DELL\Desktop\999999999999999999\GA%20C&#272;%20TA5%20-%20U6%20-L3-P123(11-2020)%20HC-%20CO%20AM%20THANH\1-2%20I%20have%20four.mp3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slide" Target="slide3.xml"/><Relationship Id="rId2" Type="http://schemas.openxmlformats.org/officeDocument/2006/relationships/audio" Target="file:///C:\Users\DELL\Desktop\999999999999999999\GA%20C&#272;%20TA5%20-%20U6%20-L3-P123(11-2020)%20HC-%20CO%20AM%20THANH\bao%20manh.wav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DELL\Desktop\999999999999999999\GA%20C&#272;%20TA5%20-%20U6%20-L3-P123(11-2020)%20HC-%20CO%20AM%20THANH\2-2.%20i%20have%20five.mp3" TargetMode="External"/><Relationship Id="rId1" Type="http://schemas.openxmlformats.org/officeDocument/2006/relationships/audio" Target="file:///C:\Users\DELL\Desktop\999999999999999999\GA%20C&#272;%20TA5%20-%20U6%20-L3-P123(11-2020)%20HC-%20CO%20AM%20THANH\2.%20how%20may%20crayons%20do%20you%20have.mp3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DELL\Desktop\999999999999999999\GA%20C&#272;%20TA5%20-%20U6%20-L3-P123(11-2020)%20HC-%20CO%20AM%20THANH\3-%202%20%20i%20have%20six.mp3" TargetMode="External"/><Relationship Id="rId1" Type="http://schemas.openxmlformats.org/officeDocument/2006/relationships/audio" Target="file:///C:\Users\DELL\Desktop\999999999999999999\GA%20C&#272;%20TA5%20-%20U6%20-L3-P123(11-2020)%20HC-%20CO%20AM%20THANH\3.%20how%20many%20books%20do%20you%20have.mp3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DELL\Desktop\999999999999999999\GA%20C&#272;%20TA5%20-%20U6%20-L3-P123(11-2020)%20HC-%20CO%20AM%20THANH\4-2%20i%20have%20seven.mp3" TargetMode="External"/><Relationship Id="rId1" Type="http://schemas.openxmlformats.org/officeDocument/2006/relationships/audio" Target="file:///C:\Users\DELL\Desktop\999999999999999999\GA%20C&#272;%20TA5%20-%20U6%20-L3-P123(11-2020)%20HC-%20CO%20AM%20THANH\4.%20how%20many%20copybooks%20do%20you%20have.mp3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audio" Target="file:///E:\NOI%20DUNG%2020-21\GA%20-%20C&#272;-%20TAU5-%20U6-%20L3%20P123.%20HC\GA%20C&#272;%20TA5%20-%20U6%20-L3-P123(11-2020)%20HC-%20CO%20AM%20THANH\NGHE%20%20Part%20DOC%20TU%20CAU%201.mp3" TargetMode="External"/><Relationship Id="rId1" Type="http://schemas.openxmlformats.org/officeDocument/2006/relationships/audio" Target="file:///C:\Users\DELL\Desktop\999999999999999999\GA%20C&#272;%20TA5%20-%20U6%20-L3-P123(11-2020)%20HC-%20CO%20AM%20THANH\NGHE%20%20Part%202.mp3" TargetMode="External"/><Relationship Id="rId6" Type="http://schemas.openxmlformats.org/officeDocument/2006/relationships/image" Target="../media/image56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audio" Target="file:///C:\Users\DELL\Desktop\999999999999999999\GA%20C&#272;%20TA5%20-%20U6%20-L3-P123(11-2020)%20HC-%20CO%20AM%20THANH\Beautiful.mp3" TargetMode="External"/><Relationship Id="rId6" Type="http://schemas.openxmlformats.org/officeDocument/2006/relationships/image" Target="../media/image61.png"/><Relationship Id="rId5" Type="http://schemas.openxmlformats.org/officeDocument/2006/relationships/slide" Target="slide24.xml"/><Relationship Id="rId4" Type="http://schemas.openxmlformats.org/officeDocument/2006/relationships/audio" Target="../media/audio6.wav"/><Relationship Id="rId9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esktop\999999999999999999\GA%20C&#272;%20TA5%20-%20U6%20-L3-P123(11-2020)%20HC-%20CO%20AM%20THANH\CHANT%20tro%20choi%20moi.mp3" TargetMode="External"/><Relationship Id="rId1" Type="http://schemas.openxmlformats.org/officeDocument/2006/relationships/audio" Target="file:///C:\Users\DELL\Desktop\999999999999999999\GA%20C&#272;%20TA5%20-%20U6%20-L3-P123(11-2020)%20HC-%20CO%20AM%20THANH\Shalala%20Lala%20-ok.mp3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7.wav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999999999999999999\GA%20C&#272;%20TA5%20-%20U6%20-L3-P123(11-2020)%20HC-%20CO%20AM%20THANH\Baby%20Shark%20Dance%20OK.mp3" TargetMode="External"/><Relationship Id="rId6" Type="http://schemas.openxmlformats.org/officeDocument/2006/relationships/image" Target="../media/image61.png"/><Relationship Id="rId5" Type="http://schemas.openxmlformats.org/officeDocument/2006/relationships/slide" Target="slide24.xml"/><Relationship Id="rId4" Type="http://schemas.openxmlformats.org/officeDocument/2006/relationships/audio" Target="../media/audio6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audio" Target="file:///C:\Users\DELL\Desktop\999999999999999999\GA%20C&#272;%20TA5%20-%20U6%20-L3-P123(11-2020)%20HC-%20CO%20AM%20THANH\con%20BV.mp3" TargetMode="External"/><Relationship Id="rId1" Type="http://schemas.openxmlformats.org/officeDocument/2006/relationships/audio" Target="file:///C:\Users\DELL\Desktop\999999999999999999\GA%20C&#272;%20TA5%20-%20U6%20-L3-P123(11-2020)%20HC-%20CO%20AM%20THANH\3.%20how%20many%20books%20do%20you%20have.mp3" TargetMode="External"/><Relationship Id="rId6" Type="http://schemas.openxmlformats.org/officeDocument/2006/relationships/slide" Target="slide24.xml"/><Relationship Id="rId5" Type="http://schemas.openxmlformats.org/officeDocument/2006/relationships/audio" Target="../media/audio8.wav"/><Relationship Id="rId4" Type="http://schemas.openxmlformats.org/officeDocument/2006/relationships/audio" Target="../media/audio6.wav"/><Relationship Id="rId9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45.emf"/><Relationship Id="rId3" Type="http://schemas.openxmlformats.org/officeDocument/2006/relationships/audio" Target="file:///E:\NOI%20DUNG%2020-21\GA%20-%20C&#272;-%20TAU5-%20U6-%20L3%20P123.%20HC\GA%20C&#272;%20TA5%20-%20U6%20-L3-P123(11-2020)%20HC-%20CO%20AM%20THANH\video%20nhay.mp3" TargetMode="External"/><Relationship Id="rId7" Type="http://schemas.openxmlformats.org/officeDocument/2006/relationships/slide" Target="slide26.xml"/><Relationship Id="rId12" Type="http://schemas.openxmlformats.org/officeDocument/2006/relationships/image" Target="../media/image43.png"/><Relationship Id="rId2" Type="http://schemas.openxmlformats.org/officeDocument/2006/relationships/audio" Target="file:///E:\NOI%20DUNG%2020-21\GA%20-%20C&#272;-%20TAU5-%20U6-%20L3%20P123.%20HC\GA%20C&#272;%20TA5%20-%20U6%20-L3-P123(11-2020)%20HC-%20CO%20AM%20THANH\hockey%20ok.mp3" TargetMode="External"/><Relationship Id="rId16" Type="http://schemas.openxmlformats.org/officeDocument/2006/relationships/image" Target="../media/image39.png"/><Relationship Id="rId1" Type="http://schemas.openxmlformats.org/officeDocument/2006/relationships/audio" Target="file:///C:\Users\DELL\Desktop\999999999999999999\GA%20C&#272;%20TA5%20-%20U6%20-L3-P123(11-2020)%20HC-%20CO%20AM%20THANH\4.%20how%20many%20copybooks%20do%20you%20have.mp3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42.png"/><Relationship Id="rId5" Type="http://schemas.openxmlformats.org/officeDocument/2006/relationships/audio" Target="../media/audio7.wav"/><Relationship Id="rId15" Type="http://schemas.openxmlformats.org/officeDocument/2006/relationships/image" Target="../media/image71.png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9.jpeg"/><Relationship Id="rId1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png"/><Relationship Id="rId18" Type="http://schemas.openxmlformats.org/officeDocument/2006/relationships/slide" Target="slide9.xml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slide" Target="slide6.xml"/><Relationship Id="rId17" Type="http://schemas.openxmlformats.org/officeDocument/2006/relationships/image" Target="../media/image24.png"/><Relationship Id="rId2" Type="http://schemas.openxmlformats.org/officeDocument/2006/relationships/image" Target="../media/image18.gif"/><Relationship Id="rId16" Type="http://schemas.openxmlformats.org/officeDocument/2006/relationships/slide" Target="slide8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10" Type="http://schemas.openxmlformats.org/officeDocument/2006/relationships/slide" Target="slide5.xml"/><Relationship Id="rId19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slide" Target="slide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2.emf"/><Relationship Id="rId5" Type="http://schemas.openxmlformats.org/officeDocument/2006/relationships/oleObject" Target="../embeddings/Microsoft_PowerPoint_97-2003_Presentation1.ppt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8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6" Type="http://schemas.openxmlformats.org/officeDocument/2006/relationships/slide" Target="slide4.xml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jpeg"/><Relationship Id="rId4" Type="http://schemas.openxmlformats.org/officeDocument/2006/relationships/image" Target="../media/image19.pn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audio" Target="file:///C:\Users\DELL\Desktop\999999999999999999\GA%20C&#272;%20TA5%20-%20U6%20-L3-P123(11-2020)%20HC-%20CO%20AM%20THANH\bao%20manh.wav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9.png"/><Relationship Id="rId10" Type="http://schemas.openxmlformats.org/officeDocument/2006/relationships/image" Target="../media/image33.png"/><Relationship Id="rId4" Type="http://schemas.openxmlformats.org/officeDocument/2006/relationships/image" Target="../media/image8.jpe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DELL\Desktop\999999999999999999\GA%20C&#272;%20TA5%20-%20U6%20-L3-P123(11-2020)%20HC-%20CO%20AM%20THANH\tr&#242;%20choi%20fishermen%20(1).mp3" TargetMode="External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8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4616450"/>
            <a:ext cx="5364163" cy="4022725"/>
          </a:xfrm>
        </p:spPr>
      </p:pic>
      <p:pic>
        <p:nvPicPr>
          <p:cNvPr id="2051" name="Picture 6" descr="flower2DivWHT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2"/>
            <a:ext cx="14630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</a:blip>
          <a:srcRect/>
          <a:stretch>
            <a:fillRect/>
          </a:stretch>
        </p:blipFill>
        <p:spPr bwMode="auto">
          <a:xfrm>
            <a:off x="13296901" y="2617788"/>
            <a:ext cx="1584325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</a:blip>
          <a:srcRect/>
          <a:stretch>
            <a:fillRect/>
          </a:stretch>
        </p:blipFill>
        <p:spPr bwMode="auto">
          <a:xfrm>
            <a:off x="13208001" y="1006476"/>
            <a:ext cx="1584325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</a:blip>
          <a:srcRect/>
          <a:stretch>
            <a:fillRect/>
          </a:stretch>
        </p:blipFill>
        <p:spPr bwMode="auto">
          <a:xfrm>
            <a:off x="10240964" y="958850"/>
            <a:ext cx="1585912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</a:blip>
          <a:srcRect/>
          <a:stretch>
            <a:fillRect/>
          </a:stretch>
        </p:blipFill>
        <p:spPr bwMode="auto">
          <a:xfrm>
            <a:off x="10240964" y="2606676"/>
            <a:ext cx="1585912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</a:blip>
          <a:srcRect/>
          <a:stretch>
            <a:fillRect/>
          </a:stretch>
        </p:blipFill>
        <p:spPr bwMode="auto">
          <a:xfrm>
            <a:off x="3779839" y="990601"/>
            <a:ext cx="15843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</a:blip>
          <a:srcRect/>
          <a:stretch>
            <a:fillRect/>
          </a:stretch>
        </p:blipFill>
        <p:spPr bwMode="auto">
          <a:xfrm>
            <a:off x="3756025" y="2565400"/>
            <a:ext cx="158591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</a:blip>
          <a:srcRect/>
          <a:stretch>
            <a:fillRect/>
          </a:stretch>
        </p:blipFill>
        <p:spPr bwMode="auto">
          <a:xfrm>
            <a:off x="609601" y="1006476"/>
            <a:ext cx="1584325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</a:blip>
          <a:srcRect/>
          <a:stretch>
            <a:fillRect/>
          </a:stretch>
        </p:blipFill>
        <p:spPr bwMode="auto">
          <a:xfrm>
            <a:off x="609601" y="2560638"/>
            <a:ext cx="1584325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</a:blip>
          <a:srcRect/>
          <a:stretch>
            <a:fillRect/>
          </a:stretch>
        </p:blipFill>
        <p:spPr bwMode="auto">
          <a:xfrm>
            <a:off x="6926264" y="1009651"/>
            <a:ext cx="1585912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</a:blip>
          <a:srcRect/>
          <a:stretch>
            <a:fillRect/>
          </a:stretch>
        </p:blipFill>
        <p:spPr bwMode="auto">
          <a:xfrm>
            <a:off x="6972301" y="2560638"/>
            <a:ext cx="1584325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92076" y="974725"/>
            <a:ext cx="14508163" cy="6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09" tIns="65305" rIns="130609" bIns="65305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DAI LOC DEPARTMENT OF EDUCATION AND TRAINING</a:t>
            </a:r>
            <a:r>
              <a:rPr lang="en-US" alt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4999039" y="5578475"/>
            <a:ext cx="5851525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09" tIns="65305" rIns="130609" bIns="65305">
            <a:spAutoFit/>
          </a:bodyPr>
          <a:lstStyle/>
          <a:p>
            <a:pPr eaLnBrk="0" hangingPunct="0"/>
            <a:r>
              <a:rPr lang="en-US" altLang="en-US" sz="4600" b="1" i="1" dirty="0">
                <a:latin typeface="Times New Roman" pitchFamily="18" charset="0"/>
              </a:rPr>
              <a:t>Subject: English 5 </a:t>
            </a: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2682876" y="7264400"/>
            <a:ext cx="9386888" cy="83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09" tIns="65305" rIns="130609" bIns="65305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600" b="1" i="1" dirty="0">
                <a:solidFill>
                  <a:srgbClr val="660033"/>
                </a:solidFill>
              </a:rPr>
              <a:t> </a:t>
            </a:r>
            <a:r>
              <a:rPr lang="en-US" altLang="en-US" sz="4600" b="1" i="1" dirty="0">
                <a:solidFill>
                  <a:srgbClr val="0000CC"/>
                </a:solidFill>
                <a:latin typeface="Times New Roman" pitchFamily="18" charset="0"/>
              </a:rPr>
              <a:t>Teacher: Van </a:t>
            </a:r>
            <a:r>
              <a:rPr lang="en-US" altLang="en-US" sz="4600" b="1" i="1" dirty="0" err="1">
                <a:solidFill>
                  <a:srgbClr val="0000CC"/>
                </a:solidFill>
                <a:latin typeface="Times New Roman" pitchFamily="18" charset="0"/>
              </a:rPr>
              <a:t>Thi</a:t>
            </a:r>
            <a:r>
              <a:rPr lang="en-US" altLang="en-US" sz="4600" b="1" i="1" dirty="0">
                <a:solidFill>
                  <a:srgbClr val="0000CC"/>
                </a:solidFill>
                <a:latin typeface="Times New Roman" pitchFamily="18" charset="0"/>
              </a:rPr>
              <a:t> Lai</a:t>
            </a:r>
          </a:p>
        </p:txBody>
      </p:sp>
      <p:sp>
        <p:nvSpPr>
          <p:cNvPr id="76817" name="WordArt 17"/>
          <p:cNvSpPr>
            <a:spLocks noChangeArrowheads="1" noChangeShapeType="1" noTextEdit="1"/>
          </p:cNvSpPr>
          <p:nvPr/>
        </p:nvSpPr>
        <p:spPr bwMode="auto">
          <a:xfrm>
            <a:off x="3048000" y="2682875"/>
            <a:ext cx="8412163" cy="2101850"/>
          </a:xfrm>
          <a:prstGeom prst="rect">
            <a:avLst/>
          </a:prstGeom>
        </p:spPr>
        <p:txBody>
          <a:bodyPr wrap="none" lIns="91436" tIns="45718" rIns="91436" bIns="45718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Impact"/>
              </a:rPr>
              <a:t>WELCOME TO OUR CLASS  !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5121277" y="6221414"/>
            <a:ext cx="3413125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09" tIns="65305" rIns="130609" bIns="65305">
            <a:spAutoFit/>
          </a:bodyPr>
          <a:lstStyle/>
          <a:p>
            <a:pPr eaLnBrk="0" hangingPunct="0"/>
            <a:r>
              <a:rPr lang="en-US" altLang="en-US" sz="4600" b="1" i="1" dirty="0" smtClean="0">
                <a:latin typeface="Times New Roman" pitchFamily="18" charset="0"/>
              </a:rPr>
              <a:t>Class:5B</a:t>
            </a:r>
            <a:endParaRPr lang="en-US" altLang="en-US" sz="4600" b="1" i="1" dirty="0">
              <a:latin typeface="Times New Roman" pitchFamily="18" charset="0"/>
            </a:endParaRP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0" y="1554164"/>
            <a:ext cx="1463040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09" tIns="65305" rIns="130609" bIns="6530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</a:rPr>
              <a:t>TRUONG HOANH PRIMARY SCHOOL</a:t>
            </a:r>
          </a:p>
        </p:txBody>
      </p:sp>
      <p:pic>
        <p:nvPicPr>
          <p:cNvPr id="2068" name="Picture 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2201863"/>
            <a:ext cx="118427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2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954000" y="6370639"/>
            <a:ext cx="1363663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2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881100" y="2103439"/>
            <a:ext cx="74930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2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7800" y="6680200"/>
            <a:ext cx="1219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76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4" grpId="0"/>
      <p:bldP spid="76815" grpId="0"/>
      <p:bldP spid="76817" grpId="0" animBg="1"/>
      <p:bldP spid="76818" grpId="0"/>
      <p:bldP spid="768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eng anh-123 ok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8100" y="0"/>
            <a:ext cx="148590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3" descr="C:\Users\DELL\Desktop\anh ca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19050"/>
            <a:ext cx="14630399" cy="822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8861" y="594234"/>
            <a:ext cx="142739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In lesson </a:t>
            </a: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today, we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learn about  sentences stress.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722" y="1461965"/>
            <a:ext cx="75103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1.What is the sentence stress?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5909" y="3556120"/>
            <a:ext cx="98213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Which words are stressed in a sentence?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8196" y="2582027"/>
            <a:ext cx="127425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- Sentence stress is the “Music” of spoken English.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0614" y="4568015"/>
            <a:ext cx="87165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 We must stress the following words: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6008" y="5502330"/>
            <a:ext cx="136390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 Nouns, Verbs, adjectives, Adverbs and 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Wh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 words like: What, Which, How, Where, When. So, we read these words louder, longer and  higher.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1906291" y="945406"/>
            <a:ext cx="1154623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How many lessons do you have today? 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  <a:p>
            <a:endParaRPr lang="en-US" sz="5400" dirty="0"/>
          </a:p>
        </p:txBody>
      </p:sp>
      <p:cxnSp>
        <p:nvCxnSpPr>
          <p:cNvPr id="4" name="Straight Arrow Connector 3"/>
          <p:cNvCxnSpPr/>
          <p:nvPr/>
        </p:nvCxnSpPr>
        <p:spPr>
          <a:xfrm rot="5400000">
            <a:off x="2068233" y="2224013"/>
            <a:ext cx="760207" cy="79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686740" y="2601112"/>
            <a:ext cx="254837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Wh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word </a:t>
            </a:r>
            <a:endParaRPr lang="en-US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dirty="0">
              <a:solidFill>
                <a:srgbClr val="0000CC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5475213" y="2283425"/>
            <a:ext cx="760207" cy="79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5295194" y="2645026"/>
            <a:ext cx="203285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Noun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dirty="0"/>
          </a:p>
        </p:txBody>
      </p:sp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2058692" y="3484498"/>
            <a:ext cx="43177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I have four.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endParaRPr lang="en-US" sz="4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5400000">
            <a:off x="2612925" y="4670117"/>
            <a:ext cx="760207" cy="79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3847923" y="4670117"/>
            <a:ext cx="760207" cy="79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2267924" y="4777618"/>
            <a:ext cx="144392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Verb</a:t>
            </a:r>
            <a:endParaRPr lang="en-US" sz="4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3678242" y="4870606"/>
            <a:ext cx="14439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Noun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/>
          </a:p>
        </p:txBody>
      </p:sp>
      <p:cxnSp>
        <p:nvCxnSpPr>
          <p:cNvPr id="44" name="Straight Connector 43"/>
          <p:cNvCxnSpPr/>
          <p:nvPr/>
        </p:nvCxnSpPr>
        <p:spPr>
          <a:xfrm>
            <a:off x="2061275" y="1751307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5191933" y="1751307"/>
            <a:ext cx="1828800" cy="15499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614159" y="4210346"/>
            <a:ext cx="919455" cy="5194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789427" y="4269758"/>
            <a:ext cx="919455" cy="5194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9664121" y="2232035"/>
            <a:ext cx="760207" cy="79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9459090" y="2609134"/>
            <a:ext cx="140141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Verb 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480701" y="1743287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11196133" y="2159847"/>
            <a:ext cx="760207" cy="79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"/>
          <p:cNvSpPr txBox="1">
            <a:spLocks noChangeArrowheads="1"/>
          </p:cNvSpPr>
          <p:nvPr/>
        </p:nvSpPr>
        <p:spPr bwMode="auto">
          <a:xfrm>
            <a:off x="10959018" y="2536946"/>
            <a:ext cx="190675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Adverb 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11028755" y="1735267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1839337" y="570675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4991591" y="594739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9218659" y="618803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11231931" y="674951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2288517" y="3089273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43" name="Rectangle 8"/>
          <p:cNvSpPr>
            <a:spLocks noChangeArrowheads="1"/>
          </p:cNvSpPr>
          <p:nvPr/>
        </p:nvSpPr>
        <p:spPr bwMode="auto">
          <a:xfrm>
            <a:off x="3628025" y="3193547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84800" y="107646"/>
            <a:ext cx="23471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Example</a:t>
            </a:r>
            <a:r>
              <a:rPr lang="en-US" sz="4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1-2 I have fou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543050" y="4000500"/>
            <a:ext cx="304800" cy="304800"/>
          </a:xfrm>
          <a:prstGeom prst="rect">
            <a:avLst/>
          </a:prstGeom>
        </p:spPr>
      </p:pic>
      <p:pic>
        <p:nvPicPr>
          <p:cNvPr id="36" name="1. How many lessons MOI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933450" y="15430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9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>
                <p:cTn id="10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84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>
                <p:cTn id="10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6" grpId="0"/>
      <p:bldP spid="19" grpId="0"/>
      <p:bldP spid="24" grpId="0"/>
      <p:bldP spid="28" grpId="0"/>
      <p:bldP spid="29" grpId="0"/>
      <p:bldP spid="30" grpId="0"/>
      <p:bldP spid="33" grpId="0"/>
      <p:bldP spid="35" grpId="0"/>
      <p:bldP spid="39" grpId="0"/>
      <p:bldP spid="40" grpId="0"/>
      <p:bldP spid="41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809875" y="365125"/>
            <a:ext cx="1096645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6566" tIns="93282" rIns="186566" bIns="93282" anchor="ctr">
            <a:spAutoFit/>
          </a:bodyPr>
          <a:lstStyle/>
          <a:p>
            <a:pPr defTabSz="1860550" eaLnBrk="0" hangingPunct="0"/>
            <a:r>
              <a:rPr lang="en-GB" sz="5100" b="1" dirty="0">
                <a:solidFill>
                  <a:srgbClr val="0000CC"/>
                </a:solidFill>
                <a:latin typeface="Times New Roman" pitchFamily="18" charset="0"/>
                <a:cs typeface="Calibri" pitchFamily="34" charset="0"/>
              </a:rPr>
              <a:t>Wednesday, November </a:t>
            </a:r>
            <a:r>
              <a:rPr lang="en-GB" sz="5100" b="1" dirty="0" smtClean="0">
                <a:solidFill>
                  <a:srgbClr val="0000CC"/>
                </a:solidFill>
                <a:latin typeface="Times New Roman" pitchFamily="18" charset="0"/>
                <a:cs typeface="Calibri" pitchFamily="34" charset="0"/>
              </a:rPr>
              <a:t>25</a:t>
            </a:r>
            <a:r>
              <a:rPr lang="en-GB" sz="5100" b="1" baseline="30000" dirty="0" smtClean="0">
                <a:solidFill>
                  <a:srgbClr val="0000CC"/>
                </a:solidFill>
                <a:latin typeface="Times New Roman" pitchFamily="18" charset="0"/>
                <a:cs typeface="Calibri" pitchFamily="34" charset="0"/>
              </a:rPr>
              <a:t>th</a:t>
            </a:r>
            <a:r>
              <a:rPr lang="en-GB" sz="5100" b="1" dirty="0">
                <a:solidFill>
                  <a:srgbClr val="0000CC"/>
                </a:solidFill>
                <a:latin typeface="Times New Roman" pitchFamily="18" charset="0"/>
                <a:cs typeface="Calibri" pitchFamily="34" charset="0"/>
              </a:rPr>
              <a:t>, 2020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0" y="2489200"/>
            <a:ext cx="7967663" cy="1701800"/>
          </a:xfrm>
          <a:prstGeom prst="rect">
            <a:avLst/>
          </a:prstGeom>
          <a:noFill/>
        </p:spPr>
        <p:txBody>
          <a:bodyPr lIns="130602" tIns="65302" rIns="130602" bIns="65302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5100" b="1" dirty="0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" pitchFamily="34" charset="0"/>
                <a:ea typeface="Times" pitchFamily="34" charset="0"/>
                <a:cs typeface="Times" pitchFamily="34" charset="0"/>
              </a:rPr>
              <a:t>Lesson 3: Part 1, 2, 3</a:t>
            </a: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40163"/>
            <a:ext cx="146304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95338" y="1444625"/>
            <a:ext cx="13835062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6566" tIns="93282" rIns="186566" bIns="93282" anchor="ctr">
            <a:spAutoFit/>
          </a:bodyPr>
          <a:lstStyle/>
          <a:p>
            <a:pPr defTabSz="1866075" eaLnBrk="0" hangingPunct="0">
              <a:defRPr/>
            </a:pPr>
            <a:r>
              <a:rPr lang="en-GB" sz="46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sz="4600" b="1" u="sng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Unit 6:</a:t>
            </a:r>
            <a:r>
              <a:rPr lang="en-GB" sz="46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defTabSz="1866075" eaLnBrk="0" hangingPunct="0">
              <a:defRPr/>
            </a:pPr>
            <a:r>
              <a:rPr lang="en-US" sz="46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HOW MANY LESSONS DO YOU HAVE TODAY? </a:t>
            </a:r>
            <a:r>
              <a:rPr lang="en-GB" sz="46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4304272"/>
            <a:ext cx="4004310" cy="1590676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copybooks: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241312" y="4350394"/>
            <a:ext cx="8826988" cy="1590676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0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những</a:t>
            </a:r>
            <a:r>
              <a:rPr lang="en-US" sz="530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530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quyển</a:t>
            </a:r>
            <a:r>
              <a:rPr lang="en-US" sz="5300" dirty="0" smtClean="0">
                <a:latin typeface="Times New Roman" pitchFamily="18" charset="0"/>
                <a:ea typeface="+mj-ea"/>
                <a:cs typeface="Times New Roman" pitchFamily="18" charset="0"/>
              </a:rPr>
              <a:t> v</a:t>
            </a:r>
            <a:r>
              <a:rPr kumimoji="0" lang="en-US" sz="5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ở</a:t>
            </a:r>
            <a:r>
              <a:rPr kumimoji="0" lang="en-US" sz="53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5300" baseline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luyện</a:t>
            </a:r>
            <a:r>
              <a:rPr lang="en-US" sz="5300" baseline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53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viết</a:t>
            </a:r>
            <a:r>
              <a:rPr kumimoji="0" lang="en-US" sz="53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en-US" sz="5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934969" y="4217221"/>
            <a:ext cx="450764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115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2628" y="602332"/>
            <a:ext cx="280035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7537" y="628650"/>
            <a:ext cx="277177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151" y="552451"/>
            <a:ext cx="2990850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3733800" y="5391150"/>
            <a:ext cx="323850" cy="19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6">
            <a:lum bright="-48000" contrast="66000"/>
          </a:blip>
          <a:srcRect l="48593" t="5972"/>
          <a:stretch>
            <a:fillRect/>
          </a:stretch>
        </p:blipFill>
        <p:spPr bwMode="auto">
          <a:xfrm>
            <a:off x="4381500" y="609600"/>
            <a:ext cx="2590800" cy="394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pybooks MO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95300" y="47625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0" name="Rectangle 14"/>
          <p:cNvSpPr>
            <a:spLocks noChangeArrowheads="1"/>
          </p:cNvSpPr>
          <p:nvPr/>
        </p:nvSpPr>
        <p:spPr bwMode="auto">
          <a:xfrm>
            <a:off x="0" y="1530350"/>
            <a:ext cx="6096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602" tIns="65302" rIns="130602" bIns="65302" anchor="ctr"/>
          <a:lstStyle/>
          <a:p>
            <a:pPr algn="ctr" defTabSz="1303338"/>
            <a:r>
              <a:rPr lang="en-US" sz="4600" b="1" dirty="0">
                <a:latin typeface="Times New Roman" pitchFamily="18" charset="0"/>
              </a:rPr>
              <a:t>1. Listen and repeat.</a:t>
            </a:r>
          </a:p>
        </p:txBody>
      </p:sp>
      <p:sp>
        <p:nvSpPr>
          <p:cNvPr id="17421" name="TextBox 14"/>
          <p:cNvSpPr txBox="1">
            <a:spLocks noChangeArrowheads="1"/>
          </p:cNvSpPr>
          <p:nvPr/>
        </p:nvSpPr>
        <p:spPr bwMode="auto">
          <a:xfrm>
            <a:off x="152400" y="66675"/>
            <a:ext cx="1424940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02" tIns="65302" rIns="130602" bIns="65302">
            <a:spAutoFit/>
          </a:bodyPr>
          <a:lstStyle/>
          <a:p>
            <a:pPr algn="ctr" defTabSz="1303338"/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Wednesday, </a:t>
            </a:r>
            <a:r>
              <a:rPr lang="en-US" sz="3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November 25</a:t>
            </a:r>
            <a:r>
              <a:rPr lang="en-US" sz="3400" b="1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2020</a:t>
            </a:r>
          </a:p>
          <a:p>
            <a:pPr algn="ctr" defTabSz="1303338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6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HOW MANY LESSONS DO YOU HAVE TODAY?</a:t>
            </a:r>
          </a:p>
          <a:p>
            <a:pPr algn="ctr" defTabSz="1303338"/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Lesson 3: Part 1,2,3</a:t>
            </a:r>
          </a:p>
        </p:txBody>
      </p:sp>
      <p:pic>
        <p:nvPicPr>
          <p:cNvPr id="76" name="nghe P 1 cat tu cau1 -4 MO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381000" y="118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30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27038" y="2519363"/>
            <a:ext cx="102409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defTabSz="1306513"/>
            <a:r>
              <a:rPr lang="en-US" sz="4800" b="1">
                <a:solidFill>
                  <a:srgbClr val="0000CC"/>
                </a:solidFill>
                <a:latin typeface="Times New Roman" pitchFamily="18" charset="0"/>
              </a:rPr>
              <a:t>How many lessons do you have today?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0995025" y="2616200"/>
            <a:ext cx="33877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I have four .</a:t>
            </a:r>
          </a:p>
        </p:txBody>
      </p:sp>
      <p:sp>
        <p:nvSpPr>
          <p:cNvPr id="17420" name="Rectangle 14"/>
          <p:cNvSpPr>
            <a:spLocks noChangeArrowheads="1"/>
          </p:cNvSpPr>
          <p:nvPr/>
        </p:nvSpPr>
        <p:spPr bwMode="auto">
          <a:xfrm>
            <a:off x="0" y="1530350"/>
            <a:ext cx="6096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602" tIns="65302" rIns="130602" bIns="65302" anchor="ctr"/>
          <a:lstStyle/>
          <a:p>
            <a:pPr algn="ctr" defTabSz="1303338"/>
            <a:r>
              <a:rPr lang="en-US" sz="4600" b="1" dirty="0">
                <a:latin typeface="Times New Roman" pitchFamily="18" charset="0"/>
              </a:rPr>
              <a:t>1. Listen and repeat.</a:t>
            </a:r>
          </a:p>
        </p:txBody>
      </p:sp>
      <p:sp>
        <p:nvSpPr>
          <p:cNvPr id="17421" name="TextBox 14"/>
          <p:cNvSpPr txBox="1">
            <a:spLocks noChangeArrowheads="1"/>
          </p:cNvSpPr>
          <p:nvPr/>
        </p:nvSpPr>
        <p:spPr bwMode="auto">
          <a:xfrm>
            <a:off x="152400" y="66675"/>
            <a:ext cx="1424940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02" tIns="65302" rIns="130602" bIns="65302">
            <a:spAutoFit/>
          </a:bodyPr>
          <a:lstStyle/>
          <a:p>
            <a:pPr algn="ctr" defTabSz="1303338"/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Wednesday, </a:t>
            </a:r>
            <a:r>
              <a:rPr lang="en-US" sz="3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November 25</a:t>
            </a:r>
            <a:r>
              <a:rPr lang="en-US" sz="3400" b="1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2020</a:t>
            </a:r>
          </a:p>
          <a:p>
            <a:pPr algn="ctr" defTabSz="1303338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6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HOW MANY LESSONS DO YOU HAVE TODAY?</a:t>
            </a:r>
          </a:p>
          <a:p>
            <a:pPr algn="ctr" defTabSz="1303338"/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Lesson 3: Part 1,2,3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525463" y="3875088"/>
            <a:ext cx="91630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defTabSz="1306513"/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How many crayons do you have ?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1098213" y="3908425"/>
            <a:ext cx="32273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I have five .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463550" y="5392738"/>
            <a:ext cx="86534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defTabSz="1306513"/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How many books do you have ?</a:t>
            </a: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1109325" y="5426075"/>
            <a:ext cx="29876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I have six .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438150" y="6846888"/>
            <a:ext cx="97297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defTabSz="1306513"/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How many copybooks do you have ?</a:t>
            </a: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11050087" y="6880225"/>
            <a:ext cx="35512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I have seven.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69369" y="3227171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61203" y="3235193"/>
            <a:ext cx="1604355" cy="5312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63157" y="3235193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895169" y="3227173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566163" y="3331447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857545" y="3323427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363473" y="2094665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3291139" y="2182897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7133199" y="2158835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9034177" y="2263109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11272037" y="2271131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12659671" y="2343321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689685" y="4566679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13603" y="4574701"/>
            <a:ext cx="1604355" cy="5312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708061" y="4558659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1582205" y="4614807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2905671" y="4622829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435663" y="3466257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3419475" y="3610635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7462061" y="3498343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11392353" y="3546471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12796029" y="3602619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569371" y="6098691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593289" y="6090671"/>
            <a:ext cx="1171205" cy="21371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082425" y="6082651"/>
            <a:ext cx="1171205" cy="21371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1550123" y="6122757"/>
            <a:ext cx="1171205" cy="21371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3034009" y="6130779"/>
            <a:ext cx="665949" cy="1334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8"/>
          <p:cNvSpPr>
            <a:spLocks noChangeArrowheads="1"/>
          </p:cNvSpPr>
          <p:nvPr/>
        </p:nvSpPr>
        <p:spPr bwMode="auto">
          <a:xfrm>
            <a:off x="411601" y="5014311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56" name="Rectangle 8"/>
          <p:cNvSpPr>
            <a:spLocks noChangeArrowheads="1"/>
          </p:cNvSpPr>
          <p:nvPr/>
        </p:nvSpPr>
        <p:spPr bwMode="auto">
          <a:xfrm>
            <a:off x="3363329" y="5014311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6924655" y="5046397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58" name="Rectangle 8"/>
          <p:cNvSpPr>
            <a:spLocks noChangeArrowheads="1"/>
          </p:cNvSpPr>
          <p:nvPr/>
        </p:nvSpPr>
        <p:spPr bwMode="auto">
          <a:xfrm>
            <a:off x="11400375" y="5078483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59" name="Rectangle 8"/>
          <p:cNvSpPr>
            <a:spLocks noChangeArrowheads="1"/>
          </p:cNvSpPr>
          <p:nvPr/>
        </p:nvSpPr>
        <p:spPr bwMode="auto">
          <a:xfrm>
            <a:off x="12755925" y="5198799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545309" y="7550493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3649437" y="7574557"/>
            <a:ext cx="2350310" cy="13359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8293597" y="7534453"/>
            <a:ext cx="1171205" cy="21371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1574187" y="7590601"/>
            <a:ext cx="1171205" cy="21371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3025989" y="7582581"/>
            <a:ext cx="1171205" cy="21371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8"/>
          <p:cNvSpPr>
            <a:spLocks noChangeArrowheads="1"/>
          </p:cNvSpPr>
          <p:nvPr/>
        </p:nvSpPr>
        <p:spPr bwMode="auto">
          <a:xfrm>
            <a:off x="339413" y="6450071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67" name="Rectangle 8"/>
          <p:cNvSpPr>
            <a:spLocks noChangeArrowheads="1"/>
          </p:cNvSpPr>
          <p:nvPr/>
        </p:nvSpPr>
        <p:spPr bwMode="auto">
          <a:xfrm>
            <a:off x="3371351" y="6578407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68" name="Rectangle 8"/>
          <p:cNvSpPr>
            <a:spLocks noChangeArrowheads="1"/>
          </p:cNvSpPr>
          <p:nvPr/>
        </p:nvSpPr>
        <p:spPr bwMode="auto">
          <a:xfrm>
            <a:off x="8103743" y="6450073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69" name="Rectangle 8"/>
          <p:cNvSpPr>
            <a:spLocks noChangeArrowheads="1"/>
          </p:cNvSpPr>
          <p:nvPr/>
        </p:nvSpPr>
        <p:spPr bwMode="auto">
          <a:xfrm>
            <a:off x="11344229" y="6530285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70" name="Rectangle 8"/>
          <p:cNvSpPr>
            <a:spLocks noChangeArrowheads="1"/>
          </p:cNvSpPr>
          <p:nvPr/>
        </p:nvSpPr>
        <p:spPr bwMode="auto">
          <a:xfrm>
            <a:off x="12747905" y="6634559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pic>
        <p:nvPicPr>
          <p:cNvPr id="76" name="nghe P 1 cat tu cau1 -4 MO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381000" y="118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34930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>
                <p:cTn id="2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747878" y="2647699"/>
            <a:ext cx="102409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defTabSz="1306513"/>
            <a:r>
              <a:rPr lang="en-US" sz="4800" b="1">
                <a:solidFill>
                  <a:srgbClr val="0000CC"/>
                </a:solidFill>
                <a:latin typeface="Times New Roman" pitchFamily="18" charset="0"/>
              </a:rPr>
              <a:t>How many lessons do you have today?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728145" y="3915602"/>
            <a:ext cx="33877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I have four .</a:t>
            </a:r>
          </a:p>
        </p:txBody>
      </p:sp>
      <p:sp>
        <p:nvSpPr>
          <p:cNvPr id="17420" name="Rectangle 14"/>
          <p:cNvSpPr>
            <a:spLocks noChangeArrowheads="1"/>
          </p:cNvSpPr>
          <p:nvPr/>
        </p:nvSpPr>
        <p:spPr bwMode="auto">
          <a:xfrm>
            <a:off x="0" y="1530350"/>
            <a:ext cx="6096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602" tIns="65302" rIns="130602" bIns="65302" anchor="ctr"/>
          <a:lstStyle/>
          <a:p>
            <a:pPr algn="ctr" defTabSz="1303338"/>
            <a:r>
              <a:rPr lang="en-US" sz="4600" b="1">
                <a:latin typeface="Times New Roman" pitchFamily="18" charset="0"/>
              </a:rPr>
              <a:t>1. Listen and repeat.</a:t>
            </a:r>
          </a:p>
        </p:txBody>
      </p:sp>
      <p:sp>
        <p:nvSpPr>
          <p:cNvPr id="17421" name="TextBox 14"/>
          <p:cNvSpPr txBox="1">
            <a:spLocks noChangeArrowheads="1"/>
          </p:cNvSpPr>
          <p:nvPr/>
        </p:nvSpPr>
        <p:spPr bwMode="auto">
          <a:xfrm>
            <a:off x="152400" y="66675"/>
            <a:ext cx="1424940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02" tIns="65302" rIns="130602" bIns="65302">
            <a:spAutoFit/>
          </a:bodyPr>
          <a:lstStyle/>
          <a:p>
            <a:pPr algn="ctr" defTabSz="1303338"/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3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Wednesday, November 25</a:t>
            </a:r>
            <a:r>
              <a:rPr lang="en-US" sz="3400" b="1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2020</a:t>
            </a:r>
          </a:p>
          <a:p>
            <a:pPr algn="ctr" defTabSz="1303338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6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HOW MANY LESSONS DO YOU HAVE TODAY?</a:t>
            </a:r>
          </a:p>
          <a:p>
            <a:pPr algn="ctr" defTabSz="1303338"/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Lesson 3: Part 1,2,3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890209" y="3355507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882043" y="3363529"/>
            <a:ext cx="1604355" cy="5312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683997" y="3363529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216009" y="3355509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99283" y="4630849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90665" y="4622829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684313" y="2223001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3611979" y="2311233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7454039" y="2287171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9355017" y="2391445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1005157" y="3570533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2392791" y="3642723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pic>
        <p:nvPicPr>
          <p:cNvPr id="74" name="1-2 I have fou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80737" y="4251158"/>
            <a:ext cx="304800" cy="304800"/>
          </a:xfrm>
          <a:prstGeom prst="rect">
            <a:avLst/>
          </a:prstGeom>
        </p:spPr>
      </p:pic>
      <p:pic>
        <p:nvPicPr>
          <p:cNvPr id="21" name="1. How many lessons MOI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438150" y="28003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948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84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7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  <p:bldP spid="26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89975" y="4364038"/>
            <a:ext cx="1541463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99663" y="3702050"/>
            <a:ext cx="132397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793697">
            <a:off x="2263775" y="5694363"/>
            <a:ext cx="1512888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21475" y="2439988"/>
            <a:ext cx="12001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935412" flipH="1">
            <a:off x="4511675" y="3370263"/>
            <a:ext cx="1284288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22475" y="3189288"/>
            <a:ext cx="11193463" cy="591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15057438" y="982663"/>
            <a:ext cx="731837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380163" y="6008688"/>
            <a:ext cx="12827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72000" y="977900"/>
            <a:ext cx="9296400" cy="12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602" tIns="65302" rIns="130602" bIns="65302">
            <a:spAutoFit/>
          </a:bodyPr>
          <a:lstStyle/>
          <a:p>
            <a:r>
              <a:rPr lang="en-US" sz="7200" b="1" dirty="0" smtClean="0">
                <a:solidFill>
                  <a:srgbClr val="FFFF00"/>
                </a:solidFill>
                <a:latin typeface="Arial" pitchFamily="34" charset="0"/>
              </a:rPr>
              <a:t>Save </a:t>
            </a:r>
            <a:r>
              <a:rPr lang="en-US" sz="7200" b="1" dirty="0">
                <a:solidFill>
                  <a:srgbClr val="FFFF00"/>
                </a:solidFill>
                <a:latin typeface="Arial" pitchFamily="34" charset="0"/>
              </a:rPr>
              <a:t>the fishermen</a:t>
            </a:r>
          </a:p>
        </p:txBody>
      </p:sp>
      <p:pic>
        <p:nvPicPr>
          <p:cNvPr id="13" name="bao manh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4"/>
          <a:stretch>
            <a:fillRect/>
          </a:stretch>
        </p:blipFill>
        <p:spPr>
          <a:xfrm>
            <a:off x="14325600" y="247650"/>
            <a:ext cx="304800" cy="304800"/>
          </a:xfrm>
          <a:prstGeom prst="rect">
            <a:avLst/>
          </a:prstGeom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5750" y="457200"/>
            <a:ext cx="3848100" cy="96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602" tIns="65302" rIns="130602" bIns="65302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</a:rPr>
              <a:t>Warm up:</a:t>
            </a:r>
            <a:endParaRPr lang="en-US" sz="54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6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0" name="Rectangle 14"/>
          <p:cNvSpPr>
            <a:spLocks noChangeArrowheads="1"/>
          </p:cNvSpPr>
          <p:nvPr/>
        </p:nvSpPr>
        <p:spPr bwMode="auto">
          <a:xfrm>
            <a:off x="0" y="1530350"/>
            <a:ext cx="6096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602" tIns="65302" rIns="130602" bIns="65302" anchor="ctr"/>
          <a:lstStyle/>
          <a:p>
            <a:pPr algn="ctr" defTabSz="1303338"/>
            <a:r>
              <a:rPr lang="en-US" sz="4600" b="1">
                <a:latin typeface="Times New Roman" pitchFamily="18" charset="0"/>
              </a:rPr>
              <a:t>1. Listen and repeat.</a:t>
            </a:r>
          </a:p>
        </p:txBody>
      </p:sp>
      <p:sp>
        <p:nvSpPr>
          <p:cNvPr id="17421" name="TextBox 14"/>
          <p:cNvSpPr txBox="1">
            <a:spLocks noChangeArrowheads="1"/>
          </p:cNvSpPr>
          <p:nvPr/>
        </p:nvSpPr>
        <p:spPr bwMode="auto">
          <a:xfrm>
            <a:off x="152400" y="66675"/>
            <a:ext cx="1424940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02" tIns="65302" rIns="130602" bIns="65302">
            <a:spAutoFit/>
          </a:bodyPr>
          <a:lstStyle/>
          <a:p>
            <a:pPr algn="ctr" defTabSz="1303338"/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Wednesday, </a:t>
            </a:r>
            <a:r>
              <a:rPr lang="en-US" sz="3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November 25</a:t>
            </a:r>
            <a:r>
              <a:rPr lang="en-US" sz="3400" b="1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2020</a:t>
            </a:r>
          </a:p>
          <a:p>
            <a:pPr algn="ctr" defTabSz="1303338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6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HOW MANY LESSONS DO YOU HAVE TODAY?</a:t>
            </a:r>
          </a:p>
          <a:p>
            <a:pPr algn="ctr" defTabSz="1303338"/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Lesson 3: Part 1,2,3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054849" y="2896526"/>
            <a:ext cx="91630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defTabSz="1306513"/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How many crayons do you have ?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007795" y="4405727"/>
            <a:ext cx="32273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I have five .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219071" y="3588117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242989" y="3596139"/>
            <a:ext cx="1604355" cy="5312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237447" y="3580097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491787" y="5112109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815253" y="5120131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965049" y="2487695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3948861" y="2632073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7991447" y="2519781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1301935" y="4043773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2705611" y="4099921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pic>
        <p:nvPicPr>
          <p:cNvPr id="62" name="2. how may crayons do you hav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158" y="2711116"/>
            <a:ext cx="304800" cy="304800"/>
          </a:xfrm>
          <a:prstGeom prst="rect">
            <a:avLst/>
          </a:prstGeom>
        </p:spPr>
      </p:pic>
      <p:pic>
        <p:nvPicPr>
          <p:cNvPr id="72" name="2-2. i have five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489284" y="4443663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83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  <p:bldLst>
      <p:bldP spid="21" grpId="0"/>
      <p:bldP spid="38" grpId="0"/>
      <p:bldP spid="39" grpId="0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0" name="Rectangle 14"/>
          <p:cNvSpPr>
            <a:spLocks noChangeArrowheads="1"/>
          </p:cNvSpPr>
          <p:nvPr/>
        </p:nvSpPr>
        <p:spPr bwMode="auto">
          <a:xfrm>
            <a:off x="0" y="1530350"/>
            <a:ext cx="6096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602" tIns="65302" rIns="130602" bIns="65302" anchor="ctr"/>
          <a:lstStyle/>
          <a:p>
            <a:pPr algn="ctr" defTabSz="1303338"/>
            <a:r>
              <a:rPr lang="en-US" sz="4600" b="1">
                <a:latin typeface="Times New Roman" pitchFamily="18" charset="0"/>
              </a:rPr>
              <a:t>1. Listen and repeat.</a:t>
            </a:r>
          </a:p>
        </p:txBody>
      </p:sp>
      <p:sp>
        <p:nvSpPr>
          <p:cNvPr id="17421" name="TextBox 14"/>
          <p:cNvSpPr txBox="1">
            <a:spLocks noChangeArrowheads="1"/>
          </p:cNvSpPr>
          <p:nvPr/>
        </p:nvSpPr>
        <p:spPr bwMode="auto">
          <a:xfrm>
            <a:off x="152400" y="66675"/>
            <a:ext cx="1424940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02" tIns="65302" rIns="130602" bIns="65302">
            <a:spAutoFit/>
          </a:bodyPr>
          <a:lstStyle/>
          <a:p>
            <a:pPr algn="ctr" defTabSz="1303338"/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3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Wednesday,November</a:t>
            </a:r>
            <a:r>
              <a:rPr lang="en-US" sz="3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25</a:t>
            </a:r>
            <a:r>
              <a:rPr lang="en-US" sz="3400" b="1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2020</a:t>
            </a:r>
          </a:p>
          <a:p>
            <a:pPr algn="ctr" defTabSz="1303338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6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HOW MANY LESSONS DO YOU HAVE TODAY?</a:t>
            </a:r>
          </a:p>
          <a:p>
            <a:pPr algn="ctr" defTabSz="1303338"/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Lesson 3: Part 1,2,3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960852" y="3259152"/>
            <a:ext cx="86534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defTabSz="1306513"/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How many books do you have ?</a:t>
            </a: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034949" y="4656059"/>
            <a:ext cx="29876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I have six 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1066673" y="3965105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090591" y="3957085"/>
            <a:ext cx="1171205" cy="21371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579727" y="3949065"/>
            <a:ext cx="1171205" cy="21371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475747" y="5352741"/>
            <a:ext cx="1171205" cy="21371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959633" y="5360763"/>
            <a:ext cx="665949" cy="1334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8"/>
          <p:cNvSpPr>
            <a:spLocks noChangeArrowheads="1"/>
          </p:cNvSpPr>
          <p:nvPr/>
        </p:nvSpPr>
        <p:spPr bwMode="auto">
          <a:xfrm>
            <a:off x="908903" y="2880725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56" name="Rectangle 8"/>
          <p:cNvSpPr>
            <a:spLocks noChangeArrowheads="1"/>
          </p:cNvSpPr>
          <p:nvPr/>
        </p:nvSpPr>
        <p:spPr bwMode="auto">
          <a:xfrm>
            <a:off x="3860631" y="2880725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7421957" y="2912811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58" name="Rectangle 8"/>
          <p:cNvSpPr>
            <a:spLocks noChangeArrowheads="1"/>
          </p:cNvSpPr>
          <p:nvPr/>
        </p:nvSpPr>
        <p:spPr bwMode="auto">
          <a:xfrm>
            <a:off x="1325999" y="4308467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59" name="Rectangle 8"/>
          <p:cNvSpPr>
            <a:spLocks noChangeArrowheads="1"/>
          </p:cNvSpPr>
          <p:nvPr/>
        </p:nvSpPr>
        <p:spPr bwMode="auto">
          <a:xfrm>
            <a:off x="2681549" y="4428783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pic>
        <p:nvPicPr>
          <p:cNvPr id="62" name="3. how many books do you hav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57200" y="3333750"/>
            <a:ext cx="304800" cy="304800"/>
          </a:xfrm>
          <a:prstGeom prst="rect">
            <a:avLst/>
          </a:prstGeom>
        </p:spPr>
      </p:pic>
      <p:pic>
        <p:nvPicPr>
          <p:cNvPr id="73" name="3- 2  i have six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457200" y="510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80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216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28" grpId="0"/>
      <p:bldP spid="55" grpId="0"/>
      <p:bldP spid="56" grpId="0"/>
      <p:bldP spid="57" grpId="0"/>
      <p:bldP spid="58" grpId="0"/>
      <p:bldP spid="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0" name="Rectangle 14"/>
          <p:cNvSpPr>
            <a:spLocks noChangeArrowheads="1"/>
          </p:cNvSpPr>
          <p:nvPr/>
        </p:nvSpPr>
        <p:spPr bwMode="auto">
          <a:xfrm>
            <a:off x="0" y="1530350"/>
            <a:ext cx="6096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602" tIns="65302" rIns="130602" bIns="65302" anchor="ctr"/>
          <a:lstStyle/>
          <a:p>
            <a:pPr algn="ctr" defTabSz="1303338"/>
            <a:r>
              <a:rPr lang="en-US" sz="4600" b="1">
                <a:latin typeface="Times New Roman" pitchFamily="18" charset="0"/>
              </a:rPr>
              <a:t>1. Listen and repeat.</a:t>
            </a:r>
          </a:p>
        </p:txBody>
      </p:sp>
      <p:sp>
        <p:nvSpPr>
          <p:cNvPr id="17421" name="TextBox 14"/>
          <p:cNvSpPr txBox="1">
            <a:spLocks noChangeArrowheads="1"/>
          </p:cNvSpPr>
          <p:nvPr/>
        </p:nvSpPr>
        <p:spPr bwMode="auto">
          <a:xfrm>
            <a:off x="152400" y="66675"/>
            <a:ext cx="1424940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02" tIns="65302" rIns="130602" bIns="65302">
            <a:spAutoFit/>
          </a:bodyPr>
          <a:lstStyle/>
          <a:p>
            <a:pPr algn="ctr" defTabSz="1303338"/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Wednesday, </a:t>
            </a:r>
            <a:r>
              <a:rPr lang="en-US" sz="3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November 25</a:t>
            </a:r>
            <a:r>
              <a:rPr lang="en-US" sz="3400" b="1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2020</a:t>
            </a:r>
          </a:p>
          <a:p>
            <a:pPr algn="ctr" defTabSz="1303338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6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HOW MANY LESSONS DO YOU HAVE TODAY?</a:t>
            </a:r>
          </a:p>
          <a:p>
            <a:pPr algn="ctr" defTabSz="1303338"/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Lesson 3: Part 1,2,3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960852" y="3259152"/>
            <a:ext cx="97305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defTabSz="1306513"/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How many </a:t>
            </a:r>
            <a:r>
              <a:rPr lang="en-US" sz="4800" b="1" dirty="0" smtClean="0">
                <a:solidFill>
                  <a:srgbClr val="0000CC"/>
                </a:solidFill>
                <a:latin typeface="Times New Roman" pitchFamily="18" charset="0"/>
              </a:rPr>
              <a:t>copybooks 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do you have ?</a:t>
            </a: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034949" y="4656059"/>
            <a:ext cx="37048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I have </a:t>
            </a:r>
            <a:r>
              <a:rPr lang="en-US" sz="4800" b="1" dirty="0" smtClean="0">
                <a:solidFill>
                  <a:srgbClr val="0000CC"/>
                </a:solidFill>
                <a:latin typeface="Times New Roman" pitchFamily="18" charset="0"/>
              </a:rPr>
              <a:t>seven 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1066673" y="3965105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223941" y="3957085"/>
            <a:ext cx="2310209" cy="24365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8989427" y="3943350"/>
            <a:ext cx="840373" cy="5715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475747" y="5352741"/>
            <a:ext cx="1171205" cy="21371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978683" y="5360763"/>
            <a:ext cx="1212317" cy="3038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8"/>
          <p:cNvSpPr>
            <a:spLocks noChangeArrowheads="1"/>
          </p:cNvSpPr>
          <p:nvPr/>
        </p:nvSpPr>
        <p:spPr bwMode="auto">
          <a:xfrm>
            <a:off x="908903" y="2880725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56" name="Rectangle 8"/>
          <p:cNvSpPr>
            <a:spLocks noChangeArrowheads="1"/>
          </p:cNvSpPr>
          <p:nvPr/>
        </p:nvSpPr>
        <p:spPr bwMode="auto">
          <a:xfrm>
            <a:off x="3879681" y="2995025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8622107" y="2912811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58" name="Rectangle 8"/>
          <p:cNvSpPr>
            <a:spLocks noChangeArrowheads="1"/>
          </p:cNvSpPr>
          <p:nvPr/>
        </p:nvSpPr>
        <p:spPr bwMode="auto">
          <a:xfrm>
            <a:off x="1325999" y="4308467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59" name="Rectangle 8"/>
          <p:cNvSpPr>
            <a:spLocks noChangeArrowheads="1"/>
          </p:cNvSpPr>
          <p:nvPr/>
        </p:nvSpPr>
        <p:spPr bwMode="auto">
          <a:xfrm>
            <a:off x="2681549" y="4428783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pic>
        <p:nvPicPr>
          <p:cNvPr id="18" name="4. how many copybooks do you hav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533400" y="3448050"/>
            <a:ext cx="304800" cy="304800"/>
          </a:xfrm>
          <a:prstGeom prst="rect">
            <a:avLst/>
          </a:prstGeom>
        </p:spPr>
      </p:pic>
      <p:pic>
        <p:nvPicPr>
          <p:cNvPr id="19" name="4-2 i have seven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400050" y="47815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0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9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8" grpId="0"/>
      <p:bldP spid="55" grpId="0"/>
      <p:bldP spid="56" grpId="0"/>
      <p:bldP spid="57" grpId="0"/>
      <p:bldP spid="58" grpId="0"/>
      <p:bldP spid="5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27038" y="2519363"/>
            <a:ext cx="102409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defTabSz="1306513"/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How many lessons do you have today?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0995025" y="2616200"/>
            <a:ext cx="33877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I have four .</a:t>
            </a:r>
          </a:p>
        </p:txBody>
      </p:sp>
      <p:sp>
        <p:nvSpPr>
          <p:cNvPr id="17420" name="Rectangle 14"/>
          <p:cNvSpPr>
            <a:spLocks noChangeArrowheads="1"/>
          </p:cNvSpPr>
          <p:nvPr/>
        </p:nvSpPr>
        <p:spPr bwMode="auto">
          <a:xfrm>
            <a:off x="0" y="1530350"/>
            <a:ext cx="6096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602" tIns="65302" rIns="130602" bIns="65302" anchor="ctr"/>
          <a:lstStyle/>
          <a:p>
            <a:pPr algn="ctr" defTabSz="1303338"/>
            <a:r>
              <a:rPr lang="en-US" sz="4600" b="1" dirty="0">
                <a:latin typeface="Times New Roman" pitchFamily="18" charset="0"/>
              </a:rPr>
              <a:t>1. Listen and repeat.</a:t>
            </a:r>
          </a:p>
        </p:txBody>
      </p:sp>
      <p:sp>
        <p:nvSpPr>
          <p:cNvPr id="17421" name="TextBox 14"/>
          <p:cNvSpPr txBox="1">
            <a:spLocks noChangeArrowheads="1"/>
          </p:cNvSpPr>
          <p:nvPr/>
        </p:nvSpPr>
        <p:spPr bwMode="auto">
          <a:xfrm>
            <a:off x="152400" y="66675"/>
            <a:ext cx="1424940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02" tIns="65302" rIns="130602" bIns="65302">
            <a:spAutoFit/>
          </a:bodyPr>
          <a:lstStyle/>
          <a:p>
            <a:pPr algn="ctr" defTabSz="1303338"/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Wednesday, </a:t>
            </a:r>
            <a:r>
              <a:rPr lang="en-US" sz="3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November 25</a:t>
            </a:r>
            <a:r>
              <a:rPr lang="en-US" sz="3400" b="1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2020</a:t>
            </a:r>
          </a:p>
          <a:p>
            <a:pPr algn="ctr" defTabSz="1303338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6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HOW MANY LESSONS DO YOU HAVE TODAY?</a:t>
            </a:r>
          </a:p>
          <a:p>
            <a:pPr algn="ctr" defTabSz="1303338"/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Lesson 3: Part 1,2,3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525463" y="3875088"/>
            <a:ext cx="91630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defTabSz="1306513"/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How many crayons do you have ?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1098213" y="3908425"/>
            <a:ext cx="32273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I have five .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463550" y="5392738"/>
            <a:ext cx="86534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defTabSz="1306513"/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How many books do you have ?</a:t>
            </a: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1109325" y="5426075"/>
            <a:ext cx="29876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I have six .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438150" y="6846888"/>
            <a:ext cx="97297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defTabSz="1306513"/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How many copybooks do you have ?</a:t>
            </a: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11050087" y="6880225"/>
            <a:ext cx="35512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I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</a:rPr>
              <a:t>have seven.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69369" y="3227171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61203" y="3235193"/>
            <a:ext cx="1604355" cy="5312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63157" y="3235193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895169" y="3227173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566163" y="3331447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857545" y="3323427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363473" y="2094665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3291139" y="2182897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7133199" y="2158835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9034177" y="2263109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11272037" y="2271131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12659671" y="2343321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689685" y="4566679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13603" y="4574701"/>
            <a:ext cx="1604355" cy="5312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708061" y="4558659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1582205" y="4614807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2905671" y="4622829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435663" y="3466257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3419475" y="3610635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7462061" y="3498343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11392353" y="3546471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12796029" y="3602619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569371" y="6098691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593289" y="6090671"/>
            <a:ext cx="1171205" cy="21371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082425" y="6082651"/>
            <a:ext cx="1171205" cy="21371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1550123" y="6122757"/>
            <a:ext cx="1171205" cy="21371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3034009" y="6130779"/>
            <a:ext cx="665949" cy="1334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8"/>
          <p:cNvSpPr>
            <a:spLocks noChangeArrowheads="1"/>
          </p:cNvSpPr>
          <p:nvPr/>
        </p:nvSpPr>
        <p:spPr bwMode="auto">
          <a:xfrm>
            <a:off x="411601" y="5014311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56" name="Rectangle 8"/>
          <p:cNvSpPr>
            <a:spLocks noChangeArrowheads="1"/>
          </p:cNvSpPr>
          <p:nvPr/>
        </p:nvSpPr>
        <p:spPr bwMode="auto">
          <a:xfrm>
            <a:off x="3363329" y="5014311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6924655" y="5046397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58" name="Rectangle 8"/>
          <p:cNvSpPr>
            <a:spLocks noChangeArrowheads="1"/>
          </p:cNvSpPr>
          <p:nvPr/>
        </p:nvSpPr>
        <p:spPr bwMode="auto">
          <a:xfrm>
            <a:off x="11400375" y="5078483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59" name="Rectangle 8"/>
          <p:cNvSpPr>
            <a:spLocks noChangeArrowheads="1"/>
          </p:cNvSpPr>
          <p:nvPr/>
        </p:nvSpPr>
        <p:spPr bwMode="auto">
          <a:xfrm>
            <a:off x="12755925" y="5198799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545309" y="7550493"/>
            <a:ext cx="1038387" cy="1549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3649437" y="7574557"/>
            <a:ext cx="2350310" cy="13359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8293597" y="7534453"/>
            <a:ext cx="1171205" cy="21371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1574187" y="7590601"/>
            <a:ext cx="1171205" cy="21371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3025989" y="7582581"/>
            <a:ext cx="1171205" cy="21371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8"/>
          <p:cNvSpPr>
            <a:spLocks noChangeArrowheads="1"/>
          </p:cNvSpPr>
          <p:nvPr/>
        </p:nvSpPr>
        <p:spPr bwMode="auto">
          <a:xfrm>
            <a:off x="339413" y="6450071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67" name="Rectangle 8"/>
          <p:cNvSpPr>
            <a:spLocks noChangeArrowheads="1"/>
          </p:cNvSpPr>
          <p:nvPr/>
        </p:nvSpPr>
        <p:spPr bwMode="auto">
          <a:xfrm>
            <a:off x="3371351" y="6578407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68" name="Rectangle 8"/>
          <p:cNvSpPr>
            <a:spLocks noChangeArrowheads="1"/>
          </p:cNvSpPr>
          <p:nvPr/>
        </p:nvSpPr>
        <p:spPr bwMode="auto">
          <a:xfrm>
            <a:off x="8103743" y="6450073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69" name="Rectangle 8"/>
          <p:cNvSpPr>
            <a:spLocks noChangeArrowheads="1"/>
          </p:cNvSpPr>
          <p:nvPr/>
        </p:nvSpPr>
        <p:spPr bwMode="auto">
          <a:xfrm>
            <a:off x="11344229" y="6530285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70" name="Rectangle 8"/>
          <p:cNvSpPr>
            <a:spLocks noChangeArrowheads="1"/>
          </p:cNvSpPr>
          <p:nvPr/>
        </p:nvSpPr>
        <p:spPr bwMode="auto">
          <a:xfrm>
            <a:off x="12747905" y="6634559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9" grpId="0"/>
      <p:bldP spid="30" grpId="0"/>
      <p:bldP spid="38" grpId="0"/>
      <p:bldP spid="39" grpId="0"/>
      <p:bldP spid="40" grpId="0"/>
      <p:bldP spid="41" grpId="0"/>
      <p:bldP spid="42" grpId="0"/>
      <p:bldP spid="55" grpId="0"/>
      <p:bldP spid="56" grpId="0"/>
      <p:bldP spid="57" grpId="0"/>
      <p:bldP spid="58" grpId="0"/>
      <p:bldP spid="59" grpId="0"/>
      <p:bldP spid="66" grpId="0"/>
      <p:bldP spid="67" grpId="0"/>
      <p:bldP spid="68" grpId="0"/>
      <p:bldP spid="69" grpId="0"/>
      <p:bldP spid="7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The lotus flower-piano music.mp3">
            <a:hlinkClick r:id="" action="ppaction://media"/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475" y="7742238"/>
            <a:ext cx="649288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14"/>
          <p:cNvSpPr txBox="1">
            <a:spLocks noChangeArrowheads="1"/>
          </p:cNvSpPr>
          <p:nvPr/>
        </p:nvSpPr>
        <p:spPr bwMode="auto">
          <a:xfrm>
            <a:off x="152400" y="152400"/>
            <a:ext cx="14249400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02" tIns="65302" rIns="130602" bIns="65302">
            <a:spAutoFit/>
          </a:bodyPr>
          <a:lstStyle/>
          <a:p>
            <a:pPr algn="ctr" defTabSz="1303338"/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Wednesday, </a:t>
            </a:r>
            <a:r>
              <a:rPr lang="en-US" sz="3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November 25</a:t>
            </a:r>
            <a:r>
              <a:rPr lang="en-US" sz="3400" b="1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2020</a:t>
            </a:r>
          </a:p>
          <a:p>
            <a:pPr algn="ctr" defTabSz="1303338"/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6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HOW MANY LESSONS DO YOU HAVE TODAY?</a:t>
            </a:r>
          </a:p>
          <a:p>
            <a:pPr algn="ctr" defTabSz="1303338"/>
            <a:r>
              <a:rPr lang="en-US" sz="29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Lesson 3: Part 1,2,3</a:t>
            </a:r>
          </a:p>
        </p:txBody>
      </p:sp>
      <p:sp>
        <p:nvSpPr>
          <p:cNvPr id="20484" name="Rectangle 14"/>
          <p:cNvSpPr>
            <a:spLocks noChangeArrowheads="1"/>
          </p:cNvSpPr>
          <p:nvPr/>
        </p:nvSpPr>
        <p:spPr bwMode="auto">
          <a:xfrm>
            <a:off x="381000" y="1495425"/>
            <a:ext cx="1203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602" tIns="65302" rIns="130602" bIns="65302" anchor="ctr"/>
          <a:lstStyle/>
          <a:p>
            <a:pPr algn="ctr" defTabSz="1303338"/>
            <a:r>
              <a:rPr lang="en-US" sz="4000" b="1" dirty="0">
                <a:latin typeface="Times New Roman" pitchFamily="18" charset="0"/>
              </a:rPr>
              <a:t>2. Listen and circle a or b. Then say the </a:t>
            </a:r>
            <a:r>
              <a:rPr lang="en-US" sz="4000" b="1" dirty="0" smtClean="0">
                <a:latin typeface="Times New Roman" pitchFamily="18" charset="0"/>
              </a:rPr>
              <a:t>sentences aloud.</a:t>
            </a:r>
            <a:endParaRPr lang="en-US" sz="40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2-Point Star 6"/>
          <p:cNvSpPr/>
          <p:nvPr/>
        </p:nvSpPr>
        <p:spPr>
          <a:xfrm>
            <a:off x="13063538" y="142875"/>
            <a:ext cx="762000" cy="576263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02" tIns="65302" rIns="130602" bIns="65302" anchor="ctr"/>
          <a:lstStyle/>
          <a:p>
            <a:pPr algn="ctr">
              <a:defRPr/>
            </a:pPr>
            <a:r>
              <a:rPr lang="en-US" sz="4000" b="1" dirty="0"/>
              <a:t>1</a:t>
            </a:r>
          </a:p>
        </p:txBody>
      </p:sp>
      <p:sp>
        <p:nvSpPr>
          <p:cNvPr id="8" name="32-Point Star 7"/>
          <p:cNvSpPr/>
          <p:nvPr/>
        </p:nvSpPr>
        <p:spPr>
          <a:xfrm>
            <a:off x="13869988" y="152400"/>
            <a:ext cx="660400" cy="609600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02" tIns="65302" rIns="130602" bIns="65302" anchor="ctr"/>
          <a:lstStyle/>
          <a:p>
            <a:pPr algn="ctr">
              <a:defRPr/>
            </a:pPr>
            <a:r>
              <a:rPr lang="en-US" sz="4000" b="1" dirty="0"/>
              <a:t>2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66700" y="914400"/>
            <a:ext cx="108061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How many ___________ do you have?</a:t>
            </a:r>
          </a:p>
        </p:txBody>
      </p:sp>
      <p:sp>
        <p:nvSpPr>
          <p:cNvPr id="21509" name="Rectangle 14"/>
          <p:cNvSpPr>
            <a:spLocks noChangeArrowheads="1"/>
          </p:cNvSpPr>
          <p:nvPr/>
        </p:nvSpPr>
        <p:spPr bwMode="auto">
          <a:xfrm>
            <a:off x="876300" y="76200"/>
            <a:ext cx="11049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602" tIns="65302" rIns="130602" bIns="65302" anchor="ctr"/>
          <a:lstStyle/>
          <a:p>
            <a:pPr algn="ctr" defTabSz="1303338"/>
            <a:r>
              <a:rPr lang="en-US" sz="4800" b="1" dirty="0" smtClean="0">
                <a:latin typeface="Times New Roman" pitchFamily="18" charset="0"/>
              </a:rPr>
              <a:t>    2</a:t>
            </a:r>
            <a:r>
              <a:rPr lang="en-US" sz="4800" b="1" dirty="0">
                <a:latin typeface="Times New Roman" pitchFamily="18" charset="0"/>
              </a:rPr>
              <a:t>. Listen and circle a or b. Then say the sentences.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04838" y="2613025"/>
            <a:ext cx="31935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I have___ .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111250" y="1717675"/>
            <a:ext cx="29559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books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138238" y="3343275"/>
            <a:ext cx="17572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two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851400" y="1743075"/>
            <a:ext cx="36070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copybooks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911725" y="3343275"/>
            <a:ext cx="15536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six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34950" y="4267200"/>
            <a:ext cx="108061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How many ___________ do you have?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62000" y="6148388"/>
            <a:ext cx="321273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I have___ </a:t>
            </a:r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133475" y="5106988"/>
            <a:ext cx="3197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crayons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238250" y="7086600"/>
            <a:ext cx="19287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four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951413" y="5153025"/>
            <a:ext cx="26468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lessons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045075" y="7104063"/>
            <a:ext cx="17924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five</a:t>
            </a:r>
          </a:p>
        </p:txBody>
      </p:sp>
      <p:sp>
        <p:nvSpPr>
          <p:cNvPr id="30" name="Oval 29"/>
          <p:cNvSpPr/>
          <p:nvPr/>
        </p:nvSpPr>
        <p:spPr>
          <a:xfrm>
            <a:off x="1008063" y="1933575"/>
            <a:ext cx="7620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803775" y="3521075"/>
            <a:ext cx="7620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2" name="Oval 31"/>
          <p:cNvSpPr/>
          <p:nvPr/>
        </p:nvSpPr>
        <p:spPr>
          <a:xfrm>
            <a:off x="4837113" y="5302250"/>
            <a:ext cx="7620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3" name="Oval 32"/>
          <p:cNvSpPr/>
          <p:nvPr/>
        </p:nvSpPr>
        <p:spPr>
          <a:xfrm>
            <a:off x="1133475" y="7310438"/>
            <a:ext cx="7620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4" name="NGHE  Part 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2877800" y="1371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NGHE  Part DOC TU CAU 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12954000" y="215265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3033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>
                <p:cTn id="10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607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>
                <p:cTn id="1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2" grpId="0"/>
      <p:bldP spid="21509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0"/>
            <a:ext cx="145542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2000" y="285750"/>
            <a:ext cx="18542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638550" y="7753350"/>
            <a:ext cx="723900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3ch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828800" y="800100"/>
            <a:ext cx="110871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How many lessons do you have today?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have four: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English, Science, Music and Vietnamese.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0817" y="207318"/>
            <a:ext cx="56124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How often do you have...?</a:t>
            </a:r>
            <a:endParaRPr lang="en-US" sz="3600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3117" y="93018"/>
            <a:ext cx="36885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Let’s chant: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828800" y="2743200"/>
            <a:ext cx="874395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How often do you have English?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Four times a week.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771650" y="4057650"/>
            <a:ext cx="798195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How often do you have Science?</a:t>
            </a:r>
            <a:endParaRPr kumimoji="0" lang="en-US" sz="4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Twice a week.</a:t>
            </a:r>
            <a:endParaRPr kumimoji="0" lang="en-US" sz="5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828800" y="5353050"/>
            <a:ext cx="105537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How often do you have Music?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Once a week.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809750" y="6572250"/>
            <a:ext cx="131635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How often do you have Vietnamese?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have it every day.</a:t>
            </a:r>
            <a:endParaRPr kumimoji="0" lang="en-US" sz="6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1026" grpId="0"/>
      <p:bldP spid="1027" grpId="0"/>
      <p:bldP spid="1028" grpId="0"/>
      <p:bldP spid="10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67766" y="1255068"/>
            <a:ext cx="84908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How often do you have...?</a:t>
            </a:r>
            <a:endParaRPr lang="en-US" sz="4800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967" y="588318"/>
            <a:ext cx="42807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3.Let’s chant: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7200" y="2743200"/>
            <a:ext cx="1392555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How many lessons</a:t>
            </a:r>
            <a:r>
              <a:rPr kumimoji="0" lang="en-US" sz="5400" b="0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 you have today?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have four.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English, Science, Music and Vietnamese.</a:t>
            </a:r>
            <a:endParaRPr lang="en-US" sz="54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52450" y="3600450"/>
            <a:ext cx="1314450" cy="142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19513" y="3603625"/>
            <a:ext cx="2071687" cy="158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829550" y="3600450"/>
            <a:ext cx="146685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54075" y="4414838"/>
            <a:ext cx="1146175" cy="238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71738" y="4454525"/>
            <a:ext cx="1166812" cy="31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1500" y="5294313"/>
            <a:ext cx="1905000" cy="206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005138" y="5276850"/>
            <a:ext cx="2043112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397500" y="5295900"/>
            <a:ext cx="1727200" cy="190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643938" y="5276850"/>
            <a:ext cx="3071812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9429750" y="3619500"/>
            <a:ext cx="146685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967" y="588318"/>
            <a:ext cx="41664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3.Let’s chant:</a:t>
            </a:r>
          </a:p>
        </p:txBody>
      </p:sp>
      <p:sp>
        <p:nvSpPr>
          <p:cNvPr id="5" name="Rectangle 4"/>
          <p:cNvSpPr/>
          <p:nvPr/>
        </p:nvSpPr>
        <p:spPr>
          <a:xfrm>
            <a:off x="3548766" y="1350318"/>
            <a:ext cx="84908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How often do you have...?</a:t>
            </a:r>
            <a:endParaRPr lang="en-US" sz="4800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66800" y="2438400"/>
            <a:ext cx="132778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How often do you have Science?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Twice a week.</a:t>
            </a:r>
            <a:endParaRPr kumimoji="0" lang="en-US" sz="66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168400" y="3252788"/>
            <a:ext cx="1193800" cy="47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248400" y="3255964"/>
            <a:ext cx="1257300" cy="15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848600" y="3275013"/>
            <a:ext cx="2057400" cy="1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95400" y="4094163"/>
            <a:ext cx="1447800" cy="206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67100" y="4114800"/>
            <a:ext cx="14097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4138" y="381000"/>
            <a:ext cx="12179300" cy="775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151063" y="598488"/>
            <a:ext cx="10096500" cy="724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02" tIns="65302" rIns="130602" bIns="65302">
            <a:spAutoFit/>
          </a:bodyPr>
          <a:lstStyle/>
          <a:p>
            <a:pPr algn="ctr"/>
            <a:r>
              <a:rPr lang="en-US" sz="7700" b="1" dirty="0">
                <a:solidFill>
                  <a:schemeClr val="bg1"/>
                </a:solidFill>
              </a:rPr>
              <a:t>Five fishermen are in dangerous storm.</a:t>
            </a:r>
          </a:p>
          <a:p>
            <a:pPr algn="ctr"/>
            <a:endParaRPr lang="en-US" sz="7700" b="1" dirty="0">
              <a:solidFill>
                <a:schemeClr val="bg1"/>
              </a:solidFill>
            </a:endParaRPr>
          </a:p>
          <a:p>
            <a:pPr algn="ctr"/>
            <a:r>
              <a:rPr lang="en-US" sz="7700" b="1" dirty="0">
                <a:solidFill>
                  <a:schemeClr val="bg1"/>
                </a:solidFill>
              </a:rPr>
              <a:t>Help them by answering the questions correctly.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967" y="588318"/>
            <a:ext cx="40521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3.Let’s chant:</a:t>
            </a:r>
          </a:p>
        </p:txBody>
      </p:sp>
      <p:sp>
        <p:nvSpPr>
          <p:cNvPr id="5" name="Rectangle 4"/>
          <p:cNvSpPr/>
          <p:nvPr/>
        </p:nvSpPr>
        <p:spPr>
          <a:xfrm>
            <a:off x="2958216" y="1369368"/>
            <a:ext cx="96216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How often do you have...?</a:t>
            </a:r>
            <a:endParaRPr lang="en-US" sz="4800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600200" y="2743200"/>
            <a:ext cx="122872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How often do you have Music?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Once a week.</a:t>
            </a:r>
            <a:endParaRPr kumimoji="0" lang="en-US" sz="66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739900" y="3595688"/>
            <a:ext cx="1193800" cy="47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800850" y="3581400"/>
            <a:ext cx="1143000" cy="174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172450" y="3562350"/>
            <a:ext cx="1828800" cy="174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76400" y="4418013"/>
            <a:ext cx="1447800" cy="206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48100" y="4438650"/>
            <a:ext cx="14097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967" y="588318"/>
            <a:ext cx="43379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3.Let’s chant:</a:t>
            </a:r>
          </a:p>
        </p:txBody>
      </p:sp>
      <p:sp>
        <p:nvSpPr>
          <p:cNvPr id="5" name="Rectangle 4"/>
          <p:cNvSpPr/>
          <p:nvPr/>
        </p:nvSpPr>
        <p:spPr>
          <a:xfrm>
            <a:off x="3586866" y="1426518"/>
            <a:ext cx="84908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How often do you have...?</a:t>
            </a:r>
            <a:endParaRPr lang="en-US" sz="4800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43000" y="2838450"/>
            <a:ext cx="131635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How often do you have Vietnamese?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have it every day.</a:t>
            </a:r>
            <a:endParaRPr kumimoji="0" lang="en-US" sz="66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301750" y="3652838"/>
            <a:ext cx="1193800" cy="47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381750" y="3694114"/>
            <a:ext cx="1143000" cy="15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20050" y="3656013"/>
            <a:ext cx="2933700" cy="206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19250" y="4532314"/>
            <a:ext cx="1200150" cy="15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353050" y="4514850"/>
            <a:ext cx="895350" cy="38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0"/>
            <a:ext cx="145542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2000" y="285750"/>
            <a:ext cx="18542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3328988" y="3429000"/>
            <a:ext cx="914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824538" y="3454400"/>
            <a:ext cx="1490662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220200" y="3429000"/>
            <a:ext cx="914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439400" y="3505200"/>
            <a:ext cx="914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629400" y="3884613"/>
            <a:ext cx="914400" cy="1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772400" y="3886200"/>
            <a:ext cx="914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00400" y="4341813"/>
            <a:ext cx="1490663" cy="1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138738" y="4343400"/>
            <a:ext cx="1490662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40550" y="4343400"/>
            <a:ext cx="1295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482138" y="4343400"/>
            <a:ext cx="2252662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038600" y="4757738"/>
            <a:ext cx="914400" cy="1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043863" y="4784725"/>
            <a:ext cx="914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220200" y="4800600"/>
            <a:ext cx="1676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044950" y="5672138"/>
            <a:ext cx="914400" cy="1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001000" y="5637213"/>
            <a:ext cx="914400" cy="1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5637213"/>
            <a:ext cx="1676400" cy="1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578475" y="5195888"/>
            <a:ext cx="914400" cy="1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415338" y="5216525"/>
            <a:ext cx="914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324600" y="6094413"/>
            <a:ext cx="914400" cy="1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924800" y="6096000"/>
            <a:ext cx="914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267200" y="6551613"/>
            <a:ext cx="914400" cy="1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186738" y="6553200"/>
            <a:ext cx="914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9405938" y="6553200"/>
            <a:ext cx="11430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248400" y="6967538"/>
            <a:ext cx="914400" cy="1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848600" y="6992938"/>
            <a:ext cx="914400" cy="1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657600" y="7391400"/>
            <a:ext cx="914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559675" y="7407275"/>
            <a:ext cx="914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909050" y="7466013"/>
            <a:ext cx="2216150" cy="1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867400" y="7847013"/>
            <a:ext cx="914400" cy="1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610600" y="7848600"/>
            <a:ext cx="914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638550" y="7753350"/>
            <a:ext cx="723900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3ch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137922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781300" y="3292474"/>
          <a:ext cx="9563100" cy="1679575"/>
        </p:xfrm>
        <a:graphic>
          <a:graphicData uri="http://schemas.openxmlformats.org/drawingml/2006/table">
            <a:tbl>
              <a:tblPr/>
              <a:tblGrid>
                <a:gridCol w="9563100"/>
              </a:tblGrid>
              <a:tr h="1679575">
                <a:tc>
                  <a:txBody>
                    <a:bodyPr/>
                    <a:lstStyle/>
                    <a:p>
                      <a:r>
                        <a:rPr lang="en-US" sz="8000" b="1" dirty="0">
                          <a:solidFill>
                            <a:srgbClr val="FF0000"/>
                          </a:solidFill>
                          <a:latin typeface="Times New Roman"/>
                        </a:rPr>
                        <a:t>Game: Pass the ball !</a:t>
                      </a:r>
                      <a:endParaRPr lang="en-US" sz="8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/>
          <p:cNvSpPr/>
          <p:nvPr/>
        </p:nvSpPr>
        <p:spPr>
          <a:xfrm>
            <a:off x="914400" y="5867400"/>
            <a:ext cx="13182600" cy="1096963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6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6821488"/>
            <a:ext cx="2090738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le 9"/>
          <p:cNvSpPr/>
          <p:nvPr/>
        </p:nvSpPr>
        <p:spPr>
          <a:xfrm>
            <a:off x="1066800" y="400050"/>
            <a:ext cx="11658600" cy="1295400"/>
          </a:xfrm>
          <a:prstGeom prst="roundRect">
            <a:avLst/>
          </a:prstGeom>
          <a:solidFill>
            <a:srgbClr val="EBEB2D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endParaRPr lang="en-US" sz="4600" b="1" dirty="0">
              <a:solidFill>
                <a:schemeClr val="tx1"/>
              </a:solidFill>
            </a:endParaRPr>
          </a:p>
        </p:txBody>
      </p:sp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1200" y="2057400"/>
            <a:ext cx="10058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Box 13"/>
          <p:cNvSpPr txBox="1">
            <a:spLocks noChangeArrowheads="1"/>
          </p:cNvSpPr>
          <p:nvPr/>
        </p:nvSpPr>
        <p:spPr bwMode="auto">
          <a:xfrm>
            <a:off x="1143000" y="533400"/>
            <a:ext cx="11658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How many lessons do you have today?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14400" y="5791200"/>
            <a:ext cx="13182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 have four: Maths, Music, English and Art.</a:t>
            </a:r>
          </a:p>
        </p:txBody>
      </p:sp>
      <p:pic>
        <p:nvPicPr>
          <p:cNvPr id="9" name="Beautifu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742950" y="2305050"/>
            <a:ext cx="304800" cy="304800"/>
          </a:xfrm>
          <a:prstGeom prst="rect">
            <a:avLst/>
          </a:prstGeom>
        </p:spPr>
      </p:pic>
      <p:pic>
        <p:nvPicPr>
          <p:cNvPr id="13" name="vo tay.wav">
            <a:hlinkClick r:id="" action="ppaction://media"/>
          </p:cNvPr>
          <p:cNvPicPr>
            <a:picLocks noRot="1" noChangeAspect="1"/>
          </p:cNvPicPr>
          <p:nvPr>
            <a:wavAudioFile r:embed="rId2" name="vo tay.wav"/>
          </p:nvPr>
        </p:nvPicPr>
        <p:blipFill>
          <a:blip r:embed="rId9"/>
          <a:stretch>
            <a:fillRect/>
          </a:stretch>
        </p:blipFill>
        <p:spPr>
          <a:xfrm>
            <a:off x="11601450" y="241935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36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295400" y="1447800"/>
            <a:ext cx="125202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Which words are stressed in sentences?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971550" y="2743200"/>
            <a:ext cx="1255395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How many lessons do you have today?</a:t>
            </a:r>
            <a:endParaRPr kumimoji="0" lang="en-US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have four</a:t>
            </a:r>
            <a:r>
              <a:rPr kumimoji="0" lang="en-US" sz="6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6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123950" y="3638550"/>
            <a:ext cx="1314450" cy="142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786313" y="3622675"/>
            <a:ext cx="1728787" cy="158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296400" y="3600450"/>
            <a:ext cx="1314450" cy="190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577975" y="4548188"/>
            <a:ext cx="1165225" cy="238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81338" y="4514850"/>
            <a:ext cx="1243012" cy="158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851753" y="2175875"/>
            <a:ext cx="450764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115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4395053" y="2271125"/>
            <a:ext cx="450764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115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9024203" y="2233025"/>
            <a:ext cx="450764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115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1232753" y="3223625"/>
            <a:ext cx="450764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115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2909153" y="3280775"/>
            <a:ext cx="450764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115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pic>
        <p:nvPicPr>
          <p:cNvPr id="42" name="Shalala Lala -ok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590550" y="1885950"/>
            <a:ext cx="304800" cy="304800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>
            <a:off x="11049000" y="3619500"/>
            <a:ext cx="1314450" cy="190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8"/>
          <p:cNvSpPr>
            <a:spLocks noChangeArrowheads="1"/>
          </p:cNvSpPr>
          <p:nvPr/>
        </p:nvSpPr>
        <p:spPr bwMode="auto">
          <a:xfrm>
            <a:off x="10681553" y="2328275"/>
            <a:ext cx="450764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115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pic>
        <p:nvPicPr>
          <p:cNvPr id="27" name="CHANT tro choi moi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4572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950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147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1" grpId="0"/>
      <p:bldP spid="31" grpId="0"/>
      <p:bldP spid="32" grpId="0"/>
      <p:bldP spid="33" grpId="0"/>
      <p:bldP spid="34" grpId="0"/>
      <p:bldP spid="35" grpId="0"/>
      <p:bldP spid="4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3810000" y="4768296"/>
            <a:ext cx="9353550" cy="109855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How 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often you do 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Science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810000" y="2836309"/>
            <a:ext cx="10591800" cy="1096962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How 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often do you have Science?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638550" y="6597096"/>
            <a:ext cx="10839450" cy="109855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How 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 you often have Science?</a:t>
            </a: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6821488"/>
            <a:ext cx="2090738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le 9"/>
          <p:cNvSpPr/>
          <p:nvPr/>
        </p:nvSpPr>
        <p:spPr>
          <a:xfrm>
            <a:off x="1328738" y="1144331"/>
            <a:ext cx="11320462" cy="1296988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How/ you/ often/ Science/ do / have?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705" y="2655367"/>
            <a:ext cx="3200400" cy="4086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aby Shark Dance OK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694764" y="1689847"/>
            <a:ext cx="304800" cy="304800"/>
          </a:xfrm>
          <a:prstGeom prst="rect">
            <a:avLst/>
          </a:prstGeom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740025" y="149561"/>
            <a:ext cx="7474383" cy="91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602" tIns="65302" rIns="130602" bIns="65302">
            <a:spAutoFit/>
          </a:bodyPr>
          <a:lstStyle/>
          <a:p>
            <a:pPr algn="ctr"/>
            <a:r>
              <a:rPr lang="en-US" sz="5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Choose the correct order. </a:t>
            </a:r>
            <a:endParaRPr lang="en-US" sz="5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39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/>
          <p:cNvSpPr/>
          <p:nvPr/>
        </p:nvSpPr>
        <p:spPr>
          <a:xfrm>
            <a:off x="2971800" y="2560638"/>
            <a:ext cx="8991600" cy="1096962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600" b="1" dirty="0">
                <a:solidFill>
                  <a:schemeClr val="bg1"/>
                </a:solidFill>
              </a:rPr>
              <a:t>a. How many books do you have?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6821488"/>
            <a:ext cx="2090738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ounded Rectangle 13"/>
          <p:cNvSpPr/>
          <p:nvPr/>
        </p:nvSpPr>
        <p:spPr>
          <a:xfrm>
            <a:off x="3100388" y="415925"/>
            <a:ext cx="7529512" cy="1296988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Choose the best answer. </a:t>
            </a:r>
          </a:p>
        </p:txBody>
      </p:sp>
      <p:sp>
        <p:nvSpPr>
          <p:cNvPr id="27655" name="Rectangle 8"/>
          <p:cNvSpPr>
            <a:spLocks noChangeArrowheads="1"/>
          </p:cNvSpPr>
          <p:nvPr/>
        </p:nvSpPr>
        <p:spPr bwMode="auto">
          <a:xfrm>
            <a:off x="3794125" y="2346325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6492875" y="2438400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27657" name="Rectangle 8"/>
          <p:cNvSpPr>
            <a:spLocks noChangeArrowheads="1"/>
          </p:cNvSpPr>
          <p:nvPr/>
        </p:nvSpPr>
        <p:spPr bwMode="auto">
          <a:xfrm>
            <a:off x="9832975" y="2438400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08313" y="3987800"/>
            <a:ext cx="8915400" cy="1573213"/>
            <a:chOff x="3008313" y="3987800"/>
            <a:chExt cx="8915400" cy="1573213"/>
          </a:xfrm>
        </p:grpSpPr>
        <p:sp>
          <p:nvSpPr>
            <p:cNvPr id="9" name="Flowchart: Alternate Process 8"/>
            <p:cNvSpPr/>
            <p:nvPr/>
          </p:nvSpPr>
          <p:spPr>
            <a:xfrm>
              <a:off x="3008313" y="4267200"/>
              <a:ext cx="8915400" cy="1096963"/>
            </a:xfrm>
            <a:prstGeom prst="flowChartAlternateProcess">
              <a:avLst/>
            </a:prstGeom>
            <a:solidFill>
              <a:srgbClr val="7030A0"/>
            </a:solidFill>
            <a:ln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622" tIns="65311" rIns="130622" bIns="6531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600" b="1" dirty="0">
                <a:solidFill>
                  <a:schemeClr val="bg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600" b="1" dirty="0">
                  <a:solidFill>
                    <a:schemeClr val="bg1"/>
                  </a:solidFill>
                </a:rPr>
                <a:t>b. How many books do you have?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6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3838575" y="3987800"/>
              <a:ext cx="387350" cy="144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306513"/>
              <a:r>
                <a:rPr lang="en-US" sz="8800" dirty="0">
                  <a:solidFill>
                    <a:srgbClr val="FF0000"/>
                  </a:solidFill>
                  <a:latin typeface="Times New Roman" pitchFamily="18" charset="0"/>
                </a:rPr>
                <a:t>'</a:t>
              </a:r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6489700" y="4089400"/>
              <a:ext cx="387350" cy="144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306513"/>
              <a:r>
                <a:rPr lang="en-US" sz="8800">
                  <a:solidFill>
                    <a:srgbClr val="FF0000"/>
                  </a:solidFill>
                  <a:latin typeface="Times New Roman" pitchFamily="18" charset="0"/>
                </a:rPr>
                <a:t>'</a:t>
              </a:r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8909050" y="4114800"/>
              <a:ext cx="387350" cy="144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306513"/>
              <a:r>
                <a:rPr lang="en-US" sz="8800">
                  <a:solidFill>
                    <a:srgbClr val="FF0000"/>
                  </a:solidFill>
                  <a:latin typeface="Times New Roman" pitchFamily="18" charset="0"/>
                </a:rPr>
                <a:t>'</a:t>
              </a:r>
            </a:p>
          </p:txBody>
        </p:sp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9864189" y="4114800"/>
              <a:ext cx="387350" cy="144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306513"/>
              <a:r>
                <a:rPr lang="en-US" sz="8800" dirty="0">
                  <a:solidFill>
                    <a:srgbClr val="FF0000"/>
                  </a:solidFill>
                  <a:latin typeface="Times New Roman" pitchFamily="18" charset="0"/>
                </a:rPr>
                <a:t>'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24200" y="5868988"/>
            <a:ext cx="8763000" cy="1487487"/>
            <a:chOff x="3124200" y="5868988"/>
            <a:chExt cx="8763000" cy="1487487"/>
          </a:xfrm>
        </p:grpSpPr>
        <p:sp>
          <p:nvSpPr>
            <p:cNvPr id="7" name="Flowchart: Alternate Process 6"/>
            <p:cNvSpPr/>
            <p:nvPr/>
          </p:nvSpPr>
          <p:spPr>
            <a:xfrm>
              <a:off x="3124200" y="6042025"/>
              <a:ext cx="8763000" cy="1098550"/>
            </a:xfrm>
            <a:prstGeom prst="flowChartAlternateProcess">
              <a:avLst/>
            </a:prstGeom>
            <a:solidFill>
              <a:srgbClr val="00B0F0"/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622" tIns="65311" rIns="130622" bIns="6531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600" b="1" dirty="0">
                <a:solidFill>
                  <a:schemeClr val="bg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600" b="1" dirty="0">
                  <a:solidFill>
                    <a:schemeClr val="bg1"/>
                  </a:solidFill>
                </a:rPr>
                <a:t>c. How many books do you have?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6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3760788" y="5868988"/>
              <a:ext cx="387350" cy="1446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306513"/>
              <a:r>
                <a:rPr lang="en-US" sz="8800">
                  <a:solidFill>
                    <a:srgbClr val="FF0000"/>
                  </a:solidFill>
                  <a:latin typeface="Times New Roman" pitchFamily="18" charset="0"/>
                </a:rPr>
                <a:t>'</a:t>
              </a:r>
            </a:p>
          </p:txBody>
        </p:sp>
        <p:sp>
          <p:nvSpPr>
            <p:cNvPr id="22" name="Rectangle 8"/>
            <p:cNvSpPr>
              <a:spLocks noChangeArrowheads="1"/>
            </p:cNvSpPr>
            <p:nvPr/>
          </p:nvSpPr>
          <p:spPr bwMode="auto">
            <a:xfrm>
              <a:off x="5022850" y="5888038"/>
              <a:ext cx="387350" cy="1446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306513"/>
              <a:r>
                <a:rPr lang="en-US" sz="8800">
                  <a:solidFill>
                    <a:srgbClr val="FF0000"/>
                  </a:solidFill>
                  <a:latin typeface="Times New Roman" pitchFamily="18" charset="0"/>
                </a:rPr>
                <a:t>'</a:t>
              </a:r>
            </a:p>
          </p:txBody>
        </p:sp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>
              <a:off x="8105775" y="5891213"/>
              <a:ext cx="387350" cy="1446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306513"/>
              <a:r>
                <a:rPr lang="en-US" sz="8800">
                  <a:solidFill>
                    <a:srgbClr val="FF0000"/>
                  </a:solidFill>
                  <a:latin typeface="Times New Roman" pitchFamily="18" charset="0"/>
                </a:rPr>
                <a:t>'</a:t>
              </a: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9850438" y="5910263"/>
              <a:ext cx="387350" cy="1446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1306513"/>
              <a:r>
                <a:rPr lang="en-US" sz="8800">
                  <a:solidFill>
                    <a:srgbClr val="FF0000"/>
                  </a:solidFill>
                  <a:latin typeface="Times New Roman" pitchFamily="18" charset="0"/>
                </a:rPr>
                <a:t>'</a:t>
              </a:r>
            </a:p>
          </p:txBody>
        </p:sp>
      </p:grpSp>
      <p:pic>
        <p:nvPicPr>
          <p:cNvPr id="25" name="3. how many books do you hav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552450" y="22669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con BV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/>
          <a:stretch>
            <a:fillRect/>
          </a:stretch>
        </p:blipFill>
        <p:spPr>
          <a:xfrm>
            <a:off x="571500" y="11620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4699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>
            <a:spLocks noChangeArrowheads="1"/>
          </p:cNvSpPr>
          <p:nvPr/>
        </p:nvSpPr>
        <p:spPr bwMode="auto">
          <a:xfrm>
            <a:off x="8515350" y="1924050"/>
            <a:ext cx="4229100" cy="1524000"/>
          </a:xfrm>
          <a:prstGeom prst="flowChartAlternateProcess">
            <a:avLst/>
          </a:prstGeom>
          <a:solidFill>
            <a:srgbClr val="FFC000"/>
          </a:solidFill>
          <a:ln w="25400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lIns="130622" tIns="65311" rIns="130622" bIns="65311" anchor="ctr"/>
          <a:lstStyle/>
          <a:p>
            <a:pPr algn="ctr" defTabSz="1306513"/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smtClean="0">
                <a:solidFill>
                  <a:schemeClr val="bg1"/>
                </a:solidFill>
              </a:rPr>
              <a:t>books</a:t>
            </a:r>
            <a:r>
              <a:rPr lang="en-US" sz="5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Alternate Process 7"/>
          <p:cNvSpPr>
            <a:spLocks noChangeArrowheads="1"/>
          </p:cNvSpPr>
          <p:nvPr/>
        </p:nvSpPr>
        <p:spPr bwMode="auto">
          <a:xfrm>
            <a:off x="8591550" y="3905250"/>
            <a:ext cx="4248150" cy="1447800"/>
          </a:xfrm>
          <a:prstGeom prst="flowChartAlternateProcess">
            <a:avLst/>
          </a:prstGeom>
          <a:solidFill>
            <a:srgbClr val="00B0F0"/>
          </a:solidFill>
          <a:ln w="25400" algn="ctr">
            <a:solidFill>
              <a:srgbClr val="002060"/>
            </a:solidFill>
            <a:prstDash val="sysDot"/>
            <a:miter lim="800000"/>
            <a:headEnd/>
            <a:tailEnd/>
          </a:ln>
        </p:spPr>
        <p:txBody>
          <a:bodyPr lIns="130622" tIns="65311" rIns="130622" bIns="65311" anchor="ctr"/>
          <a:lstStyle/>
          <a:p>
            <a:pPr algn="ctr" defTabSz="1306513"/>
            <a:r>
              <a:rPr lang="en-US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5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copybooks</a:t>
            </a:r>
            <a:endParaRPr lang="en-US" sz="5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Alternate Process 8"/>
          <p:cNvSpPr>
            <a:spLocks noChangeArrowheads="1"/>
          </p:cNvSpPr>
          <p:nvPr/>
        </p:nvSpPr>
        <p:spPr bwMode="auto">
          <a:xfrm>
            <a:off x="8515350" y="5810250"/>
            <a:ext cx="4324350" cy="1295400"/>
          </a:xfrm>
          <a:prstGeom prst="flowChartAlternateProcess">
            <a:avLst/>
          </a:prstGeom>
          <a:solidFill>
            <a:srgbClr val="00B050"/>
          </a:solidFill>
          <a:ln w="25400" algn="ctr">
            <a:solidFill>
              <a:srgbClr val="002060"/>
            </a:solidFill>
            <a:prstDash val="sysDot"/>
            <a:miter lim="800000"/>
            <a:headEnd/>
            <a:tailEnd/>
          </a:ln>
        </p:spPr>
        <p:txBody>
          <a:bodyPr lIns="130622" tIns="65311" rIns="130622" bIns="65311" anchor="ctr"/>
          <a:lstStyle/>
          <a:p>
            <a:pPr algn="ctr" defTabSz="1306513"/>
            <a:endParaRPr lang="en-US" sz="51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306513"/>
            <a:r>
              <a:rPr lang="en-US" sz="51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5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51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lessons</a:t>
            </a:r>
            <a:endParaRPr lang="en-US" sz="5400" b="1" dirty="0">
              <a:solidFill>
                <a:schemeClr val="bg1"/>
              </a:solidFill>
            </a:endParaRPr>
          </a:p>
          <a:p>
            <a:pPr algn="ctr" defTabSz="1306513"/>
            <a:r>
              <a:rPr lang="en-US" sz="5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825" y="7200900"/>
            <a:ext cx="1292225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1295400" y="1447800"/>
            <a:ext cx="4343400" cy="914400"/>
          </a:xfrm>
          <a:prstGeom prst="ellipse">
            <a:avLst/>
          </a:prstGeom>
          <a:solidFill>
            <a:srgbClr val="FD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703" name="TextBox 12"/>
          <p:cNvSpPr txBox="1">
            <a:spLocks noChangeArrowheads="1"/>
          </p:cNvSpPr>
          <p:nvPr/>
        </p:nvSpPr>
        <p:spPr bwMode="auto">
          <a:xfrm>
            <a:off x="1238251" y="152400"/>
            <a:ext cx="129921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How many ........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do you have today?</a:t>
            </a:r>
          </a:p>
          <a:p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/>
          </a:blip>
          <a:srcRect t="10405"/>
          <a:stretch/>
        </p:blipFill>
        <p:spPr>
          <a:xfrm>
            <a:off x="1333500" y="3200400"/>
            <a:ext cx="5905500" cy="2305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/>
          <p:cNvGrpSpPr/>
          <p:nvPr/>
        </p:nvGrpSpPr>
        <p:grpSpPr>
          <a:xfrm>
            <a:off x="1134479" y="1200150"/>
            <a:ext cx="6047371" cy="1971674"/>
            <a:chOff x="1572628" y="552451"/>
            <a:chExt cx="11381373" cy="4029074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3151" y="552451"/>
              <a:ext cx="2990850" cy="401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7" name="Group 5"/>
            <p:cNvGrpSpPr/>
            <p:nvPr/>
          </p:nvGrpSpPr>
          <p:grpSpPr>
            <a:xfrm>
              <a:off x="1572628" y="602332"/>
              <a:ext cx="8356684" cy="3979193"/>
              <a:chOff x="1572628" y="602332"/>
              <a:chExt cx="8356684" cy="3979193"/>
            </a:xfrm>
          </p:grpSpPr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1572628" y="602332"/>
                <a:ext cx="2800350" cy="3800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9" name="Picture 5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7157537" y="628650"/>
                <a:ext cx="2771775" cy="3952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0" name="Picture 1"/>
              <p:cNvPicPr>
                <a:picLocks noChangeAspect="1" noChangeArrowheads="1"/>
              </p:cNvPicPr>
              <p:nvPr/>
            </p:nvPicPr>
            <p:blipFill>
              <a:blip r:embed="rId13">
                <a:lum bright="-48000" contrast="66000"/>
              </a:blip>
              <a:srcRect l="48593" t="5972"/>
              <a:stretch>
                <a:fillRect/>
              </a:stretch>
            </p:blipFill>
            <p:spPr bwMode="auto">
              <a:xfrm>
                <a:off x="4381500" y="609600"/>
                <a:ext cx="2590800" cy="3943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14">
            <a:lum bright="-18000" contrast="30000"/>
          </a:blip>
          <a:srcRect/>
          <a:stretch>
            <a:fillRect/>
          </a:stretch>
        </p:blipFill>
        <p:spPr bwMode="auto">
          <a:xfrm>
            <a:off x="2076450" y="5600700"/>
            <a:ext cx="45529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4. how many copybooks do you hav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/>
          <a:stretch>
            <a:fillRect/>
          </a:stretch>
        </p:blipFill>
        <p:spPr>
          <a:xfrm>
            <a:off x="552450" y="2495550"/>
            <a:ext cx="304800" cy="304800"/>
          </a:xfrm>
          <a:prstGeom prst="rect">
            <a:avLst/>
          </a:prstGeom>
        </p:spPr>
      </p:pic>
      <p:pic>
        <p:nvPicPr>
          <p:cNvPr id="23" name="hockey ok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6"/>
          <a:stretch>
            <a:fillRect/>
          </a:stretch>
        </p:blipFill>
        <p:spPr>
          <a:xfrm>
            <a:off x="495300" y="1009650"/>
            <a:ext cx="304800" cy="304800"/>
          </a:xfrm>
          <a:prstGeom prst="rect">
            <a:avLst/>
          </a:prstGeom>
        </p:spPr>
      </p:pic>
      <p:pic>
        <p:nvPicPr>
          <p:cNvPr id="22" name="video nhay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6"/>
          <a:stretch>
            <a:fillRect/>
          </a:stretch>
        </p:blipFill>
        <p:spPr>
          <a:xfrm>
            <a:off x="12896850" y="59055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2EA5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2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137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807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-95250" y="2057400"/>
            <a:ext cx="14420850" cy="60873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30622" tIns="65311" rIns="130622" bIns="65311">
            <a:spAutoFit/>
          </a:bodyPr>
          <a:lstStyle/>
          <a:p>
            <a:pPr marL="1306513" lvl="2" defTabSz="1306513">
              <a:spcBef>
                <a:spcPts val="600"/>
              </a:spcBef>
            </a:pPr>
            <a:r>
              <a:rPr lang="en-US" sz="4400" dirty="0" smtClean="0">
                <a:latin typeface="Times New Roman" pitchFamily="18" charset="0"/>
              </a:rPr>
              <a:t>1. Listen </a:t>
            </a:r>
            <a:r>
              <a:rPr lang="en-US" sz="4400" dirty="0">
                <a:latin typeface="Times New Roman" pitchFamily="18" charset="0"/>
              </a:rPr>
              <a:t>and </a:t>
            </a:r>
            <a:r>
              <a:rPr lang="en-US" sz="4400" dirty="0" smtClean="0">
                <a:latin typeface="Times New Roman" pitchFamily="18" charset="0"/>
              </a:rPr>
              <a:t>repeat.</a:t>
            </a:r>
          </a:p>
          <a:p>
            <a:pPr marL="1306513" lvl="2" defTabSz="1306513">
              <a:spcBef>
                <a:spcPts val="600"/>
              </a:spcBef>
            </a:pPr>
            <a:r>
              <a:rPr lang="en-US" sz="4400" dirty="0" smtClean="0">
                <a:latin typeface="Times New Roman" pitchFamily="18" charset="0"/>
              </a:rPr>
              <a:t>- copybooks: </a:t>
            </a:r>
            <a:r>
              <a:rPr lang="en-US" sz="4400" dirty="0" err="1" smtClean="0">
                <a:latin typeface="Times New Roman" pitchFamily="18" charset="0"/>
              </a:rPr>
              <a:t>những</a:t>
            </a:r>
            <a:r>
              <a:rPr lang="en-US" sz="4400" dirty="0" smtClean="0">
                <a:latin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</a:rPr>
              <a:t>quyển</a:t>
            </a:r>
            <a:r>
              <a:rPr lang="en-US" sz="4400" dirty="0" smtClean="0">
                <a:latin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</a:rPr>
              <a:t>vở</a:t>
            </a:r>
            <a:r>
              <a:rPr lang="en-US" sz="4400" dirty="0" smtClean="0">
                <a:latin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</a:rPr>
              <a:t>luyện</a:t>
            </a:r>
            <a:r>
              <a:rPr lang="en-US" sz="4400" dirty="0" smtClean="0">
                <a:latin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</a:rPr>
              <a:t>viết</a:t>
            </a:r>
            <a:r>
              <a:rPr lang="en-US" sz="4400" dirty="0" smtClean="0">
                <a:latin typeface="Times New Roman" pitchFamily="18" charset="0"/>
              </a:rPr>
              <a:t>.</a:t>
            </a:r>
            <a:endParaRPr lang="en-US" sz="4400" dirty="0">
              <a:latin typeface="Times New Roman" pitchFamily="18" charset="0"/>
            </a:endParaRPr>
          </a:p>
          <a:p>
            <a:pPr marL="1306513" lvl="2" defTabSz="1306513">
              <a:spcBef>
                <a:spcPts val="600"/>
              </a:spcBef>
            </a:pPr>
            <a:r>
              <a:rPr lang="en-US" sz="4400" dirty="0" smtClean="0">
                <a:latin typeface="Times New Roman" pitchFamily="18" charset="0"/>
              </a:rPr>
              <a:t>2. Listen </a:t>
            </a:r>
            <a:r>
              <a:rPr lang="en-US" sz="4400" dirty="0">
                <a:latin typeface="Times New Roman" pitchFamily="18" charset="0"/>
              </a:rPr>
              <a:t>and </a:t>
            </a:r>
            <a:r>
              <a:rPr lang="en-US" sz="4400" dirty="0" smtClean="0">
                <a:latin typeface="Times New Roman" pitchFamily="18" charset="0"/>
              </a:rPr>
              <a:t>circle a or a. Then say the sentences aloud.</a:t>
            </a:r>
            <a:endParaRPr lang="en-US" sz="4400" dirty="0">
              <a:latin typeface="Times New Roman" pitchFamily="18" charset="0"/>
            </a:endParaRPr>
          </a:p>
          <a:p>
            <a:pPr marL="1306513" lvl="2" defTabSz="1306513">
              <a:spcBef>
                <a:spcPts val="600"/>
              </a:spcBef>
            </a:pPr>
            <a:r>
              <a:rPr lang="en-US" sz="4400" dirty="0" smtClean="0">
                <a:latin typeface="Times New Roman" pitchFamily="18" charset="0"/>
              </a:rPr>
              <a:t>3. Let’s chant: How often do you have ...?</a:t>
            </a:r>
            <a:endParaRPr lang="en-US" sz="4400" dirty="0">
              <a:latin typeface="Times New Roman" pitchFamily="18" charset="0"/>
            </a:endParaRPr>
          </a:p>
          <a:p>
            <a:pPr marL="1306513" lvl="2" defTabSz="1306513">
              <a:spcBef>
                <a:spcPts val="600"/>
              </a:spcBef>
            </a:pPr>
            <a:r>
              <a:rPr lang="en-US" sz="4400" dirty="0" smtClean="0">
                <a:latin typeface="Times New Roman" pitchFamily="18" charset="0"/>
              </a:rPr>
              <a:t>* </a:t>
            </a:r>
            <a:r>
              <a:rPr lang="en-US" sz="4400" u="sng" dirty="0" err="1" smtClean="0">
                <a:latin typeface="Times New Roman" pitchFamily="18" charset="0"/>
              </a:rPr>
              <a:t>Homelink</a:t>
            </a:r>
            <a:r>
              <a:rPr lang="en-US" sz="4400" dirty="0">
                <a:latin typeface="Times New Roman" pitchFamily="18" charset="0"/>
              </a:rPr>
              <a:t>:</a:t>
            </a:r>
          </a:p>
          <a:p>
            <a:pPr marL="1306513" lvl="2" defTabSz="1306513">
              <a:spcBef>
                <a:spcPts val="600"/>
              </a:spcBef>
              <a:buFontTx/>
              <a:buChar char="-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Learn by heart the chant “How often do you have ...?</a:t>
            </a:r>
            <a:endParaRPr lang="en-US" sz="4400" dirty="0">
              <a:latin typeface="Times New Roman" pitchFamily="18" charset="0"/>
            </a:endParaRPr>
          </a:p>
          <a:p>
            <a:pPr marL="1306513" lvl="2" defTabSz="1306513">
              <a:spcBef>
                <a:spcPts val="600"/>
              </a:spcBef>
              <a:buFontTx/>
              <a:buChar char="-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Prepare lesson 3 part 4,5,6&amp;7.</a:t>
            </a:r>
          </a:p>
          <a:p>
            <a:pPr marL="1306513" lvl="2" defTabSz="1306513">
              <a:spcBef>
                <a:spcPts val="600"/>
              </a:spcBef>
              <a:buFontTx/>
              <a:buChar char="-"/>
            </a:pPr>
            <a:endParaRPr lang="en-US" sz="4400" dirty="0">
              <a:latin typeface="Times New Roman" pitchFamily="18" charset="0"/>
            </a:endParaRPr>
          </a:p>
        </p:txBody>
      </p:sp>
      <p:sp>
        <p:nvSpPr>
          <p:cNvPr id="34819" name="Rectangle 21"/>
          <p:cNvSpPr>
            <a:spLocks noChangeArrowheads="1"/>
          </p:cNvSpPr>
          <p:nvPr/>
        </p:nvSpPr>
        <p:spPr bwMode="auto">
          <a:xfrm>
            <a:off x="742950" y="381000"/>
            <a:ext cx="132207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306513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Wednesday, 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November 25</a:t>
            </a:r>
            <a:r>
              <a:rPr lang="en-US" sz="3200" b="1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306513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HOW MANY LESSONs DO YOU HAVE TODAY?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306513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Lesson 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Part 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1,2,3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85759">
            <a:off x="8216900" y="1401763"/>
            <a:ext cx="8639175" cy="724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4325" y="4089400"/>
            <a:ext cx="154305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78775" y="3429000"/>
            <a:ext cx="1322388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793697">
            <a:off x="238125" y="5421313"/>
            <a:ext cx="1517650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95825" y="2165350"/>
            <a:ext cx="1204913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935412" flipH="1">
            <a:off x="2489200" y="3095625"/>
            <a:ext cx="1282700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2914650"/>
            <a:ext cx="11191875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806575" y="6731000"/>
            <a:ext cx="1190625" cy="11906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3" name="Picture 3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425825" y="6381750"/>
            <a:ext cx="1417638" cy="1416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4" name="Picture 3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153025" y="5880100"/>
            <a:ext cx="1600200" cy="1600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5" name="Picture 3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24675" y="5343525"/>
            <a:ext cx="1771650" cy="17748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6" name="Picture 3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826500" y="4532313"/>
            <a:ext cx="1901825" cy="19034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9" name="5-Point Star 18">
            <a:hlinkClick r:id="rId20" action="ppaction://hlinksldjump"/>
          </p:cNvPr>
          <p:cNvSpPr/>
          <p:nvPr/>
        </p:nvSpPr>
        <p:spPr>
          <a:xfrm>
            <a:off x="13314947" y="657726"/>
            <a:ext cx="641685" cy="70585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1.26706 0.05439 " pathEditMode="relative" rAng="0" ptsTypes="AA">
                                      <p:cBhvr>
                                        <p:cTn id="1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59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-228600" y="0"/>
          <a:ext cx="14401800" cy="822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3" name="Presentation" r:id="rId5" imgW="5486400" imgH="4114735" progId="PowerPoint.Show.8">
                  <p:embed/>
                </p:oleObj>
              </mc:Choice>
              <mc:Fallback>
                <p:oleObj name="Presentation" r:id="rId5" imgW="5486400" imgH="4114735" progId="PowerPoint.Show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8600" y="0"/>
                        <a:ext cx="14401800" cy="822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WordArt 3"/>
          <p:cNvSpPr>
            <a:spLocks noChangeArrowheads="1" noChangeShapeType="1" noTextEdit="1"/>
          </p:cNvSpPr>
          <p:nvPr/>
        </p:nvSpPr>
        <p:spPr bwMode="auto">
          <a:xfrm>
            <a:off x="1096963" y="2743200"/>
            <a:ext cx="12192000" cy="2378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 very much !!!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363" y="0"/>
            <a:ext cx="13533437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6225" y="6419850"/>
            <a:ext cx="106838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298363" y="5897563"/>
            <a:ext cx="2332037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3924300" y="1889125"/>
            <a:ext cx="668972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02" tIns="65302" rIns="130602" bIns="65302">
            <a:spAutoFit/>
          </a:bodyPr>
          <a:lstStyle/>
          <a:p>
            <a:endParaRPr lang="en-US" sz="5700" b="1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446338" y="6665913"/>
            <a:ext cx="108204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02" tIns="65302" rIns="130602" bIns="65302">
            <a:spAutoFit/>
          </a:bodyPr>
          <a:lstStyle/>
          <a:p>
            <a:r>
              <a:rPr lang="en-US" sz="5100" b="1" dirty="0">
                <a:solidFill>
                  <a:srgbClr val="0000CC"/>
                </a:solidFill>
              </a:rPr>
              <a:t>I have three: Art, IT  and English.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74725" y="322263"/>
            <a:ext cx="125587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02" tIns="65302" rIns="130602" bIns="65302">
            <a:spAutoFit/>
          </a:bodyPr>
          <a:lstStyle/>
          <a:p>
            <a:pPr algn="ctr"/>
            <a:r>
              <a:rPr lang="en-US" sz="5100" b="1">
                <a:solidFill>
                  <a:schemeClr val="bg1"/>
                </a:solidFill>
              </a:rPr>
              <a:t>How many lessons do you have today?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76800" y="1371600"/>
            <a:ext cx="47847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38600" y="1371600"/>
            <a:ext cx="35337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91400" y="1371600"/>
            <a:ext cx="36576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vo tay.wav">
            <a:hlinkClick r:id="" action="ppaction://media"/>
          </p:cNvPr>
          <p:cNvPicPr>
            <a:picLocks noRot="1" noChangeAspect="1"/>
          </p:cNvPicPr>
          <p:nvPr>
            <a:wavAudioFile r:embed="rId1" name="vo tay.wav"/>
          </p:nvPr>
        </p:nvPicPr>
        <p:blipFill>
          <a:blip r:embed="rId11"/>
          <a:stretch>
            <a:fillRect/>
          </a:stretch>
        </p:blipFill>
        <p:spPr>
          <a:xfrm>
            <a:off x="876300" y="5676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 descr="HÃ¬nh áº£nh cÃ³ liÃªn 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46062"/>
            <a:ext cx="14020800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9800" y="6237288"/>
            <a:ext cx="9698038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298363" y="5897563"/>
            <a:ext cx="2332037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30563" y="6565900"/>
            <a:ext cx="7743495" cy="91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602" tIns="65302" rIns="130602" bIns="65302">
            <a:spAutoFit/>
          </a:bodyPr>
          <a:lstStyle/>
          <a:p>
            <a:r>
              <a:rPr lang="en-US" sz="5100" b="1" dirty="0">
                <a:solidFill>
                  <a:srgbClr val="0000CC"/>
                </a:solidFill>
              </a:rPr>
              <a:t>I have it  </a:t>
            </a:r>
            <a:r>
              <a:rPr lang="en-US" sz="5100" b="1" dirty="0" smtClean="0">
                <a:solidFill>
                  <a:srgbClr val="0000CC"/>
                </a:solidFill>
              </a:rPr>
              <a:t>four times </a:t>
            </a:r>
            <a:r>
              <a:rPr lang="en-US" sz="5100" b="1" dirty="0">
                <a:solidFill>
                  <a:srgbClr val="0000CC"/>
                </a:solidFill>
              </a:rPr>
              <a:t>a week.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55875" y="658813"/>
            <a:ext cx="10072688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02" tIns="65302" rIns="130602" bIns="65302">
            <a:spAutoFit/>
          </a:bodyPr>
          <a:lstStyle/>
          <a:p>
            <a:pPr algn="ctr"/>
            <a:r>
              <a:rPr lang="en-US" sz="5100" b="1" dirty="0">
                <a:solidFill>
                  <a:schemeClr val="bg1"/>
                </a:solidFill>
              </a:rPr>
              <a:t>How often do you have English?</a:t>
            </a:r>
          </a:p>
        </p:txBody>
      </p:sp>
      <p:pic>
        <p:nvPicPr>
          <p:cNvPr id="9224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21275" y="1574800"/>
            <a:ext cx="3778250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ao manh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7162800" y="3962400"/>
            <a:ext cx="304800" cy="304800"/>
          </a:xfrm>
          <a:prstGeom prst="rect">
            <a:avLst/>
          </a:prstGeom>
        </p:spPr>
      </p:pic>
      <p:pic>
        <p:nvPicPr>
          <p:cNvPr id="11" name="vo tay.wav">
            <a:hlinkClick r:id="" action="ppaction://media"/>
          </p:cNvPr>
          <p:cNvPicPr>
            <a:picLocks noRot="1" noChangeAspect="1"/>
          </p:cNvPicPr>
          <p:nvPr>
            <a:wavAudioFile r:embed="rId2" name="vo tay.wav"/>
          </p:nvPr>
        </p:nvPicPr>
        <p:blipFill>
          <a:blip r:embed="rId11"/>
          <a:stretch>
            <a:fillRect/>
          </a:stretch>
        </p:blipFill>
        <p:spPr>
          <a:xfrm>
            <a:off x="571500" y="58102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73275" y="0"/>
            <a:ext cx="19142075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2" descr="HÃ¬nh áº£nh cÃ³ liÃ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50" y="649288"/>
            <a:ext cx="14009690" cy="397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875" y="4876801"/>
            <a:ext cx="136509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984163" y="6164263"/>
            <a:ext cx="2332037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8012" y="2111375"/>
            <a:ext cx="14527443" cy="96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602" tIns="65302" rIns="130602" bIns="65302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many/today/ do/lessons/have/How/you/?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34988" y="5464175"/>
            <a:ext cx="12583859" cy="105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602" tIns="65302" rIns="130602" bIns="65302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</a:rPr>
              <a:t>How many lessons do you have today?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768725" y="854075"/>
            <a:ext cx="7023619" cy="114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602" tIns="65302" rIns="130602" bIns="65302">
            <a:spAutoFit/>
          </a:bodyPr>
          <a:lstStyle/>
          <a:p>
            <a:pPr algn="ctr"/>
            <a:r>
              <a:rPr lang="en-US" sz="6600" b="1" dirty="0"/>
              <a:t>Reorder the </a:t>
            </a:r>
            <a:r>
              <a:rPr lang="en-US" sz="6600" b="1" dirty="0" smtClean="0"/>
              <a:t>words.</a:t>
            </a:r>
            <a:endParaRPr lang="en-US" sz="6600" b="1" dirty="0"/>
          </a:p>
        </p:txBody>
      </p:sp>
      <p:pic>
        <p:nvPicPr>
          <p:cNvPr id="11" name="vo tay.wav">
            <a:hlinkClick r:id="" action="ppaction://media"/>
          </p:cNvPr>
          <p:cNvPicPr>
            <a:picLocks noRot="1" noChangeAspect="1"/>
          </p:cNvPicPr>
          <p:nvPr>
            <a:wavAudioFile r:embed="rId1" name="vo tay.wav"/>
          </p:nvPr>
        </p:nvPicPr>
        <p:blipFill>
          <a:blip r:embed="rId8"/>
          <a:stretch>
            <a:fillRect/>
          </a:stretch>
        </p:blipFill>
        <p:spPr>
          <a:xfrm>
            <a:off x="-723900" y="64579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2" descr="HÃ¬nh áº£nh cÃ³ liÃ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57325" y="525463"/>
            <a:ext cx="11555413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98363" y="5897563"/>
            <a:ext cx="2332037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TextBox 9"/>
          <p:cNvSpPr txBox="1">
            <a:spLocks noChangeArrowheads="1"/>
          </p:cNvSpPr>
          <p:nvPr/>
        </p:nvSpPr>
        <p:spPr bwMode="auto">
          <a:xfrm>
            <a:off x="2425700" y="822325"/>
            <a:ext cx="9747250" cy="202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602" tIns="65302" rIns="130602" bIns="65302">
            <a:spAutoFit/>
          </a:bodyPr>
          <a:lstStyle/>
          <a:p>
            <a:r>
              <a:rPr lang="en-US" sz="7200" b="1" dirty="0" smtClean="0">
                <a:solidFill>
                  <a:srgbClr val="FFFF00"/>
                </a:solidFill>
              </a:rPr>
              <a:t>Choose the best answer.</a:t>
            </a:r>
          </a:p>
          <a:p>
            <a:endParaRPr lang="en-US" sz="5100" b="1" dirty="0">
              <a:solidFill>
                <a:srgbClr val="FFFFFF"/>
              </a:solidFill>
            </a:endParaRPr>
          </a:p>
        </p:txBody>
      </p:sp>
      <p:pic>
        <p:nvPicPr>
          <p:cNvPr id="12" name="Picture 2" descr="HÃ¬nh áº£nh cÃ³ liÃ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71450" y="2419349"/>
            <a:ext cx="1487805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81013" y="2882900"/>
            <a:ext cx="14073187" cy="962876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square" lIns="130602" tIns="65302" rIns="130602" bIns="65302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</a:rPr>
              <a:t>a. </a:t>
            </a:r>
            <a:r>
              <a:rPr lang="en-US" sz="5400" b="1" dirty="0" smtClean="0">
                <a:solidFill>
                  <a:srgbClr val="FFFFFF"/>
                </a:solidFill>
              </a:rPr>
              <a:t>seaside     They’ll be at the seaside on Sunday.</a:t>
            </a:r>
            <a:endParaRPr lang="en-US" sz="5400" b="1" dirty="0">
              <a:solidFill>
                <a:srgbClr val="FFFFFF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115437" y="2647125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8754487" y="2666175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pic>
        <p:nvPicPr>
          <p:cNvPr id="16" name="Picture 2" descr="HÃ¬nh áº£nh cÃ³ liÃ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3350" y="4724399"/>
            <a:ext cx="1463040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90563" y="5207000"/>
            <a:ext cx="13939837" cy="962876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square" lIns="130602" tIns="65302" rIns="130602" bIns="65302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</a:rPr>
              <a:t>b. </a:t>
            </a:r>
            <a:r>
              <a:rPr lang="en-US" sz="5400" b="1" dirty="0" smtClean="0">
                <a:solidFill>
                  <a:srgbClr val="FFFFFF"/>
                </a:solidFill>
              </a:rPr>
              <a:t>seaside    They’ll be at the seaside on Sunday.</a:t>
            </a:r>
            <a:endParaRPr lang="en-US" sz="5400" b="1" dirty="0">
              <a:solidFill>
                <a:srgbClr val="FFFFFF"/>
              </a:solidFill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2296537" y="4971225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9802237" y="4971225"/>
            <a:ext cx="3873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306513"/>
            <a:r>
              <a:rPr lang="en-US" sz="8800" dirty="0">
                <a:solidFill>
                  <a:srgbClr val="FF0000"/>
                </a:solidFill>
                <a:latin typeface="Times New Roman" pitchFamily="18" charset="0"/>
              </a:rPr>
              <a:t>'</a:t>
            </a:r>
          </a:p>
        </p:txBody>
      </p:sp>
      <p:pic>
        <p:nvPicPr>
          <p:cNvPr id="21" name="trò choi fishermen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1009650" y="13335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animBg="1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2" descr="HÃ¬nh áº£nh cÃ³ liÃ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263" y="239713"/>
            <a:ext cx="13411200" cy="616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1049" y="6403975"/>
            <a:ext cx="6000751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298363" y="5897563"/>
            <a:ext cx="2332037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1744663" y="457200"/>
            <a:ext cx="11545689" cy="114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602" tIns="65302" rIns="130602" bIns="65302">
            <a:spAutoFit/>
          </a:bodyPr>
          <a:lstStyle/>
          <a:p>
            <a:r>
              <a:rPr lang="en-US" sz="6600" b="1" dirty="0">
                <a:solidFill>
                  <a:srgbClr val="FFFF00"/>
                </a:solidFill>
              </a:rPr>
              <a:t> How many books do you have 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26075" y="6546850"/>
            <a:ext cx="4523126" cy="12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602" tIns="65302" rIns="130602" bIns="65302">
            <a:spAutoFit/>
          </a:bodyPr>
          <a:lstStyle/>
          <a:p>
            <a:r>
              <a:rPr lang="en-US" sz="7200" b="1" dirty="0">
                <a:solidFill>
                  <a:srgbClr val="FFFF00"/>
                </a:solidFill>
              </a:rPr>
              <a:t>I have </a:t>
            </a:r>
            <a:r>
              <a:rPr lang="en-US" sz="7200" b="1" dirty="0" smtClean="0">
                <a:solidFill>
                  <a:srgbClr val="FFFF00"/>
                </a:solidFill>
              </a:rPr>
              <a:t>four.</a:t>
            </a:r>
            <a:endParaRPr lang="en-US" sz="7200" b="1" dirty="0">
              <a:solidFill>
                <a:srgbClr val="FFFF00"/>
              </a:solidFill>
            </a:endParaRPr>
          </a:p>
        </p:txBody>
      </p:sp>
      <p:pic>
        <p:nvPicPr>
          <p:cNvPr id="1229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41675" y="1558925"/>
            <a:ext cx="8047038" cy="402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vo tay.wav">
            <a:hlinkClick r:id="" action="ppaction://media"/>
          </p:cNvPr>
          <p:cNvPicPr>
            <a:picLocks noRot="1" noChangeAspect="1"/>
          </p:cNvPicPr>
          <p:nvPr>
            <a:wavAudioFile r:embed="rId1" name="vo tay.wav"/>
          </p:nvPr>
        </p:nvPicPr>
        <p:blipFill>
          <a:blip r:embed="rId9"/>
          <a:stretch>
            <a:fillRect/>
          </a:stretch>
        </p:blipFill>
        <p:spPr>
          <a:xfrm>
            <a:off x="1009650" y="57721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2987</TotalTime>
  <Words>1219</Words>
  <Application>Microsoft Office PowerPoint</Application>
  <PresentationFormat>Custom</PresentationFormat>
  <Paragraphs>274</Paragraphs>
  <Slides>40</Slides>
  <Notes>0</Notes>
  <HiddenSlides>0</HiddenSlides>
  <MMClips>34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copybooks: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Welcome</cp:lastModifiedBy>
  <cp:revision>327</cp:revision>
  <dcterms:created xsi:type="dcterms:W3CDTF">2018-10-29T16:24:23Z</dcterms:created>
  <dcterms:modified xsi:type="dcterms:W3CDTF">2021-06-01T00:30:52Z</dcterms:modified>
</cp:coreProperties>
</file>