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8" r:id="rId2"/>
    <p:sldId id="261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>
        <p:scale>
          <a:sx n="77" d="100"/>
          <a:sy n="77" d="100"/>
        </p:scale>
        <p:origin x="-116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09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ADFE5-7D16-4322-AC62-B13326B17906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05200"/>
            <a:ext cx="9144000" cy="2209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4600" b="1" spc="5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THƯ MỤC </a:t>
            </a:r>
            <a:r>
              <a:rPr lang="en-US" b="1" spc="5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b="1" spc="50" err="1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spc="5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pc="5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7" name="Picture 6" descr="Capturef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1219200"/>
            <a:ext cx="1905266" cy="245779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2057400" cy="685800"/>
          </a:xfrm>
        </p:spPr>
        <p:txBody>
          <a:bodyPr>
            <a:noAutofit/>
          </a:bodyPr>
          <a:lstStyle/>
          <a:p>
            <a:pPr algn="l"/>
            <a:r>
              <a:rPr lang="en-US" sz="3600" u="sng" smtClean="0">
                <a:solidFill>
                  <a:srgbClr val="FF0000"/>
                </a:solidFill>
              </a:rPr>
              <a:t>Ghi nhớ</a:t>
            </a:r>
            <a:endParaRPr lang="en-US" sz="36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910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smtClean="0">
                <a:solidFill>
                  <a:srgbClr val="0070C0"/>
                </a:solidFill>
              </a:rPr>
              <a:t>Khi sao chép một thư mục, em đã đồng thời sao chép tất cả các thư mục con có trong thư mục đó</a:t>
            </a:r>
          </a:p>
          <a:p>
            <a:pPr marL="514350" indent="-514350"/>
            <a:r>
              <a:rPr lang="en-US" sz="2800" smtClean="0">
                <a:solidFill>
                  <a:srgbClr val="0070C0"/>
                </a:solidFill>
              </a:rPr>
              <a:t>Khi xóa một thư mục, em đã đồng thời xóa tất cả các thư mục con có trong thư mục đó</a:t>
            </a:r>
          </a:p>
          <a:p>
            <a:pPr marL="514350" indent="-514350" algn="ctr">
              <a:buNone/>
            </a:pPr>
            <a:r>
              <a:rPr lang="en-US" sz="2800" u="sng" smtClean="0">
                <a:solidFill>
                  <a:srgbClr val="FF0000"/>
                </a:solidFill>
              </a:rPr>
              <a:t>Chú ý:</a:t>
            </a:r>
          </a:p>
          <a:p>
            <a:pPr marL="514350" lvl="0" indent="-514350">
              <a:defRPr/>
            </a:pPr>
            <a:r>
              <a:rPr lang="en-US" sz="2800" smtClean="0">
                <a:solidFill>
                  <a:srgbClr val="0070C0"/>
                </a:solidFill>
              </a:rPr>
              <a:t>Khi sao chép, xóa, đổi tên thư mục phải chắc chắn thư mục đó đang được đóng</a:t>
            </a:r>
          </a:p>
          <a:p>
            <a:pPr marL="514350" lvl="0" indent="-514350">
              <a:defRPr/>
            </a:pPr>
            <a:r>
              <a:rPr lang="en-US" sz="2800" smtClean="0">
                <a:solidFill>
                  <a:srgbClr val="0070C0"/>
                </a:solidFill>
              </a:rPr>
              <a:t>Không tự ý xóa thư mục không phải của mình</a:t>
            </a:r>
          </a:p>
          <a:p>
            <a:pPr marL="514350" indent="-514350"/>
            <a:endParaRPr lang="en-US" sz="2800" smtClean="0">
              <a:solidFill>
                <a:srgbClr val="0070C0"/>
              </a:solidFill>
            </a:endParaRPr>
          </a:p>
        </p:txBody>
      </p:sp>
      <p:sp>
        <p:nvSpPr>
          <p:cNvPr id="11" name="Content Placeholder 25"/>
          <p:cNvSpPr txBox="1">
            <a:spLocks/>
          </p:cNvSpPr>
          <p:nvPr/>
        </p:nvSpPr>
        <p:spPr>
          <a:xfrm>
            <a:off x="304800" y="3810000"/>
            <a:ext cx="8839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</p:spPr>
        <p:txBody>
          <a:bodyPr>
            <a:no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1. Nhắc lại kiến thức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362201"/>
            <a:ext cx="4040188" cy="3763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Tạo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Nháy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chuột</a:t>
            </a:r>
            <a:endParaRPr lang="en-US" sz="2800" smtClean="0">
              <a:solidFill>
                <a:srgbClr val="0070C0"/>
              </a:solidFill>
            </a:endParaRP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New </a:t>
            </a: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Folder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4645025" y="2438401"/>
            <a:ext cx="4041775" cy="36877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Mở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C1: </a:t>
            </a:r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-&gt;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-&gt;Open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C2: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đúp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vào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</a:p>
          <a:p>
            <a:endParaRPr lang="en-US" sz="2800">
              <a:solidFill>
                <a:srgbClr val="0070C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18" name="Text Placeholder 14"/>
          <p:cNvSpPr txBox="1">
            <a:spLocks/>
          </p:cNvSpPr>
          <p:nvPr/>
        </p:nvSpPr>
        <p:spPr>
          <a:xfrm>
            <a:off x="304800" y="16764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a.Tạo / mở</a:t>
            </a:r>
            <a:r>
              <a:rPr kumimoji="0" lang="en-US" sz="2400" b="1" i="0" u="sng" strike="noStrike" kern="1200" cap="none" spc="0" normalizeH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 mục</a:t>
            </a:r>
            <a:endParaRPr kumimoji="0" lang="en-US" sz="2400" b="1" i="0" u="sng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304800" y="3810000"/>
            <a:ext cx="4114800" cy="2057400"/>
          </a:xfrm>
          <a:prstGeom prst="cloudCallout">
            <a:avLst>
              <a:gd name="adj1" fmla="val -17130"/>
              <a:gd name="adj2" fmla="val -9709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Các thao tác tạo thư mục?</a:t>
            </a:r>
            <a:endParaRPr lang="en-US" sz="2800"/>
          </a:p>
        </p:txBody>
      </p:sp>
      <p:sp>
        <p:nvSpPr>
          <p:cNvPr id="22" name="Cloud Callout 21"/>
          <p:cNvSpPr/>
          <p:nvPr/>
        </p:nvSpPr>
        <p:spPr>
          <a:xfrm>
            <a:off x="5029200" y="3810000"/>
            <a:ext cx="4114800" cy="2057400"/>
          </a:xfrm>
          <a:prstGeom prst="cloudCallout">
            <a:avLst>
              <a:gd name="adj1" fmla="val -32616"/>
              <a:gd name="adj2" fmla="val -9103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Các thao tác mở thư mục?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7" grpId="0" uiExpand="1" build="p"/>
      <p:bldP spid="18" grpId="0"/>
      <p:bldP spid="21" grpId="0" animBg="1"/>
      <p:bldP spid="21" grpId="1" animBg="1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152400" y="2133600"/>
            <a:ext cx="6019800" cy="3992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  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LOP41 </a:t>
            </a:r>
            <a:r>
              <a:rPr lang="en-US" sz="2800" dirty="0" err="1" smtClean="0">
                <a:solidFill>
                  <a:srgbClr val="0070C0"/>
                </a:solidFill>
              </a:rPr>
              <a:t>có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con: …… ……  ….…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  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TO1 </a:t>
            </a:r>
            <a:r>
              <a:rPr lang="en-US" sz="2800" dirty="0" err="1" smtClean="0">
                <a:solidFill>
                  <a:srgbClr val="0070C0"/>
                </a:solidFill>
              </a:rPr>
              <a:t>có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con: …….. …….. ………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pic>
        <p:nvPicPr>
          <p:cNvPr id="9" name="Picture 8" descr="Capture.PNG"/>
          <p:cNvPicPr>
            <a:picLocks noChangeAspect="1"/>
          </p:cNvPicPr>
          <p:nvPr/>
        </p:nvPicPr>
        <p:blipFill>
          <a:blip r:embed="rId3"/>
          <a:srcRect t="1019" b="2350"/>
          <a:stretch>
            <a:fillRect/>
          </a:stretch>
        </p:blipFill>
        <p:spPr>
          <a:xfrm>
            <a:off x="6096000" y="2133600"/>
            <a:ext cx="3048000" cy="409041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0" y="2971800"/>
            <a:ext cx="2646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smtClean="0">
                <a:solidFill>
                  <a:srgbClr val="FF0000"/>
                </a:solidFill>
              </a:rPr>
              <a:t>TO1, TO2, TO3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3962400"/>
            <a:ext cx="2747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AN,  BINH, KHIEM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447800"/>
            <a:ext cx="6260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FF0000"/>
                </a:solidFill>
              </a:rPr>
              <a:t>b.Điền </a:t>
            </a:r>
            <a:r>
              <a:rPr lang="en-US" sz="2800" u="sng" err="1" smtClean="0">
                <a:solidFill>
                  <a:srgbClr val="FF0000"/>
                </a:solidFill>
              </a:rPr>
              <a:t>từ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còn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thiếu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để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được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câu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đúng</a:t>
            </a:r>
            <a:endParaRPr lang="en-US" sz="2800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914400"/>
          </a:xfrm>
        </p:spPr>
        <p:txBody>
          <a:bodyPr>
            <a:normAutofit/>
          </a:bodyPr>
          <a:lstStyle/>
          <a:p>
            <a:pPr algn="l"/>
            <a:r>
              <a:rPr lang="en-US" sz="2800" u="sng" smtClean="0">
                <a:solidFill>
                  <a:srgbClr val="FF0000"/>
                </a:solidFill>
              </a:rPr>
              <a:t>c. Đánh </a:t>
            </a:r>
            <a:r>
              <a:rPr lang="en-US" sz="2800" u="sng" err="1" smtClean="0">
                <a:solidFill>
                  <a:srgbClr val="FF0000"/>
                </a:solidFill>
              </a:rPr>
              <a:t>dấu</a:t>
            </a:r>
            <a:r>
              <a:rPr lang="en-US" sz="2800" u="sng" smtClean="0">
                <a:solidFill>
                  <a:srgbClr val="FF0000"/>
                </a:solidFill>
              </a:rPr>
              <a:t>     </a:t>
            </a:r>
            <a:r>
              <a:rPr lang="en-US" sz="2800" u="sng" err="1" smtClean="0">
                <a:solidFill>
                  <a:srgbClr val="FF0000"/>
                </a:solidFill>
              </a:rPr>
              <a:t>vào</a:t>
            </a:r>
            <a:r>
              <a:rPr lang="en-US" sz="2800" u="sng" smtClean="0">
                <a:solidFill>
                  <a:srgbClr val="FF0000"/>
                </a:solidFill>
              </a:rPr>
              <a:t>      ở </a:t>
            </a:r>
            <a:r>
              <a:rPr lang="en-US" sz="2800" u="sng" err="1" smtClean="0">
                <a:solidFill>
                  <a:srgbClr val="FF0000"/>
                </a:solidFill>
              </a:rPr>
              <a:t>sau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câu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đúng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endParaRPr lang="en-US" sz="2800" u="sng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735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Để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mở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LOP41 </a:t>
            </a:r>
            <a:r>
              <a:rPr lang="en-US" sz="2800" err="1" smtClean="0">
                <a:solidFill>
                  <a:srgbClr val="0070C0"/>
                </a:solidFill>
              </a:rPr>
              <a:t>em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thực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hiện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thao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nào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sau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đây</a:t>
            </a:r>
            <a:r>
              <a:rPr lang="en-US" sz="2800" smtClean="0">
                <a:solidFill>
                  <a:srgbClr val="0070C0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Open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New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đúp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12" name="Rounded Rectangle 11"/>
          <p:cNvSpPr/>
          <p:nvPr/>
        </p:nvSpPr>
        <p:spPr>
          <a:xfrm>
            <a:off x="3352800" y="10668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286000" y="1143000"/>
            <a:ext cx="304800" cy="304800"/>
            <a:chOff x="2362200" y="3048000"/>
            <a:chExt cx="304800" cy="304800"/>
          </a:xfrm>
        </p:grpSpPr>
        <p:cxnSp>
          <p:nvCxnSpPr>
            <p:cNvPr id="15" name="Straight Connector 14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Rounded Rectangle 18"/>
          <p:cNvSpPr/>
          <p:nvPr/>
        </p:nvSpPr>
        <p:spPr>
          <a:xfrm>
            <a:off x="7924800" y="27432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924800" y="3200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924800" y="4343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7924800" y="38100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001000" y="2819400"/>
            <a:ext cx="304800" cy="304800"/>
            <a:chOff x="2362200" y="3048000"/>
            <a:chExt cx="304800" cy="304800"/>
          </a:xfrm>
        </p:grpSpPr>
        <p:cxnSp>
          <p:nvCxnSpPr>
            <p:cNvPr id="27" name="Straight Connector 26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8001000" y="4419600"/>
            <a:ext cx="304800" cy="304800"/>
            <a:chOff x="2362200" y="3048000"/>
            <a:chExt cx="304800" cy="304800"/>
          </a:xfrm>
        </p:grpSpPr>
        <p:cxnSp>
          <p:nvCxnSpPr>
            <p:cNvPr id="33" name="Straight Connector 32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9" grpId="0" animBg="1"/>
      <p:bldP spid="20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2. Sao chép (Copy)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228600" y="1524000"/>
            <a:ext cx="5105400" cy="49530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sao chép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sao chép, chọn Copy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Mở thư mục sẽ chứa, nháy phải chuột, chọn Paste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30" name="Picture 29" descr="Untitled.png"/>
          <p:cNvPicPr>
            <a:picLocks noChangeAspect="1"/>
          </p:cNvPicPr>
          <p:nvPr/>
        </p:nvPicPr>
        <p:blipFill>
          <a:blip r:embed="rId5"/>
          <a:srcRect b="10438"/>
          <a:stretch>
            <a:fillRect/>
          </a:stretch>
        </p:blipFill>
        <p:spPr>
          <a:xfrm>
            <a:off x="5715000" y="1143000"/>
            <a:ext cx="3077005" cy="4419600"/>
          </a:xfrm>
          <a:prstGeom prst="rect">
            <a:avLst/>
          </a:prstGeom>
        </p:spPr>
      </p:pic>
      <p:pic>
        <p:nvPicPr>
          <p:cNvPr id="31" name="Picture 30" descr="Untitled 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1200" y="2819400"/>
            <a:ext cx="2400635" cy="2810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3. Đổi tên (Rename)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524000"/>
            <a:ext cx="5029200" cy="48006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đổi tên thư mục: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đổi tên, chọn Rename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Gõ tên mới cho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3: Nhấn Enter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1219200"/>
            <a:ext cx="2991268" cy="4896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4. Xóa (Delete)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609600" y="1524000"/>
            <a:ext cx="44958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xóa thư mục: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xóa, chọn Delete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Nhấn Enter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990600"/>
            <a:ext cx="3010320" cy="4925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Thực hành</a:t>
            </a:r>
            <a:endParaRPr lang="en-US" sz="32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mtClean="0">
                <a:solidFill>
                  <a:srgbClr val="0070C0"/>
                </a:solidFill>
              </a:rPr>
              <a:t>Mở thư mục LOP41 đã tạo: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Trong thư mục LOP41, tạo thư mực TO4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Copy các thư muc: AN, BINH, KHIEM từ thư mục TO1 vào thư mục TO4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Đổi các tên AN, BINH, KHIEM thành LAN, NGỌC, TUAN</a:t>
            </a:r>
            <a:endParaRPr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Thực hành</a:t>
            </a:r>
            <a:endParaRPr lang="en-US" sz="32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2: CÁC THAO TÁC VỚI THƯ MỤC  </a:t>
            </a:r>
            <a:endParaRPr lang="en-US" sz="3600" b="1" cap="none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2672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smtClean="0">
                <a:solidFill>
                  <a:srgbClr val="0070C0"/>
                </a:solidFill>
              </a:rPr>
              <a:t>Trong thư mục LOP41, tạo thư mục Sơn Ca.</a:t>
            </a:r>
          </a:p>
          <a:p>
            <a:pPr marL="514350" indent="-514350">
              <a:buNone/>
            </a:pPr>
            <a:r>
              <a:rPr lang="en-US" smtClean="0">
                <a:solidFill>
                  <a:srgbClr val="0070C0"/>
                </a:solidFill>
              </a:rPr>
              <a:t> * Điền từ  </a:t>
            </a:r>
          </a:p>
          <a:p>
            <a:pPr marL="514350" indent="-514350">
              <a:buNone/>
            </a:pPr>
            <a:r>
              <a:rPr lang="en-US" smtClean="0">
                <a:solidFill>
                  <a:srgbClr val="0070C0"/>
                </a:solidFill>
              </a:rPr>
              <a:t>    Để thực hiện thao tác sao chép thư mục Sơn Ca từ thư mục LOP41 sang thư mục LOP42</a:t>
            </a:r>
          </a:p>
          <a:p>
            <a:pPr marL="971550" lvl="1" indent="-514350"/>
            <a:r>
              <a:rPr lang="en-US" smtClean="0">
                <a:solidFill>
                  <a:srgbClr val="0070C0"/>
                </a:solidFill>
              </a:rPr>
              <a:t>Bước 1: Mở thư mục LOP41, nháy .. ……………. vào thư mục ……….rồi chọn ……………</a:t>
            </a:r>
          </a:p>
          <a:p>
            <a:pPr marL="971550" lvl="1" indent="-514350"/>
            <a:r>
              <a:rPr lang="en-US" smtClean="0">
                <a:solidFill>
                  <a:srgbClr val="0070C0"/>
                </a:solidFill>
              </a:rPr>
              <a:t>Bước 2: Mở thư mục …………, nháy nút phải chuột, chọn …………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2800" y="4267200"/>
            <a:ext cx="1143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LOP41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3810000"/>
            <a:ext cx="23622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smtClean="0">
                <a:solidFill>
                  <a:srgbClr val="FF0000"/>
                </a:solidFill>
              </a:rPr>
              <a:t>nút phải chuột</a:t>
            </a:r>
            <a:endParaRPr lang="en-US" sz="260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0" y="4191000"/>
            <a:ext cx="998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Cop</a:t>
            </a:r>
            <a:r>
              <a:rPr lang="en-US" sz="2400" smtClean="0">
                <a:solidFill>
                  <a:srgbClr val="FF0000"/>
                </a:solidFill>
              </a:rPr>
              <a:t>y</a:t>
            </a:r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4800600" y="4800600"/>
            <a:ext cx="1143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LOP42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76600" y="5181600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Paste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  <p:bldP spid="9" grpId="0"/>
      <p:bldP spid="11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592</Words>
  <Application>Microsoft Office PowerPoint</Application>
  <PresentationFormat>On-screen Show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BÀI 2: CÁC THAO TÁC VỚI THƯ MỤC (2 tiết)</vt:lpstr>
      <vt:lpstr>1. Nhắc lại kiến thức</vt:lpstr>
      <vt:lpstr>PowerPoint Presentation</vt:lpstr>
      <vt:lpstr>c. Đánh dấu     vào      ở sau câu đúng </vt:lpstr>
      <vt:lpstr>2. Sao chép (Copy) thư mục</vt:lpstr>
      <vt:lpstr>3. Đổi tên (Rename) thư mục</vt:lpstr>
      <vt:lpstr>4. Xóa (Delete) thư mục</vt:lpstr>
      <vt:lpstr>Thực hành</vt:lpstr>
      <vt:lpstr>Thực hành</vt:lpstr>
      <vt:lpstr>Ghi nhớ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VHL</cp:lastModifiedBy>
  <cp:revision>57</cp:revision>
  <dcterms:created xsi:type="dcterms:W3CDTF">2017-09-12T01:40:07Z</dcterms:created>
  <dcterms:modified xsi:type="dcterms:W3CDTF">2020-09-17T08:55:19Z</dcterms:modified>
</cp:coreProperties>
</file>