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314" r:id="rId2"/>
    <p:sldId id="315" r:id="rId3"/>
    <p:sldId id="321" r:id="rId4"/>
    <p:sldId id="316" r:id="rId5"/>
    <p:sldId id="317" r:id="rId6"/>
    <p:sldId id="318" r:id="rId7"/>
    <p:sldId id="319" r:id="rId8"/>
    <p:sldId id="320" r:id="rId9"/>
    <p:sldId id="310" r:id="rId10"/>
    <p:sldId id="296" r:id="rId11"/>
    <p:sldId id="303" r:id="rId12"/>
    <p:sldId id="297" r:id="rId13"/>
    <p:sldId id="282" r:id="rId14"/>
    <p:sldId id="288" r:id="rId15"/>
    <p:sldId id="309" r:id="rId16"/>
    <p:sldId id="277" r:id="rId17"/>
    <p:sldId id="281" r:id="rId18"/>
    <p:sldId id="298" r:id="rId19"/>
    <p:sldId id="311" r:id="rId20"/>
  </p:sldIdLst>
  <p:sldSz cx="9144000" cy="5143500" type="screen16x9"/>
  <p:notesSz cx="6858000" cy="9144000"/>
  <p:custShowLst>
    <p:custShow name="bai cu" id="0">
      <p:sldLst/>
    </p:custShow>
    <p:custShow name="bai moi" id="1">
      <p:sldLst>
        <p:sld r:id="rId18"/>
      </p:sldLst>
    </p:custShow>
    <p:custShow name="cung co" id="2">
      <p:sldLst>
        <p:sld r:id="rId14"/>
        <p:sld r:id="rId15"/>
        <p:sld r:id="rId17"/>
      </p:sldLst>
    </p:custShow>
  </p:custShow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CC66"/>
    <a:srgbClr val="FF0000"/>
    <a:srgbClr val="006600"/>
    <a:srgbClr val="CCFF99"/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3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fld id="{38CACC8B-F00A-4585-B698-8F7DDFEBA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2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617-B044-4C28-935B-09EE65159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FA25-30D5-456F-8768-9FDE2425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989D-CFB1-458B-A3D3-91C05F23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4EBE30F-D952-4B42-A932-13B91BF1B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13CBCCD-A133-432C-ABE1-65E18908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1513-4E22-41D1-BBDE-147467B47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357A-80C8-4CA5-8069-8025638E7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A18F-912A-40A2-8634-03F3A6C27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353-84D9-4ED2-A0EB-86C06694A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888-E76B-4939-812E-263CC814E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013-D49A-4890-9B90-E6ED85D34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CD2C-A0E0-4740-AD00-81CEC7CF40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D04-A80F-452B-A1A7-A5C77B97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6.gif"/><Relationship Id="rId4" Type="http://schemas.openxmlformats.org/officeDocument/2006/relationships/image" Target="../media/image3.gif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jpeg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image" Target="../media/image13.jpeg"/><Relationship Id="rId5" Type="http://schemas.openxmlformats.org/officeDocument/2006/relationships/image" Target="../media/image15.wmf"/><Relationship Id="rId10" Type="http://schemas.openxmlformats.org/officeDocument/2006/relationships/slide" Target="slide2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jpeg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4.gi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jpeg"/><Relationship Id="rId4" Type="http://schemas.openxmlformats.org/officeDocument/2006/relationships/image" Target="../media/image19.gi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10" Type="http://schemas.openxmlformats.org/officeDocument/2006/relationships/image" Target="../media/image14.gi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10" Type="http://schemas.openxmlformats.org/officeDocument/2006/relationships/image" Target="../media/image14.gif"/><Relationship Id="rId4" Type="http://schemas.openxmlformats.org/officeDocument/2006/relationships/image" Target="../media/image25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51197"/>
            <a:ext cx="9264650" cy="48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4"/>
          <p:cNvSpPr txBox="1">
            <a:spLocks noChangeArrowheads="1"/>
          </p:cNvSpPr>
          <p:nvPr/>
        </p:nvSpPr>
        <p:spPr bwMode="auto">
          <a:xfrm>
            <a:off x="4343400" y="4629150"/>
            <a:ext cx="381000" cy="2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2053" name="WordArt 15"/>
          <p:cNvSpPr>
            <a:spLocks noChangeArrowheads="1" noChangeShapeType="1" noTextEdit="1"/>
          </p:cNvSpPr>
          <p:nvPr/>
        </p:nvSpPr>
        <p:spPr bwMode="auto">
          <a:xfrm>
            <a:off x="1143001" y="114300"/>
            <a:ext cx="6753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6"/>
          <p:cNvSpPr>
            <a:spLocks noChangeArrowheads="1" noChangeShapeType="1" noTextEdit="1"/>
          </p:cNvSpPr>
          <p:nvPr/>
        </p:nvSpPr>
        <p:spPr bwMode="auto">
          <a:xfrm>
            <a:off x="3953465" y="239078"/>
            <a:ext cx="26098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838200" y="1808559"/>
            <a:ext cx="800100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62)</a:t>
            </a:r>
          </a:p>
        </p:txBody>
      </p:sp>
    </p:spTree>
    <p:extLst>
      <p:ext uri="{BB962C8B-B14F-4D97-AF65-F5344CB8AC3E}">
        <p14:creationId xmlns:p14="http://schemas.microsoft.com/office/powerpoint/2010/main" val="12147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07257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56102223"/>
              </p:ext>
            </p:extLst>
          </p:nvPr>
        </p:nvGraphicFramePr>
        <p:xfrm>
          <a:off x="304800" y="1710927"/>
          <a:ext cx="8534400" cy="3223023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5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gấp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mấy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6487"/>
              </p:ext>
            </p:extLst>
          </p:nvPr>
        </p:nvGraphicFramePr>
        <p:xfrm>
          <a:off x="4370387" y="4076698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7" y="4076698"/>
                        <a:ext cx="354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125494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6248400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029576" y="3181350"/>
            <a:ext cx="585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253758" y="31813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aphicFrame>
        <p:nvGraphicFramePr>
          <p:cNvPr id="1438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554130"/>
              </p:ext>
            </p:extLst>
          </p:nvPr>
        </p:nvGraphicFramePr>
        <p:xfrm>
          <a:off x="6326188" y="401954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Microsoft Equation 3.0" r:id="rId5" imgW="139680" imgH="393480" progId="Equation.3">
                  <p:embed/>
                </p:oleObj>
              </mc:Choice>
              <mc:Fallback>
                <p:oleObj name="Microsoft Equation 3.0" r:id="rId5" imgW="139680" imgH="393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019548"/>
                        <a:ext cx="323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8026"/>
              </p:ext>
            </p:extLst>
          </p:nvPr>
        </p:nvGraphicFramePr>
        <p:xfrm>
          <a:off x="7177958" y="407669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Microsoft Equation 3.0" r:id="rId7" imgW="139680" imgH="393480" progId="Equation.3">
                  <p:embed/>
                </p:oleObj>
              </mc:Choice>
              <mc:Fallback>
                <p:oleObj name="Microsoft Equation 3.0" r:id="rId7" imgW="139680" imgH="3934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958" y="4076698"/>
                        <a:ext cx="323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86541"/>
              </p:ext>
            </p:extLst>
          </p:nvPr>
        </p:nvGraphicFramePr>
        <p:xfrm>
          <a:off x="8139114" y="407669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Microsoft Equation 3.0" r:id="rId9" imgW="203040" imgH="393480" progId="Equation.3">
                  <p:embed/>
                </p:oleObj>
              </mc:Choice>
              <mc:Fallback>
                <p:oleObj name="Microsoft Equation 3.0" r:id="rId9" imgW="203040" imgH="3934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4" y="407669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52578"/>
              </p:ext>
            </p:extLst>
          </p:nvPr>
        </p:nvGraphicFramePr>
        <p:xfrm>
          <a:off x="5347070" y="4076698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070" y="4076698"/>
                        <a:ext cx="3238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  <p:bldP spid="14380" grpId="0"/>
      <p:bldP spid="143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1676400" cy="646331"/>
          </a:xfrm>
          <a:noFill/>
        </p:spPr>
        <p:txBody>
          <a:bodyPr>
            <a:spAutoFit/>
          </a:bodyPr>
          <a:lstStyle/>
          <a:p>
            <a:r>
              <a:rPr lang="en-US" alt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66675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con.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F39BEAE3-4A99-4161-A758-33C91B61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839913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kumimoji="0" lang="en-US" altLang="vi-VN" sz="2400" b="1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Trâu:</a:t>
            </a: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I-------I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Bò:</a:t>
            </a: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I-</a:t>
            </a: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------I--------------------------------I</a:t>
            </a:r>
          </a:p>
        </p:txBody>
      </p:sp>
      <p:sp>
        <p:nvSpPr>
          <p:cNvPr id="6" name="WordArt 14">
            <a:extLst>
              <a:ext uri="{FF2B5EF4-FFF2-40B4-BE49-F238E27FC236}">
                <a16:creationId xmlns:a16="http://schemas.microsoft.com/office/drawing/2014/main" id="{6945B636-F25A-4795-95FE-55A967742D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266950"/>
            <a:ext cx="552450" cy="231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000" kern="1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7 con</a:t>
            </a:r>
          </a:p>
        </p:txBody>
      </p:sp>
      <p:sp>
        <p:nvSpPr>
          <p:cNvPr id="7" name="WordArt 15">
            <a:extLst>
              <a:ext uri="{FF2B5EF4-FFF2-40B4-BE49-F238E27FC236}">
                <a16:creationId xmlns:a16="http://schemas.microsoft.com/office/drawing/2014/main" id="{D49AB069-BFF0-4CEC-9BAA-0EFC26D6D5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728912"/>
            <a:ext cx="3352800" cy="528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hangingPunct="0"/>
            <a:r>
              <a:rPr lang="en-US" sz="3600" kern="10" baseline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</a:t>
            </a:r>
          </a:p>
        </p:txBody>
      </p:sp>
      <p:sp>
        <p:nvSpPr>
          <p:cNvPr id="8" name="WordArt 16">
            <a:extLst>
              <a:ext uri="{FF2B5EF4-FFF2-40B4-BE49-F238E27FC236}">
                <a16:creationId xmlns:a16="http://schemas.microsoft.com/office/drawing/2014/main" id="{5C57C186-C467-4153-8566-FE8085338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607736"/>
            <a:ext cx="685800" cy="207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400" kern="1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28 con</a:t>
            </a:r>
          </a:p>
        </p:txBody>
      </p:sp>
      <p:sp>
        <p:nvSpPr>
          <p:cNvPr id="9" name="WordArt 17">
            <a:extLst>
              <a:ext uri="{FF2B5EF4-FFF2-40B4-BE49-F238E27FC236}">
                <a16:creationId xmlns:a16="http://schemas.microsoft.com/office/drawing/2014/main" id="{496F43E6-9D44-41E0-8011-B9F41525D7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952750"/>
            <a:ext cx="3962400" cy="528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19790"/>
              </a:avLst>
            </a:prstTxWarp>
          </a:bodyPr>
          <a:lstStyle/>
          <a:p>
            <a:pPr algn="ctr" eaLnBrk="0" hangingPunct="0"/>
            <a:r>
              <a:rPr lang="en-US" sz="3600" kern="10" baseline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en-US" sz="3600" kern="1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sz="3600" kern="10" baseline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</a:p>
        </p:txBody>
      </p:sp>
      <p:sp>
        <p:nvSpPr>
          <p:cNvPr id="10" name="WordArt 18">
            <a:extLst>
              <a:ext uri="{FF2B5EF4-FFF2-40B4-BE49-F238E27FC236}">
                <a16:creationId xmlns:a16="http://schemas.microsoft.com/office/drawing/2014/main" id="{403573FD-16D8-4AC1-855D-AC115FEA5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3512" y="3392487"/>
            <a:ext cx="801688" cy="16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400" kern="1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? con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61591E-3FE6-4D4B-895D-3117CDBC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3938587"/>
            <a:ext cx="3006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Số trâu :         số bò ?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E58A1183-918C-42EC-8607-F7D3B8FD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3705226"/>
            <a:ext cx="4572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2800" b="1" u="sng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43000" y="2800350"/>
            <a:ext cx="78120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35 : 7 = 5 (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b="1" i="1" baseline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en-US" sz="3000" b="1" i="1" baseline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sz="3000" b="1" i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endParaRPr lang="en-US" sz="3000" b="1" baseline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52800" y="142875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u="sng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baseline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196215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7 + 28 = 35 (con)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14371"/>
              </p:ext>
            </p:extLst>
          </p:nvPr>
        </p:nvGraphicFramePr>
        <p:xfrm>
          <a:off x="4724400" y="3749278"/>
          <a:ext cx="307975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49278"/>
                        <a:ext cx="307975" cy="651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338279"/>
              </p:ext>
            </p:extLst>
          </p:nvPr>
        </p:nvGraphicFramePr>
        <p:xfrm>
          <a:off x="4572000" y="4629150"/>
          <a:ext cx="22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4629150"/>
                        <a:ext cx="228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3067" y="361950"/>
            <a:ext cx="8421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Bài 2: Có 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con </a:t>
            </a:r>
            <a:r>
              <a:rPr lang="en-US" alt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con.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baseline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65"/>
            <a:ext cx="9144000" cy="5173054"/>
          </a:xfrm>
          <a:prstGeom prst="rect">
            <a:avLst/>
          </a:prstGeom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44958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: </a:t>
            </a:r>
          </a:p>
          <a:p>
            <a:pPr algn="ctr"/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Ai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tinh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m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3600" b="1" kern="10" baseline="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800350"/>
            <a:ext cx="8229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aseline="0" dirty="0">
                <a:latin typeface="VNI-Cooper" pitchFamily="2" charset="0"/>
              </a:rPr>
              <a:t>        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aseline="0" dirty="0">
                <a:latin typeface="VNI-Cooper" pitchFamily="2" charset="0"/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71800" y="222885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u="sng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i="1" u="sng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i="1" u="sng" baseline="0" dirty="0">
                <a:solidFill>
                  <a:srgbClr val="000099"/>
                </a:solidFill>
                <a:latin typeface="VNI-Cooper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/>
      <p:bldP spid="215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847851"/>
            <a:ext cx="71628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>
                <a:solidFill>
                  <a:srgbClr val="FF0000"/>
                </a:solidFill>
                <a:latin typeface="Arial" charset="0"/>
              </a:rPr>
              <a:t>Xếp 4 hình tam giác thành hình sau: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247650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0" y="356235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356235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286000" y="2476500"/>
            <a:ext cx="1295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962400" y="356235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5867400" y="2590800"/>
            <a:ext cx="2209800" cy="1428750"/>
            <a:chOff x="3696" y="1536"/>
            <a:chExt cx="1392" cy="1200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369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3696" y="1536"/>
              <a:ext cx="7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 flipV="1">
              <a:off x="4416" y="1536"/>
              <a:ext cx="67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5088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H="1" flipV="1">
              <a:off x="4416" y="2112"/>
              <a:ext cx="67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3696" y="2112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42773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b="1" u="sng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b="1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04800" y="114300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114300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04800" y="268605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362200" y="2686050"/>
            <a:ext cx="1905000" cy="1257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>
            <a:off x="5076825" y="2219325"/>
            <a:ext cx="142875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16200000">
            <a:off x="5133975" y="847725"/>
            <a:ext cx="131445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0800000">
            <a:off x="6629400" y="2343150"/>
            <a:ext cx="1905000" cy="12573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629400" y="1028700"/>
            <a:ext cx="1905000" cy="131445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88595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23555" name="WordArt 3" descr="166093_540844252646396_355510593_n"/>
          <p:cNvSpPr>
            <a:spLocks noChangeArrowheads="1" noChangeShapeType="1" noTextEdit="1"/>
          </p:cNvSpPr>
          <p:nvPr/>
        </p:nvSpPr>
        <p:spPr bwMode="auto">
          <a:xfrm>
            <a:off x="2514600" y="750060"/>
            <a:ext cx="376237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VNI-Times"/>
                <a:cs typeface="Times New Roman" panose="02020603050405020304" pitchFamily="18" charset="0"/>
              </a:rPr>
              <a:t>Vận dụng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220200" cy="5143500"/>
          </a:xfrm>
          <a:prstGeom prst="rect">
            <a:avLst/>
          </a:prstGeom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4090" y="590550"/>
            <a:ext cx="5755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(GT):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1657350"/>
            <a:ext cx="922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48 con,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553200" y="2114550"/>
          <a:ext cx="39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Microsoft Equation 3.0" r:id="rId4" imgW="139680" imgH="393480" progId="Equation.3">
                  <p:embed/>
                </p:oleObj>
              </mc:Choice>
              <mc:Fallback>
                <p:oleObj name="Microsoft Equation 3.0" r:id="rId4" imgW="139680" imgH="39348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14550"/>
                        <a:ext cx="395288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49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76600" y="1834575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giải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95400" y="241935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đang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dưới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48 : 8 = 6 (con)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3310415"/>
            <a:ext cx="64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vịt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bờ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48 - 6 = 42 (con)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Đáp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42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vịt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8893" y="117486"/>
            <a:ext cx="922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48 con,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6629400" y="-27515"/>
          <a:ext cx="39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Microsoft Equation 3.0" r:id="rId3" imgW="139639" imgH="393529" progId="Equation.3">
                  <p:embed/>
                </p:oleObj>
              </mc:Choice>
              <mc:Fallback>
                <p:oleObj name="Microsoft Equation 3.0" r:id="rId3" imgW="139639" imgH="393529" progId="Equation.3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-27515"/>
                        <a:ext cx="395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85341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990600" y="342900"/>
            <a:ext cx="7239000" cy="45148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658292"/>
                <a:gd name="adj2" fmla="val 68796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baseline="0" dirty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>
              <a:ln w="9525">
                <a:solidFill>
                  <a:srgbClr val="0309EB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133601" y="3829050"/>
            <a:ext cx="5172075" cy="9001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tốt</a:t>
            </a:r>
            <a:r>
              <a:rPr lang="en-US" sz="3600" b="1" kern="10" baseline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637" name="Picture 13" descr="24B7B706E50845DBA94FBF4F7A0FBF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58053">
            <a:off x="4953000" y="2514601"/>
            <a:ext cx="1474788" cy="832247"/>
          </a:xfrm>
          <a:prstGeom prst="rect">
            <a:avLst/>
          </a:prstGeom>
          <a:noFill/>
        </p:spPr>
      </p:pic>
      <p:pic>
        <p:nvPicPr>
          <p:cNvPr id="26638" name="Picture 14" descr="24B7B706E50845DBA94FBF4F7A0FBF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58053">
            <a:off x="2667000" y="2514601"/>
            <a:ext cx="1474788" cy="8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cartoon1">
            <a:hlinkClick r:id="rId3" action="ppaction://hlinksldjump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686050"/>
            <a:ext cx="1219200" cy="971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" name="Picture 9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bunny_thumping_foot_md_cl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00150"/>
            <a:ext cx="1447800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WordArt 13"/>
          <p:cNvSpPr>
            <a:spLocks noChangeArrowheads="1" noChangeShapeType="1" noTextEdit="1"/>
          </p:cNvSpPr>
          <p:nvPr/>
        </p:nvSpPr>
        <p:spPr bwMode="auto">
          <a:xfrm>
            <a:off x="533400" y="114300"/>
            <a:ext cx="77724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972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baseline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baseline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26" name="Picture 14" descr="chevaux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86050"/>
            <a:ext cx="13716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1138215945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371600"/>
            <a:ext cx="1368425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72400" y="4514850"/>
            <a:ext cx="990600" cy="40005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331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Số con thỏ bằng một phần mấy số con mèo?</a:t>
            </a:r>
          </a:p>
        </p:txBody>
      </p:sp>
      <p:pic>
        <p:nvPicPr>
          <p:cNvPr id="12291" name="Picture 5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846138" y="4000696"/>
            <a:ext cx="7315200" cy="742950"/>
            <a:chOff x="0" y="3412"/>
            <a:chExt cx="4608" cy="624"/>
          </a:xfrm>
        </p:grpSpPr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0" y="3600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30000" noProof="0">
                  <a:ln>
                    <a:noFill/>
                  </a:ln>
                  <a:solidFill>
                    <a:srgbClr val="9933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Số con thỏ bằng         số con mèo.</a:t>
              </a:r>
            </a:p>
          </p:txBody>
        </p:sp>
        <p:graphicFrame>
          <p:nvGraphicFramePr>
            <p:cNvPr id="12306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1090" y="3412"/>
            <a:ext cx="33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5" name="Microsoft Equation 3.0" r:id="rId6" imgW="139639" imgH="393529" progId="Equation.3">
                    <p:embed/>
                  </p:oleObj>
                </mc:Choice>
                <mc:Fallback>
                  <p:oleObj name="Microsoft Equation 3.0" r:id="rId6" imgW="139639" imgH="393529" progId="Equation.3">
                    <p:embed/>
                    <p:pic>
                      <p:nvPicPr>
                        <p:cNvPr id="1230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" y="3412"/>
                          <a:ext cx="33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opia" pitchFamily="18" charset="0"/>
              <a:ea typeface="+mn-ea"/>
              <a:cs typeface="+mn-cs"/>
            </a:endParaRPr>
          </a:p>
        </p:txBody>
      </p:sp>
      <p:pic>
        <p:nvPicPr>
          <p:cNvPr id="12296" name="Picture 22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64437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336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67533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Mèo 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686050"/>
            <a:ext cx="1220787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7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4495800" y="742950"/>
            <a:ext cx="3733800" cy="628650"/>
            <a:chOff x="2352" y="2496"/>
            <a:chExt cx="2352" cy="528"/>
          </a:xfrm>
        </p:grpSpPr>
        <p:sp>
          <p:nvSpPr>
            <p:cNvPr id="12303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3000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opia" pitchFamily="18" charset="0"/>
                  <a:ea typeface="+mn-ea"/>
                  <a:cs typeface="+mn-cs"/>
                </a:rPr>
                <a:t>Chúc mừng bạn !</a:t>
              </a:r>
            </a:p>
          </p:txBody>
        </p:sp>
        <p:pic>
          <p:nvPicPr>
            <p:cNvPr id="12304" name="Picture 30" descr="6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02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6384 C 0.1059 0.01897 0.31614 -0.02545 0.3684 -0.08883 C 0.42083 -0.15244 0.23593 -0.27851 0.20937 -0.316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bông hồng bằng một phần mấy số bông hoa hướng dương?</a:t>
            </a:r>
          </a:p>
        </p:txBody>
      </p: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533400" y="3979069"/>
            <a:ext cx="8610600" cy="800100"/>
            <a:chOff x="336" y="3342"/>
            <a:chExt cx="5424" cy="672"/>
          </a:xfrm>
        </p:grpSpPr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336" y="3534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bông hoa hồng bằng      số bông hoa hướng dương.</a:t>
              </a:r>
            </a:p>
          </p:txBody>
        </p:sp>
        <p:graphicFrame>
          <p:nvGraphicFramePr>
            <p:cNvPr id="1127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459389"/>
                </p:ext>
              </p:extLst>
            </p:nvPr>
          </p:nvGraphicFramePr>
          <p:xfrm>
            <a:off x="1867" y="3342"/>
            <a:ext cx="26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2" name="Microsoft Equation 3.0" r:id="rId4" imgW="152334" imgH="393529" progId="Equation.3">
                    <p:embed/>
                  </p:oleObj>
                </mc:Choice>
                <mc:Fallback>
                  <p:oleObj name="Microsoft Equation 3.0" r:id="rId4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7" y="3342"/>
                          <a:ext cx="26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8" name="Picture 11" descr="hd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745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47905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3697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hduo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57450"/>
            <a:ext cx="1981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4114800" y="1143000"/>
            <a:ext cx="3733800" cy="628650"/>
            <a:chOff x="2352" y="2496"/>
            <a:chExt cx="2352" cy="528"/>
          </a:xfrm>
        </p:grpSpPr>
        <p:sp>
          <p:nvSpPr>
            <p:cNvPr id="11273" name="Oval 17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1274" name="Picture 18" descr="6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60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0.01943 C 0.1309 -0.02545 0.34114 -0.06986 0.3934 -0.13324 C 0.44583 -0.19686 0.26093 -0.32293 0.23437 -0.3608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thỏ bằng một phần mấy số con mèo?</a:t>
            </a:r>
          </a:p>
        </p:txBody>
      </p:sp>
      <p:pic>
        <p:nvPicPr>
          <p:cNvPr id="12291" name="Picture 5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Bunny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846138" y="4000696"/>
            <a:ext cx="7315200" cy="742950"/>
            <a:chOff x="0" y="3412"/>
            <a:chExt cx="4608" cy="624"/>
          </a:xfrm>
        </p:grpSpPr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0" y="3600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thỏ bằng         số con mèo.</a:t>
              </a:r>
            </a:p>
          </p:txBody>
        </p:sp>
        <p:graphicFrame>
          <p:nvGraphicFramePr>
            <p:cNvPr id="1230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14084"/>
                </p:ext>
              </p:extLst>
            </p:nvPr>
          </p:nvGraphicFramePr>
          <p:xfrm>
            <a:off x="1090" y="3412"/>
            <a:ext cx="33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" name="Microsoft Equation 3.0" r:id="rId6" imgW="139639" imgH="393529" progId="Equation.3">
                    <p:embed/>
                  </p:oleObj>
                </mc:Choice>
                <mc:Fallback>
                  <p:oleObj name="Microsoft Equation 3.0" r:id="rId6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" y="3412"/>
                          <a:ext cx="33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pic>
        <p:nvPicPr>
          <p:cNvPr id="12296" name="Picture 22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64437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336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Mèo 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67533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Mèo 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2686050"/>
            <a:ext cx="1220787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7" descr="Mèo 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2890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4495800" y="742950"/>
            <a:ext cx="3733800" cy="628650"/>
            <a:chOff x="2352" y="2496"/>
            <a:chExt cx="2352" cy="528"/>
          </a:xfrm>
        </p:grpSpPr>
        <p:sp>
          <p:nvSpPr>
            <p:cNvPr id="12303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2304" name="Picture 30" descr="6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18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6384 C 0.1059 0.01897 0.31614 -0.02545 0.3684 -0.08883 C 0.42083 -0.15244 0.23593 -0.27851 0.20937 -0.316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2209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381000" y="228600"/>
            <a:ext cx="8458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chim bằng một phần mấy số con voi?</a:t>
            </a:r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3398838" y="3824288"/>
            <a:ext cx="6350" cy="736997"/>
            <a:chOff x="240" y="3212"/>
            <a:chExt cx="4080" cy="619"/>
          </a:xfrm>
        </p:grpSpPr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u="none">
                <a:solidFill>
                  <a:srgbClr val="9933FF"/>
                </a:solidFill>
              </a:endParaRPr>
            </a:p>
          </p:txBody>
        </p:sp>
        <p:graphicFrame>
          <p:nvGraphicFramePr>
            <p:cNvPr id="13330" name="Object 19"/>
            <p:cNvGraphicFramePr>
              <a:graphicFrameLocks noChangeAspect="1"/>
            </p:cNvGraphicFramePr>
            <p:nvPr/>
          </p:nvGraphicFramePr>
          <p:xfrm>
            <a:off x="1968" y="3212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4" name="Microsoft Equation 3.0" r:id="rId5" imgW="139639" imgH="393529" progId="Equation.3">
                    <p:embed/>
                  </p:oleObj>
                </mc:Choice>
                <mc:Fallback>
                  <p:oleObj name="Microsoft Equation 3.0" r:id="rId5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12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Rectangle 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4800" y="-61913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b="0"/>
          </a:p>
        </p:txBody>
      </p:sp>
      <p:pic>
        <p:nvPicPr>
          <p:cNvPr id="13318" name="Picture 25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7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5750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8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9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0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57500"/>
            <a:ext cx="1371600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914400" y="4150520"/>
            <a:ext cx="6477000" cy="736997"/>
            <a:chOff x="240" y="3194"/>
            <a:chExt cx="4080" cy="619"/>
          </a:xfrm>
        </p:grpSpPr>
        <p:sp>
          <p:nvSpPr>
            <p:cNvPr id="13327" name="Text Box 32"/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chim bằng       số con voi.</a:t>
              </a:r>
            </a:p>
          </p:txBody>
        </p:sp>
        <p:graphicFrame>
          <p:nvGraphicFramePr>
            <p:cNvPr id="13328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4115802"/>
                </p:ext>
              </p:extLst>
            </p:nvPr>
          </p:nvGraphicFramePr>
          <p:xfrm>
            <a:off x="1430" y="3194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5" name="Microsoft Equation 3.0" r:id="rId9" imgW="139639" imgH="393529" progId="Equation.3">
                    <p:embed/>
                  </p:oleObj>
                </mc:Choice>
                <mc:Fallback>
                  <p:oleObj name="Microsoft Equation 3.0" r:id="rId9" imgW="13963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0" y="3194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3886200" y="1143000"/>
            <a:ext cx="3733800" cy="628650"/>
            <a:chOff x="2352" y="2496"/>
            <a:chExt cx="2352" cy="528"/>
          </a:xfrm>
        </p:grpSpPr>
        <p:sp>
          <p:nvSpPr>
            <p:cNvPr id="13325" name="Oval 3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3326" name="Picture 36" descr="6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131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6093E-6 C 0.21007 -0.04487 0.42031 -0.08929 0.47257 -0.15267 C 0.525 -0.21628 0.3401 -0.34235 0.31354 -0.38029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1143000" y="342901"/>
            <a:ext cx="5562600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none">
                <a:solidFill>
                  <a:srgbClr val="0066FF"/>
                </a:solidFill>
              </a:rPr>
              <a:t>Số con thỏ bằng một phần mấy số con chó?</a:t>
            </a:r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914400" y="4045744"/>
            <a:ext cx="4572000" cy="514350"/>
            <a:chOff x="576" y="3254"/>
            <a:chExt cx="2880" cy="432"/>
          </a:xfrm>
        </p:grpSpPr>
        <p:sp>
          <p:nvSpPr>
            <p:cNvPr id="14360" name="Text Box 14"/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u="none"/>
                <a:t>Số con thỏ bằng            số con chó.</a:t>
              </a:r>
            </a:p>
          </p:txBody>
        </p:sp>
        <p:graphicFrame>
          <p:nvGraphicFramePr>
            <p:cNvPr id="1436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584088"/>
                </p:ext>
              </p:extLst>
            </p:nvPr>
          </p:nvGraphicFramePr>
          <p:xfrm>
            <a:off x="1440" y="3254"/>
            <a:ext cx="15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Equation" r:id="rId4" imgW="139639" imgH="393529" progId="Equation.DSMT4">
                    <p:embed/>
                  </p:oleObj>
                </mc:Choice>
                <mc:Fallback>
                  <p:oleObj name="Equation" r:id="rId4" imgW="13963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254"/>
                          <a:ext cx="15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228600" y="914400"/>
            <a:ext cx="2057400" cy="1314450"/>
            <a:chOff x="288" y="912"/>
            <a:chExt cx="1392" cy="1200"/>
          </a:xfrm>
        </p:grpSpPr>
        <p:pic>
          <p:nvPicPr>
            <p:cNvPr id="14355" name="Picture 5" descr="nam-con-tho-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1008" cy="76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>
              <a:off x="288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3"/>
            <p:cNvSpPr>
              <a:spLocks noChangeShapeType="1"/>
            </p:cNvSpPr>
            <p:nvPr/>
          </p:nvSpPr>
          <p:spPr bwMode="auto">
            <a:xfrm>
              <a:off x="288" y="21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4"/>
            <p:cNvSpPr>
              <a:spLocks noChangeShapeType="1"/>
            </p:cNvSpPr>
            <p:nvPr/>
          </p:nvSpPr>
          <p:spPr bwMode="auto">
            <a:xfrm>
              <a:off x="1680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5"/>
            <p:cNvSpPr>
              <a:spLocks noChangeShapeType="1"/>
            </p:cNvSpPr>
            <p:nvPr/>
          </p:nvSpPr>
          <p:spPr bwMode="auto">
            <a:xfrm>
              <a:off x="288" y="9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31"/>
          <p:cNvGrpSpPr>
            <a:grpSpLocks/>
          </p:cNvGrpSpPr>
          <p:nvPr/>
        </p:nvGrpSpPr>
        <p:grpSpPr bwMode="auto">
          <a:xfrm>
            <a:off x="304800" y="2457450"/>
            <a:ext cx="8382000" cy="1428750"/>
            <a:chOff x="192" y="2112"/>
            <a:chExt cx="5280" cy="1200"/>
          </a:xfrm>
        </p:grpSpPr>
        <p:pic>
          <p:nvPicPr>
            <p:cNvPr id="14345" name="Picture 6" descr="con cho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960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6" name="Picture 7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3399"/>
              </a:solidFill>
              <a:miter lim="800000"/>
              <a:headEnd/>
              <a:tailEnd/>
            </a:ln>
          </p:spPr>
        </p:pic>
        <p:pic>
          <p:nvPicPr>
            <p:cNvPr id="14347" name="Picture 8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8" name="Picture 10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9" name="Picture 11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50" name="Picture 12" descr="con ch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1" name="Line 27"/>
            <p:cNvSpPr>
              <a:spLocks noChangeShapeType="1"/>
            </p:cNvSpPr>
            <p:nvPr/>
          </p:nvSpPr>
          <p:spPr bwMode="auto">
            <a:xfrm>
              <a:off x="19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28"/>
            <p:cNvSpPr>
              <a:spLocks noChangeShapeType="1"/>
            </p:cNvSpPr>
            <p:nvPr/>
          </p:nvSpPr>
          <p:spPr bwMode="auto">
            <a:xfrm flipV="1">
              <a:off x="192" y="33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9"/>
            <p:cNvSpPr>
              <a:spLocks noChangeShapeType="1"/>
            </p:cNvSpPr>
            <p:nvPr/>
          </p:nvSpPr>
          <p:spPr bwMode="auto">
            <a:xfrm flipV="1">
              <a:off x="192" y="21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0"/>
            <p:cNvSpPr>
              <a:spLocks noChangeShapeType="1"/>
            </p:cNvSpPr>
            <p:nvPr/>
          </p:nvSpPr>
          <p:spPr bwMode="auto">
            <a:xfrm>
              <a:off x="547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68" name="Group 32"/>
          <p:cNvGrpSpPr>
            <a:grpSpLocks/>
          </p:cNvGrpSpPr>
          <p:nvPr/>
        </p:nvGrpSpPr>
        <p:grpSpPr bwMode="auto">
          <a:xfrm>
            <a:off x="2895600" y="857250"/>
            <a:ext cx="3733800" cy="628650"/>
            <a:chOff x="2352" y="2496"/>
            <a:chExt cx="2352" cy="528"/>
          </a:xfrm>
        </p:grpSpPr>
        <p:sp>
          <p:nvSpPr>
            <p:cNvPr id="14343" name="Oval 3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4344" name="Picture 34" descr="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6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n k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8700"/>
            <a:ext cx="1828800" cy="1085850"/>
          </a:xfrm>
          <a:prstGeom prst="rect">
            <a:avLst/>
          </a:prstGeom>
          <a:solidFill>
            <a:srgbClr val="FF0000"/>
          </a:solidFill>
          <a:ln w="28575">
            <a:solidFill>
              <a:srgbClr val="FF3399"/>
            </a:solidFill>
            <a:miter lim="800000"/>
            <a:headEnd/>
            <a:tailEnd/>
          </a:ln>
        </p:spPr>
      </p:pic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533400" y="2571750"/>
            <a:ext cx="8153400" cy="942975"/>
            <a:chOff x="336" y="2160"/>
            <a:chExt cx="5136" cy="792"/>
          </a:xfrm>
        </p:grpSpPr>
        <p:pic>
          <p:nvPicPr>
            <p:cNvPr id="15371" name="Picture 6" descr="Ong-mat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1200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7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160"/>
              <a:ext cx="1104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8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60"/>
              <a:ext cx="1152" cy="77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9" descr="Ong-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60"/>
              <a:ext cx="1152" cy="792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838200" y="342900"/>
            <a:ext cx="792480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/>
              <a:t>Số con kiến bằng một phần mấy số con ong?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685800" y="3775011"/>
            <a:ext cx="7543800" cy="790575"/>
            <a:chOff x="576" y="3255"/>
            <a:chExt cx="2880" cy="395"/>
          </a:xfrm>
        </p:grpSpPr>
        <p:sp>
          <p:nvSpPr>
            <p:cNvPr id="15369" name="Text Box 13"/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u="none"/>
                <a:t>Số con kiến bằng       số con ong.</a:t>
              </a:r>
            </a:p>
          </p:txBody>
        </p:sp>
        <p:graphicFrame>
          <p:nvGraphicFramePr>
            <p:cNvPr id="1537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839599"/>
                </p:ext>
              </p:extLst>
            </p:nvPr>
          </p:nvGraphicFramePr>
          <p:xfrm>
            <a:off x="1417" y="3255"/>
            <a:ext cx="153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8" name="Equation" r:id="rId7" imgW="152334" imgH="393529" progId="Equation.DSMT4">
                    <p:embed/>
                  </p:oleObj>
                </mc:Choice>
                <mc:Fallback>
                  <p:oleObj name="Equation" r:id="rId7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" y="3255"/>
                          <a:ext cx="153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2895600" y="857250"/>
            <a:ext cx="3733800" cy="628650"/>
            <a:chOff x="2352" y="2496"/>
            <a:chExt cx="2352" cy="528"/>
          </a:xfrm>
        </p:grpSpPr>
        <p:sp>
          <p:nvSpPr>
            <p:cNvPr id="15367" name="Oval 17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5368" name="Picture 18" descr="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6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114877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sng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baseline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58781932"/>
              </p:ext>
            </p:extLst>
          </p:nvPr>
        </p:nvGraphicFramePr>
        <p:xfrm>
          <a:off x="381001" y="1866898"/>
          <a:ext cx="8534401" cy="3143252"/>
        </p:xfrm>
        <a:graphic>
          <a:graphicData uri="http://schemas.openxmlformats.org/drawingml/2006/table">
            <a:tbl>
              <a:tblPr/>
              <a:tblGrid>
                <a:gridCol w="35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Số bé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gấp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mấy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bé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71755"/>
              </p:ext>
            </p:extLst>
          </p:nvPr>
        </p:nvGraphicFramePr>
        <p:xfrm>
          <a:off x="4305301" y="4095750"/>
          <a:ext cx="34289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1" y="4095750"/>
                        <a:ext cx="342899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-1158875" y="2768204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-1905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baseline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000" b="1" baseline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000" b="1" baseline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000" b="1" baseline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2000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000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2000" b="1" baseline="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baseline="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8128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baseline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u="sng" baseline="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68091CC-5899-42ED-967E-188B40F3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667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58: LUYỆN TẬP (Trang 62)</a:t>
            </a:r>
            <a:endParaRPr lang="en-US" altLang="en-US" sz="24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306&quot;/&gt;&lt;/object&gt;&lt;object type=&quot;3&quot; unique_id=&quot;10006&quot;&gt;&lt;property id=&quot;20148&quot; value=&quot;5&quot;/&gt;&lt;property id=&quot;20300&quot; value=&quot;Slide 3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307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 - &amp;quot;Baøi 2: &amp;quot;&quot;/&gt;&lt;property id=&quot;20307&quot; value=&quot;303&quot;/&gt;&lt;/object&gt;&lt;object type=&quot;3&quot; unique_id=&quot;10012&quot;&gt;&lt;property id=&quot;20148&quot; value=&quot;5&quot;/&gt;&lt;property id=&quot;20300&quot; value=&quot;Slide 9 - &amp;quot;Baøi 2: &amp;quot;&quot;/&gt;&lt;property id=&quot;20307&quot; value=&quot;297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304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308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309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311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608</Words>
  <Application>Microsoft Office PowerPoint</Application>
  <PresentationFormat>On-screen Show (16:9)</PresentationFormat>
  <Paragraphs>106</Paragraphs>
  <Slides>19</Slides>
  <Notes>0</Notes>
  <HiddenSlides>4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3</vt:i4>
      </vt:variant>
    </vt:vector>
  </HeadingPairs>
  <TitlesOfParts>
    <vt:vector size="32" baseType="lpstr">
      <vt:lpstr>Utopia</vt:lpstr>
      <vt:lpstr>VNI-Cooper</vt:lpstr>
      <vt:lpstr>Arial</vt:lpstr>
      <vt:lpstr>Calibri</vt:lpstr>
      <vt:lpstr>Times New Roman</vt:lpstr>
      <vt:lpstr>VNI-Avo</vt:lpstr>
      <vt:lpstr>VNI-Times</vt:lpstr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bai cu</vt:lpstr>
      <vt:lpstr>bai moi</vt:lpstr>
      <vt:lpstr>cung co</vt:lpstr>
    </vt:vector>
  </TitlesOfParts>
  <Company>BICH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Anh Pham Quynh</cp:lastModifiedBy>
  <cp:revision>325</cp:revision>
  <dcterms:created xsi:type="dcterms:W3CDTF">2013-11-10T08:17:33Z</dcterms:created>
  <dcterms:modified xsi:type="dcterms:W3CDTF">2021-11-30T08:09:10Z</dcterms:modified>
</cp:coreProperties>
</file>