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BBBD-4CB1-4242-8558-F2E49A31B66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59B3-83F7-423F-8C57-D112170AF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BBBD-4CB1-4242-8558-F2E49A31B66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59B3-83F7-423F-8C57-D112170AF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BBBD-4CB1-4242-8558-F2E49A31B66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59B3-83F7-423F-8C57-D112170AF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BBBD-4CB1-4242-8558-F2E49A31B66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59B3-83F7-423F-8C57-D112170AF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BBBD-4CB1-4242-8558-F2E49A31B66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59B3-83F7-423F-8C57-D112170AF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BBBD-4CB1-4242-8558-F2E49A31B66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59B3-83F7-423F-8C57-D112170AF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BBBD-4CB1-4242-8558-F2E49A31B66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59B3-83F7-423F-8C57-D112170AF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BBBD-4CB1-4242-8558-F2E49A31B66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59B3-83F7-423F-8C57-D112170AF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BBBD-4CB1-4242-8558-F2E49A31B66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59B3-83F7-423F-8C57-D112170AF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BBBD-4CB1-4242-8558-F2E49A31B66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59B3-83F7-423F-8C57-D112170AF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BBBD-4CB1-4242-8558-F2E49A31B66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59B3-83F7-423F-8C57-D112170AF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7BBBD-4CB1-4242-8558-F2E49A31B66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659B3-83F7-423F-8C57-D112170AFB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9" y="0"/>
            <a:ext cx="1252094" cy="135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0"/>
            <a:ext cx="1114339" cy="135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05" y="5257799"/>
            <a:ext cx="1357870" cy="155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4604" y="5439536"/>
            <a:ext cx="1298832" cy="13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57200"/>
            <a:ext cx="7924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762000" y="4014789"/>
            <a:ext cx="7467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altLang="en-US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altLang="en-US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altLang="en-US" sz="36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3" descr="th_5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82938" y="1254125"/>
            <a:ext cx="4913670" cy="254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981200" y="5359401"/>
            <a:ext cx="61399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endParaRPr lang="en-US" alt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0" y="300335"/>
            <a:ext cx="266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2800" b="1" u="sng" dirty="0">
                <a:latin typeface="Times New Roman" pitchFamily="18" charset="0"/>
                <a:cs typeface="Times New Roman" pitchFamily="18" charset="0"/>
              </a:rPr>
              <a:t>ĐÁNH GIÁ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25146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62200" y="190500"/>
            <a:ext cx="115411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altLang="en-US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759200" y="1570038"/>
            <a:ext cx="4985238" cy="325210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của bắt nạt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ứng sử phù hợp khi bị bắt nạt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vi-VN" alt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altLang="en-US" sz="37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-1" y="203200"/>
            <a:ext cx="41676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3200" b="1" u="sng" dirty="0">
                <a:latin typeface="Times New Roman" pitchFamily="18" charset="0"/>
                <a:cs typeface="Times New Roman" pitchFamily="18" charset="0"/>
              </a:rPr>
              <a:t>ĐÁNH GIÁ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03499" y="103188"/>
            <a:ext cx="1816101" cy="6667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altLang="en-US" sz="3733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1517650"/>
            <a:ext cx="27940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581401" y="1719263"/>
            <a:ext cx="5562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>
                <a:latin typeface="Times New Roman" pitchFamily="18" charset="0"/>
                <a:cs typeface="Times New Roman" pitchFamily="18" charset="0"/>
              </a:rPr>
              <a:t>chưa thường xuyên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43200" y="293688"/>
            <a:ext cx="327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 CỐ GẮNG</a:t>
            </a:r>
            <a:endParaRPr lang="en-US" alt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2895600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0" y="304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3200" b="1" u="sng" dirty="0">
                <a:latin typeface="Times New Roman" pitchFamily="18" charset="0"/>
                <a:cs typeface="Times New Roman" pitchFamily="18" charset="0"/>
              </a:rPr>
              <a:t>ĐÁNH GIÁ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352800" y="1922463"/>
            <a:ext cx="55626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4400" b="1" dirty="0">
                <a:latin typeface="Times New Roman" pitchFamily="18" charset="0"/>
                <a:cs typeface="Times New Roman" pitchFamily="18" charset="0"/>
              </a:rPr>
              <a:t>thường xuyên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đẹp và chất lượng nhấ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066800" y="1337608"/>
            <a:ext cx="7395551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ln w="11430"/>
                <a:gradFill>
                  <a:gsLst>
                    <a:gs pos="0">
                      <a:srgbClr val="F96A1B">
                        <a:tint val="70000"/>
                        <a:satMod val="245000"/>
                      </a:srgbClr>
                    </a:gs>
                    <a:gs pos="75000">
                      <a:srgbClr val="F96A1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A1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6000" b="1" dirty="0">
                <a:ln w="11430"/>
                <a:gradFill>
                  <a:gsLst>
                    <a:gs pos="0">
                      <a:srgbClr val="F96A1B">
                        <a:tint val="70000"/>
                        <a:satMod val="245000"/>
                      </a:srgbClr>
                    </a:gs>
                    <a:gs pos="75000">
                      <a:srgbClr val="F96A1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A1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rgbClr val="F96A1B">
                        <a:tint val="70000"/>
                        <a:satMod val="245000"/>
                      </a:srgbClr>
                    </a:gs>
                    <a:gs pos="75000">
                      <a:srgbClr val="F96A1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A1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6000" b="1" dirty="0">
                <a:ln w="11430"/>
                <a:gradFill>
                  <a:gsLst>
                    <a:gs pos="0">
                      <a:srgbClr val="F96A1B">
                        <a:tint val="70000"/>
                        <a:satMod val="245000"/>
                      </a:srgbClr>
                    </a:gs>
                    <a:gs pos="75000">
                      <a:srgbClr val="F96A1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A1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rgbClr val="F96A1B">
                        <a:tint val="70000"/>
                        <a:satMod val="245000"/>
                      </a:srgbClr>
                    </a:gs>
                    <a:gs pos="75000">
                      <a:srgbClr val="F96A1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A1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6000" b="1" dirty="0">
                <a:ln w="11430"/>
                <a:gradFill>
                  <a:gsLst>
                    <a:gs pos="0">
                      <a:srgbClr val="F96A1B">
                        <a:tint val="70000"/>
                        <a:satMod val="245000"/>
                      </a:srgbClr>
                    </a:gs>
                    <a:gs pos="75000">
                      <a:srgbClr val="F96A1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A1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rgbClr val="F96A1B">
                        <a:tint val="70000"/>
                        <a:satMod val="245000"/>
                      </a:srgbClr>
                    </a:gs>
                    <a:gs pos="75000">
                      <a:srgbClr val="F96A1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A1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6000" b="1" dirty="0">
                <a:ln w="11430"/>
                <a:gradFill>
                  <a:gsLst>
                    <a:gs pos="0">
                      <a:srgbClr val="F96A1B">
                        <a:tint val="70000"/>
                        <a:satMod val="245000"/>
                      </a:srgbClr>
                    </a:gs>
                    <a:gs pos="75000">
                      <a:srgbClr val="F96A1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A1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ln w="11430"/>
                <a:gradFill>
                  <a:gsLst>
                    <a:gs pos="0">
                      <a:srgbClr val="F96A1B">
                        <a:tint val="70000"/>
                        <a:satMod val="245000"/>
                      </a:srgbClr>
                    </a:gs>
                    <a:gs pos="75000">
                      <a:srgbClr val="F96A1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A1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6000" b="1" dirty="0">
                <a:ln w="11430"/>
                <a:gradFill>
                  <a:gsLst>
                    <a:gs pos="0">
                      <a:srgbClr val="F96A1B">
                        <a:tint val="70000"/>
                        <a:satMod val="245000"/>
                      </a:srgbClr>
                    </a:gs>
                    <a:gs pos="75000">
                      <a:srgbClr val="F96A1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A1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rgbClr val="F96A1B">
                        <a:tint val="70000"/>
                        <a:satMod val="245000"/>
                      </a:srgbClr>
                    </a:gs>
                    <a:gs pos="75000">
                      <a:srgbClr val="F96A1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A1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6000" b="1" dirty="0">
                <a:ln w="11430"/>
                <a:gradFill>
                  <a:gsLst>
                    <a:gs pos="0">
                      <a:srgbClr val="F96A1B">
                        <a:tint val="70000"/>
                        <a:satMod val="245000"/>
                      </a:srgbClr>
                    </a:gs>
                    <a:gs pos="75000">
                      <a:srgbClr val="F96A1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A1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rgbClr val="F96A1B">
                        <a:tint val="70000"/>
                        <a:satMod val="245000"/>
                      </a:srgbClr>
                    </a:gs>
                    <a:gs pos="75000">
                      <a:srgbClr val="F96A1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A1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endParaRPr lang="en-US" sz="6000" b="1" dirty="0">
              <a:ln w="11430"/>
              <a:gradFill>
                <a:gsLst>
                  <a:gs pos="0">
                    <a:srgbClr val="F96A1B">
                      <a:tint val="70000"/>
                      <a:satMod val="245000"/>
                    </a:srgbClr>
                  </a:gs>
                  <a:gs pos="75000">
                    <a:srgbClr val="F96A1B">
                      <a:tint val="90000"/>
                      <a:shade val="60000"/>
                      <a:satMod val="240000"/>
                    </a:srgbClr>
                  </a:gs>
                  <a:gs pos="100000">
                    <a:srgbClr val="F96A1B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6200" y="152400"/>
            <a:ext cx="8991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alt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altLang="en-US" sz="32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2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altLang="en-US" sz="32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15</a:t>
            </a:r>
            <a:endParaRPr lang="en-US" alt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9600" y="2214563"/>
            <a:ext cx="82296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vi-VN" sz="3200" dirty="0">
                <a:solidFill>
                  <a:srgbClr val="0000FF"/>
                </a:solidFill>
                <a:latin typeface="+mj-lt"/>
              </a:rPr>
              <a:t>Phần </a:t>
            </a:r>
            <a:r>
              <a:rPr lang="en-US" sz="3200" dirty="0">
                <a:solidFill>
                  <a:srgbClr val="0000FF"/>
                </a:solidFill>
                <a:latin typeface="+mj-lt"/>
              </a:rPr>
              <a:t>1. </a:t>
            </a:r>
            <a:r>
              <a:rPr lang="vi-VN" sz="3200" dirty="0">
                <a:solidFill>
                  <a:srgbClr val="0000FF"/>
                </a:solidFill>
                <a:latin typeface="+mj-lt"/>
              </a:rPr>
              <a:t>Sơ kết tuần 15 </a:t>
            </a:r>
            <a:endParaRPr lang="en-US" sz="3200" dirty="0">
              <a:solidFill>
                <a:srgbClr val="0000FF"/>
              </a:solidFill>
              <a:latin typeface="+mj-lt"/>
            </a:endParaRP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dirty="0" err="1">
                <a:solidFill>
                  <a:srgbClr val="0000FF"/>
                </a:solidFill>
                <a:latin typeface="+mj-lt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+mj-lt"/>
              </a:rPr>
              <a:t> 2: K</a:t>
            </a:r>
            <a:r>
              <a:rPr lang="vi-VN" sz="3200" dirty="0">
                <a:solidFill>
                  <a:srgbClr val="0000FF"/>
                </a:solidFill>
                <a:latin typeface="+mj-lt"/>
              </a:rPr>
              <a:t>ế hoạch  tuần 16.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vi-VN" sz="3200" dirty="0">
                <a:solidFill>
                  <a:srgbClr val="0000FF"/>
                </a:solidFill>
                <a:latin typeface="+mj-lt"/>
              </a:rPr>
              <a:t>Phần </a:t>
            </a:r>
            <a:r>
              <a:rPr lang="en-US" sz="3200" dirty="0">
                <a:solidFill>
                  <a:srgbClr val="0000FF"/>
                </a:solidFill>
                <a:latin typeface="+mj-lt"/>
              </a:rPr>
              <a:t>3. </a:t>
            </a:r>
            <a:r>
              <a:rPr lang="en-US" sz="3200" dirty="0" err="1">
                <a:solidFill>
                  <a:srgbClr val="0000FF"/>
                </a:solidFill>
                <a:latin typeface="+mj-lt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</a:rPr>
              <a:t>theo</a:t>
            </a:r>
            <a:r>
              <a:rPr lang="en-US" sz="3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</a:rPr>
              <a:t>chủ</a:t>
            </a:r>
            <a:r>
              <a:rPr lang="en-US" sz="3200" dirty="0">
                <a:solidFill>
                  <a:srgbClr val="0000FF"/>
                </a:solidFill>
                <a:latin typeface="+mj-lt"/>
              </a:rPr>
              <a:t> đ</a:t>
            </a:r>
            <a:r>
              <a:rPr lang="vi-VN" sz="3200" dirty="0">
                <a:solidFill>
                  <a:srgbClr val="0000FF"/>
                </a:solidFill>
                <a:latin typeface="+mj-lt"/>
              </a:rPr>
              <a:t>ề” An toàn cho bé”</a:t>
            </a:r>
            <a:r>
              <a:rPr lang="en-US" sz="3200" dirty="0" smtClean="0">
                <a:solidFill>
                  <a:srgbClr val="0000FF"/>
                </a:solidFill>
                <a:latin typeface="+mj-lt"/>
              </a:rPr>
              <a:t>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3400" y="1030288"/>
            <a:ext cx="4876800" cy="11541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3500" b="1" dirty="0">
                <a:solidFill>
                  <a:srgbClr val="0000FF"/>
                </a:solidFill>
                <a:latin typeface="+mj-lt"/>
              </a:rPr>
              <a:t>      </a:t>
            </a:r>
            <a:r>
              <a:rPr lang="vi-VN" b="1" dirty="0">
                <a:solidFill>
                  <a:srgbClr val="0000FF"/>
                </a:solidFill>
                <a:latin typeface="+mj-lt"/>
              </a:rPr>
              <a:t>Phần </a:t>
            </a:r>
            <a:r>
              <a:rPr lang="en-US" b="1" dirty="0">
                <a:solidFill>
                  <a:srgbClr val="0000FF"/>
                </a:solidFill>
                <a:latin typeface="+mj-lt"/>
              </a:rPr>
              <a:t>1. </a:t>
            </a:r>
            <a:r>
              <a:rPr lang="vi-VN" b="1" dirty="0">
                <a:solidFill>
                  <a:srgbClr val="0000FF"/>
                </a:solidFill>
                <a:latin typeface="+mj-lt"/>
              </a:rPr>
              <a:t>Sơ kết tuần 15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5800" y="2057400"/>
            <a:ext cx="8229600" cy="221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qua.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" y="4300471"/>
            <a:ext cx="8171234" cy="149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Thảo luận b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ình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altLang="en-US" sz="32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dirty="0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6200" y="152400"/>
            <a:ext cx="8991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alt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altLang="en-US" sz="32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2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altLang="en-US" sz="32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15</a:t>
            </a:r>
            <a:endParaRPr lang="en-US" alt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2028885"/>
            <a:ext cx="8610600" cy="4524315"/>
          </a:xfrm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-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Thi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đua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học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tốt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để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chào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mừng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ngày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lập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Quân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đội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Nhân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dân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Việt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Nam 22/12. </a:t>
            </a:r>
          </a:p>
          <a:p>
            <a:pPr algn="just" eaLnBrk="1" fontAlgn="auto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-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Tiếp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tục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duy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trì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nền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nếp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lớp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thực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hiện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tốt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nội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qui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trường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lớp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nói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lời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hay,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làm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việc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tốt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indent="0" eaLnBrk="1" fontAlgn="auto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-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Thực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hiện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tốt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phong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trào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“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Giữ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vở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sạch-Viết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chữ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đẹp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”.  </a:t>
            </a:r>
          </a:p>
          <a:p>
            <a:pPr marL="0" indent="0" eaLnBrk="1" fontAlgn="auto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-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Giữ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gìn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vệ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sinh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cá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nhân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lớp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học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trường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học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luôn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sạch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vi-VN" sz="2400" dirty="0">
                <a:latin typeface="Times New Roman"/>
                <a:ea typeface="Calibri"/>
                <a:cs typeface="Times New Roman"/>
              </a:rPr>
              <a:t>s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ẽ,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chăm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sóc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bồn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hoa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cây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cảnh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indent="0" eaLnBrk="1" fontAlgn="auto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-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Tiếp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tục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thực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hiện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tốt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Đôi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bạn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cùng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tiến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indent="0" eaLnBrk="1" fontAlgn="auto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-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Thực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hiện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tốt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An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toàn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giao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phòng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chống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dịch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bệnh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covid 19…..</a:t>
            </a:r>
          </a:p>
          <a:p>
            <a:pPr marL="0" indent="0" eaLnBrk="1" fontAlgn="auto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-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Tích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cực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tham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gia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tốt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các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phong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trào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Nhà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trường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và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Liên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đội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đề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ra:</a:t>
            </a:r>
            <a:endParaRPr lang="en-US" altLang="en-US" sz="2400" dirty="0">
              <a:solidFill>
                <a:srgbClr val="0000FF"/>
              </a:solidFill>
              <a:latin typeface="Times New Roman" pitchFamily="18" charset="0"/>
              <a:ea typeface="inpin heiti"/>
              <a:cs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6200" y="0"/>
            <a:ext cx="8991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alt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altLang="en-US" sz="32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2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altLang="en-US" sz="32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15</a:t>
            </a:r>
            <a:endParaRPr lang="en-US" alt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762000"/>
            <a:ext cx="6096000" cy="11541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35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zh-CN" sz="3500" b="1" dirty="0" err="1" smtClean="0">
                <a:solidFill>
                  <a:srgbClr val="0000CC"/>
                </a:solidFill>
                <a:latin typeface="Times New Roman" pitchFamily="18" charset="0"/>
                <a:ea typeface="inpin heiti"/>
                <a:cs typeface="Times New Roman" pitchFamily="18" charset="0"/>
                <a:sym typeface="+mn-lt"/>
              </a:rPr>
              <a:t>Phần</a:t>
            </a:r>
            <a:r>
              <a:rPr lang="en-US" altLang="zh-CN" sz="3500" b="1" dirty="0" smtClean="0">
                <a:solidFill>
                  <a:srgbClr val="0000CC"/>
                </a:solidFill>
                <a:latin typeface="Times New Roman" pitchFamily="18" charset="0"/>
                <a:ea typeface="inpin heiti"/>
                <a:cs typeface="Times New Roman" pitchFamily="18" charset="0"/>
                <a:sym typeface="+mn-lt"/>
              </a:rPr>
              <a:t> 2: </a:t>
            </a:r>
            <a:r>
              <a:rPr lang="en-US" altLang="zh-CN" sz="3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K</a:t>
            </a:r>
            <a:r>
              <a:rPr lang="vi-VN" altLang="en-US" sz="35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ế hoạch  tuần 16.</a:t>
            </a:r>
            <a:endParaRPr lang="vi-VN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D00176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057400" y="1524000"/>
            <a:ext cx="4343400" cy="1877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7200" dirty="0">
                <a:solidFill>
                  <a:srgbClr val="990099"/>
                </a:solidFill>
                <a:cs typeface="Times New Roman" pitchFamily="18" charset="0"/>
              </a:rPr>
              <a:t> </a:t>
            </a:r>
            <a:r>
              <a:rPr lang="en-US" altLang="en-US" sz="4400" b="1" dirty="0">
                <a:solidFill>
                  <a:srgbClr val="990099"/>
                </a:solidFill>
                <a:cs typeface="Times New Roman" pitchFamily="18" charset="0"/>
              </a:rPr>
              <a:t>CHỦ ĐỀ 4: </a:t>
            </a:r>
            <a:endParaRPr lang="en-US" altLang="en-US" sz="4400" b="1" dirty="0" smtClean="0">
              <a:solidFill>
                <a:srgbClr val="990099"/>
              </a:solidFill>
              <a:cs typeface="Times New Roman" pitchFamily="18" charset="0"/>
            </a:endParaRPr>
          </a:p>
          <a:p>
            <a:pPr algn="ctr" eaLnBrk="1" hangingPunct="1"/>
            <a:r>
              <a:rPr lang="en-US" altLang="en-US" sz="4400" b="1" dirty="0" smtClean="0">
                <a:solidFill>
                  <a:srgbClr val="990099"/>
                </a:solidFill>
                <a:cs typeface="Times New Roman" pitchFamily="18" charset="0"/>
              </a:rPr>
              <a:t>AN </a:t>
            </a:r>
            <a:r>
              <a:rPr lang="en-US" altLang="en-US" sz="4400" b="1" dirty="0">
                <a:solidFill>
                  <a:srgbClr val="990099"/>
                </a:solidFill>
                <a:cs typeface="Times New Roman" pitchFamily="18" charset="0"/>
              </a:rPr>
              <a:t>TOÀN CHO BÉ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9875" y="2895600"/>
            <a:ext cx="8819535" cy="609600"/>
          </a:xfrm>
        </p:spPr>
        <p:txBody>
          <a:bodyPr>
            <a:normAutofit fontScale="70000" lnSpcReduction="20000"/>
          </a:bodyPr>
          <a:lstStyle/>
          <a:p>
            <a:pPr marL="0" indent="0">
              <a:buFont typeface="Arial" pitchFamily="34" charset="0"/>
              <a:buNone/>
            </a:pPr>
            <a:r>
              <a:rPr lang="en-US" altLang="en-US" sz="3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800" b="1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altLang="en-US" sz="38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altLang="en-US" sz="3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8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alt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800" b="1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3538538"/>
            <a:ext cx="8382000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800" b="1" dirty="0">
              <a:cs typeface="Times New Roman" pitchFamily="18" charset="0"/>
            </a:endParaRPr>
          </a:p>
        </p:txBody>
      </p:sp>
      <p:sp>
        <p:nvSpPr>
          <p:cNvPr id="6" name="Rounded Rectangle 6"/>
          <p:cNvSpPr/>
          <p:nvPr/>
        </p:nvSpPr>
        <p:spPr>
          <a:xfrm>
            <a:off x="130277" y="1171575"/>
            <a:ext cx="8861323" cy="1266825"/>
          </a:xfrm>
          <a:prstGeom prst="roundRect">
            <a:avLst/>
          </a:prstGeom>
          <a:solidFill>
            <a:srgbClr val="FFD1FF"/>
          </a:solidFill>
          <a:ln>
            <a:solidFill>
              <a:srgbClr val="F446B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6200" y="0"/>
            <a:ext cx="8991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alt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altLang="en-US" sz="32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2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altLang="en-US" sz="32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15</a:t>
            </a:r>
            <a:endParaRPr lang="en-US" alt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29200" y="14288"/>
            <a:ext cx="3962400" cy="5853112"/>
          </a:xfrm>
        </p:spPr>
      </p:pic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5486400" y="6019800"/>
            <a:ext cx="390962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1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1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1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1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1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1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1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altLang="en-US" sz="1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1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1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altLang="en-US" sz="1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12" y="14288"/>
            <a:ext cx="4939088" cy="585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228600" y="6000750"/>
            <a:ext cx="5119747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1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1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1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1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1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1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1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1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altLang="en-US" sz="1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1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endParaRPr lang="en-US" altLang="en-US" sz="1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5776913"/>
            <a:ext cx="6657372" cy="11430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" y="76200"/>
            <a:ext cx="9067800" cy="5943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0" y="304800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2800" b="1" u="sng" dirty="0">
                <a:latin typeface="Times New Roman" pitchFamily="18" charset="0"/>
                <a:cs typeface="Times New Roman" pitchFamily="18" charset="0"/>
              </a:rPr>
              <a:t>ĐÁNH GIÁ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286000" y="273050"/>
            <a:ext cx="703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14400" y="4864100"/>
            <a:ext cx="1193800" cy="6667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altLang="en-US" sz="3733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10000" y="4864100"/>
            <a:ext cx="1195388" cy="6667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altLang="en-US" sz="3733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400800" y="486410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cs typeface="Times New Roman" pitchFamily="18" charset="0"/>
              </a:rPr>
              <a:t>CẦN CỐ GẮNG</a:t>
            </a:r>
            <a:endParaRPr lang="en-US" alt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1517650"/>
            <a:ext cx="2540000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517650"/>
            <a:ext cx="27686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1" y="1517650"/>
            <a:ext cx="2743200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536</Words>
  <Application>Microsoft Office PowerPoint</Application>
  <PresentationFormat>On-screen Show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Chơi hòa đồng với các bạn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3</cp:revision>
  <dcterms:created xsi:type="dcterms:W3CDTF">2021-12-19T08:44:17Z</dcterms:created>
  <dcterms:modified xsi:type="dcterms:W3CDTF">2021-12-19T09:06:09Z</dcterms:modified>
</cp:coreProperties>
</file>