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4446" r:id="rId2"/>
  </p:sldMasterIdLst>
  <p:sldIdLst>
    <p:sldId id="343" r:id="rId3"/>
    <p:sldId id="339" r:id="rId4"/>
    <p:sldId id="328" r:id="rId5"/>
    <p:sldId id="284" r:id="rId6"/>
    <p:sldId id="319" r:id="rId7"/>
    <p:sldId id="322" r:id="rId8"/>
    <p:sldId id="271" r:id="rId9"/>
    <p:sldId id="273" r:id="rId10"/>
    <p:sldId id="325" r:id="rId11"/>
    <p:sldId id="326" r:id="rId12"/>
    <p:sldId id="331" r:id="rId13"/>
    <p:sldId id="275" r:id="rId14"/>
    <p:sldId id="329" r:id="rId15"/>
    <p:sldId id="330" r:id="rId16"/>
    <p:sldId id="294" r:id="rId17"/>
    <p:sldId id="327" r:id="rId18"/>
    <p:sldId id="300" r:id="rId19"/>
    <p:sldId id="344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000099"/>
    <a:srgbClr val="FFCCFF"/>
    <a:srgbClr val="9999FF"/>
    <a:srgbClr val="99CC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39" autoAdjust="0"/>
    <p:restoredTop sz="94180" autoAdjust="0"/>
  </p:normalViewPr>
  <p:slideViewPr>
    <p:cSldViewPr>
      <p:cViewPr varScale="1">
        <p:scale>
          <a:sx n="80" d="100"/>
          <a:sy n="80" d="100"/>
        </p:scale>
        <p:origin x="81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6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9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9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5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7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38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9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687276-0A41-4D70-AFB0-5FC7262553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D80CC7-5ABE-46C7-BED5-BDF329BD0C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3DCE0-7DAE-4A83-BAAD-413759AAE4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titlemaster_m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ltGray">
          <a:xfrm>
            <a:off x="0" y="0"/>
            <a:ext cx="91440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8006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362200" y="3429000"/>
            <a:ext cx="6400800" cy="14478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1371600"/>
            <a:ext cx="7620000" cy="2057400"/>
          </a:xfrm>
          <a:solidFill>
            <a:schemeClr val="bg1">
              <a:alpha val="50000"/>
            </a:schemeClr>
          </a:solidFill>
          <a:ln w="76200">
            <a:solidFill>
              <a:schemeClr val="tx1"/>
            </a:solidFill>
          </a:ln>
        </p:spPr>
        <p:txBody>
          <a:bodyPr/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DC9AC5-0845-4CA0-B24B-AE26D230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15FCAD-BECC-400E-AD8B-4E221D499D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01BF7-E46A-49B4-849C-5895BBA931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4C59A9-6C5F-4A56-B9EE-D9B73C50A7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B7C14-ECAD-4DBF-B339-D6F4442F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2C273E-1708-4691-8394-033C645BF7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9A3E9-21F1-4AC8-99BC-BC2805E6E58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698C8-1BDE-4540-9AF2-F4BAFD1A6D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0E4C01-EC48-4C23-A9D7-A6A15BF969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latin typeface="+mn-lt"/>
              </a:defRPr>
            </a:lvl1pPr>
          </a:lstStyle>
          <a:p>
            <a:pPr>
              <a:defRPr/>
            </a:pPr>
            <a:fld id="{1EF1E2AF-701E-48E7-8D97-F8AF0C943E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grpSp>
        <p:nvGrpSpPr>
          <p:cNvPr id="103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5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49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0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1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2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3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4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5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6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7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8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59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0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1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2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63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2" r:id="rId1"/>
    <p:sldLayoutId id="2147484492" r:id="rId2"/>
    <p:sldLayoutId id="2147484493" r:id="rId3"/>
    <p:sldLayoutId id="2147484494" r:id="rId4"/>
    <p:sldLayoutId id="2147484495" r:id="rId5"/>
    <p:sldLayoutId id="2147484496" r:id="rId6"/>
    <p:sldLayoutId id="2147484497" r:id="rId7"/>
    <p:sldLayoutId id="2147484498" r:id="rId8"/>
    <p:sldLayoutId id="2147484499" r:id="rId9"/>
    <p:sldLayoutId id="2147484500" r:id="rId10"/>
    <p:sldLayoutId id="214748450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438400" y="228600"/>
            <a:ext cx="6400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600200"/>
            <a:ext cx="6400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 b="0"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C1EF5EDF-EACE-42DB-BA21-87F9B4570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03" r:id="rId1"/>
  </p:sldLayoutIdLst>
  <p:transition spd="slow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image" Target="../media/image24.gif"/><Relationship Id="rId4" Type="http://schemas.openxmlformats.org/officeDocument/2006/relationships/image" Target="../media/image19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image" Target="../media/image24.gif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>
            <a:extLst>
              <a:ext uri="{FF2B5EF4-FFF2-40B4-BE49-F238E27FC236}">
                <a16:creationId xmlns:a16="http://schemas.microsoft.com/office/drawing/2014/main" id="{CD1C5A16-2BB8-4FEA-8C89-8B20AD487B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6" descr="Imagenes de rosas con gif - Imagui">
            <a:extLst>
              <a:ext uri="{FF2B5EF4-FFF2-40B4-BE49-F238E27FC236}">
                <a16:creationId xmlns:a16="http://schemas.microsoft.com/office/drawing/2014/main" id="{B552188F-024E-43CC-9026-A6FB4EB16FBB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225425"/>
            <a:ext cx="3186113" cy="1246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E358A96-4446-40AE-88D3-7FA2F6DC5B5F}"/>
              </a:ext>
            </a:extLst>
          </p:cNvPr>
          <p:cNvSpPr/>
          <p:nvPr/>
        </p:nvSpPr>
        <p:spPr>
          <a:xfrm>
            <a:off x="228600" y="1524000"/>
            <a:ext cx="8382000" cy="1315745"/>
          </a:xfrm>
          <a:prstGeom prst="rect">
            <a:avLst/>
          </a:prstGeom>
          <a:noFill/>
        </p:spPr>
        <p:txBody>
          <a:bodyPr lIns="68580" tIns="34290" rIns="68580" bIns="34290">
            <a:spAutoFit/>
          </a:bodyPr>
          <a:lstStyle/>
          <a:p>
            <a:pPr algn="ctr">
              <a:defRPr/>
            </a:pPr>
            <a:r>
              <a:rPr lang="en-US" sz="405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CHÀO MỪNG CÁC EM ĐẾN VỚI TIẾT HỌC  TRỰC TUYẾN</a:t>
            </a:r>
          </a:p>
        </p:txBody>
      </p:sp>
      <p:sp>
        <p:nvSpPr>
          <p:cNvPr id="6" name="Rectangle 18">
            <a:extLst>
              <a:ext uri="{FF2B5EF4-FFF2-40B4-BE49-F238E27FC236}">
                <a16:creationId xmlns:a16="http://schemas.microsoft.com/office/drawing/2014/main" id="{4E6633E1-0533-4787-8EC0-D9A41EE428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3733800"/>
            <a:ext cx="5638801" cy="646331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FF0000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vi-VN" sz="3600" dirty="0" err="1"/>
              <a:t>CẢNH</a:t>
            </a:r>
            <a:r>
              <a:rPr lang="en-US" altLang="vi-VN" sz="3600" dirty="0"/>
              <a:t> </a:t>
            </a:r>
            <a:r>
              <a:rPr lang="en-US" altLang="vi-VN" sz="3600" dirty="0" err="1"/>
              <a:t>ĐẸP</a:t>
            </a:r>
            <a:r>
              <a:rPr lang="en-US" altLang="vi-VN" sz="3600" dirty="0"/>
              <a:t> NON </a:t>
            </a:r>
            <a:r>
              <a:rPr lang="en-US" altLang="vi-VN" sz="3600" dirty="0" err="1"/>
              <a:t>SÔNG</a:t>
            </a:r>
            <a:endParaRPr lang="en-US" altLang="vi-VN" sz="360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E9F565F-278C-416C-8260-AADDB0D02919}"/>
              </a:ext>
            </a:extLst>
          </p:cNvPr>
          <p:cNvSpPr/>
          <p:nvPr/>
        </p:nvSpPr>
        <p:spPr>
          <a:xfrm>
            <a:off x="1679348" y="5159375"/>
            <a:ext cx="5785303" cy="70788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vi-VN" sz="4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V: NGUYỄN THỊ HOA</a:t>
            </a:r>
            <a:endParaRPr lang="en-US" sz="40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WordArt 14">
            <a:extLst>
              <a:ext uri="{FF2B5EF4-FFF2-40B4-BE49-F238E27FC236}">
                <a16:creationId xmlns:a16="http://schemas.microsoft.com/office/drawing/2014/main" id="{F9035063-D2D4-453B-AE09-A6DA4FF3A80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63737" y="2819400"/>
            <a:ext cx="5275263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00"/>
              </a:extrusionClr>
            </a:sp3d>
          </a:bodyPr>
          <a:lstStyle/>
          <a:p>
            <a:pPr algn="ctr"/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CHÍNH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TẢ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lang="en-US" sz="3600" kern="10" dirty="0" err="1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LỚP</a:t>
            </a:r>
            <a:r>
              <a:rPr lang="en-US" sz="3600" kern="10" dirty="0">
                <a:ln w="9525">
                  <a:round/>
                  <a:headEnd/>
                  <a:tailEnd/>
                </a:ln>
                <a:solidFill>
                  <a:srgbClr val="0000FF"/>
                </a:solidFill>
                <a:latin typeface="Arial"/>
                <a:cs typeface="Arial"/>
              </a:rPr>
              <a:t> 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AutoShape 2"/>
          <p:cNvSpPr>
            <a:spLocks noChangeArrowheads="1"/>
          </p:cNvSpPr>
          <p:nvPr/>
        </p:nvSpPr>
        <p:spPr bwMode="auto">
          <a:xfrm>
            <a:off x="457200" y="2019300"/>
            <a:ext cx="8078788" cy="1639888"/>
          </a:xfrm>
          <a:prstGeom prst="cloudCallout">
            <a:avLst>
              <a:gd name="adj1" fmla="val -34241"/>
              <a:gd name="adj2" fmla="val 9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Trong bài những chữ nào được viết hoa 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0" y="4114800"/>
            <a:ext cx="89154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Các chữ đầu câu và tên riêng phải viết hoa.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0" y="457200"/>
            <a:ext cx="5181600" cy="1143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3317" name="TextBox 11"/>
          <p:cNvSpPr txBox="1">
            <a:spLocks noChangeArrowheads="1"/>
          </p:cNvSpPr>
          <p:nvPr/>
        </p:nvSpPr>
        <p:spPr bwMode="auto">
          <a:xfrm>
            <a:off x="1143000" y="0"/>
            <a:ext cx="685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/>
          <p:cNvSpPr>
            <a:spLocks noChangeArrowheads="1"/>
          </p:cNvSpPr>
          <p:nvPr/>
        </p:nvSpPr>
        <p:spPr bwMode="auto">
          <a:xfrm>
            <a:off x="457200" y="2019300"/>
            <a:ext cx="8078788" cy="1639888"/>
          </a:xfrm>
          <a:prstGeom prst="cloudCallout">
            <a:avLst>
              <a:gd name="adj1" fmla="val -34241"/>
              <a:gd name="adj2" fmla="val 9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Giữa 2 câu ca dao ta viết như thế nào 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28600" y="4114800"/>
            <a:ext cx="8763000" cy="5847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32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Giữa</a:t>
            </a:r>
            <a:r>
              <a:rPr lang="en-US" sz="32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hai</a:t>
            </a:r>
            <a:r>
              <a:rPr lang="en-US" sz="32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câu</a:t>
            </a:r>
            <a:r>
              <a:rPr lang="en-US" sz="32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ca </a:t>
            </a:r>
            <a:r>
              <a:rPr lang="en-US" sz="3200" i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dao</a:t>
            </a:r>
            <a:r>
              <a:rPr lang="en-US" sz="32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để</a:t>
            </a:r>
            <a:r>
              <a:rPr lang="en-US" sz="32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cách</a:t>
            </a:r>
            <a:r>
              <a:rPr lang="en-US" sz="32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ra </a:t>
            </a:r>
            <a:r>
              <a:rPr lang="en-US" sz="3200" i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một</a:t>
            </a:r>
            <a:r>
              <a:rPr lang="en-US" sz="32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 i="1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dòng</a:t>
            </a:r>
            <a:r>
              <a:rPr lang="en-US" sz="3200" i="1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0" y="457200"/>
            <a:ext cx="5181600" cy="1143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4341" name="TextBox 11"/>
          <p:cNvSpPr txBox="1">
            <a:spLocks noChangeArrowheads="1"/>
          </p:cNvSpPr>
          <p:nvPr/>
        </p:nvSpPr>
        <p:spPr bwMode="auto">
          <a:xfrm>
            <a:off x="1143000" y="0"/>
            <a:ext cx="685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38200"/>
            <a:ext cx="6096000" cy="1828800"/>
          </a:xfrm>
        </p:spPr>
        <p:txBody>
          <a:bodyPr/>
          <a:lstStyle/>
          <a:p>
            <a:pPr eaLnBrk="1" hangingPunct="1"/>
            <a:r>
              <a:rPr lang="en-US" sz="3500"/>
              <a:t>C.</a:t>
            </a:r>
            <a:r>
              <a:rPr lang="en-US" sz="3500" u="sng"/>
              <a:t>Hướng dẫn viết từ khó</a:t>
            </a:r>
          </a:p>
        </p:txBody>
      </p:sp>
      <p:pic>
        <p:nvPicPr>
          <p:cNvPr id="15363" name="Picture 11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10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514975"/>
            <a:ext cx="14478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10" descr="Hoa d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57150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6" name="TextBox 11"/>
          <p:cNvSpPr txBox="1">
            <a:spLocks noChangeArrowheads="1"/>
          </p:cNvSpPr>
          <p:nvPr/>
        </p:nvSpPr>
        <p:spPr bwMode="auto">
          <a:xfrm>
            <a:off x="1066800" y="0"/>
            <a:ext cx="685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24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Box 12"/>
          <p:cNvSpPr txBox="1">
            <a:spLocks noChangeArrowheads="1"/>
          </p:cNvSpPr>
          <p:nvPr/>
        </p:nvSpPr>
        <p:spPr bwMode="auto">
          <a:xfrm>
            <a:off x="0" y="304800"/>
            <a:ext cx="8839200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i="1">
                <a:solidFill>
                  <a:srgbClr val="009900"/>
                </a:solidFill>
                <a:latin typeface="Arial" charset="0"/>
              </a:rPr>
              <a:t>        Cảnh đẹp non sông</a:t>
            </a:r>
          </a:p>
          <a:p>
            <a:pPr algn="ctr"/>
            <a:endParaRPr lang="en-US" sz="3600" i="1">
              <a:solidFill>
                <a:srgbClr val="009900"/>
              </a:solidFill>
              <a:latin typeface="Arial" charset="0"/>
            </a:endParaRPr>
          </a:p>
          <a:p>
            <a:pPr algn="ctr"/>
            <a:r>
              <a:rPr lang="en-US" sz="3600" i="1">
                <a:solidFill>
                  <a:srgbClr val="009900"/>
                </a:solidFill>
                <a:latin typeface="Arial" charset="0"/>
              </a:rPr>
              <a:t>          </a:t>
            </a:r>
            <a:r>
              <a:rPr lang="en-US" sz="3200">
                <a:solidFill>
                  <a:srgbClr val="009900"/>
                </a:solidFill>
                <a:latin typeface="Arial" charset="0"/>
              </a:rPr>
              <a:t> </a:t>
            </a:r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Đường vô xứ Nghệ quanh quanh,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Non xanh nước biếc như tranh họa đồ.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*	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Hải Vân bát ngát nghìn trùng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       Hòn Hồng sừng sững đứng trong vịnh Hàn.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Nhà bè nước chảy chia hai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Ai về Gia Định, Đồng Nai thì về.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Đồng Tháp Mười cò bay thẳng cánh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Nước Tháp Mười lóng lánh cá tôm.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                                        Ca dao</a:t>
            </a:r>
          </a:p>
          <a:p>
            <a:pPr algn="ctr"/>
            <a:r>
              <a:rPr lang="en-US" sz="3000">
                <a:solidFill>
                  <a:srgbClr val="009900"/>
                </a:solidFill>
                <a:latin typeface="Arial" charset="0"/>
              </a:rPr>
              <a:t>      </a:t>
            </a:r>
            <a:endParaRPr lang="en-US" sz="300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16387" name="Picture 7" descr="- (277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562600"/>
            <a:ext cx="1219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838200"/>
            <a:ext cx="6096000" cy="1828800"/>
          </a:xfrm>
        </p:spPr>
        <p:txBody>
          <a:bodyPr/>
          <a:lstStyle/>
          <a:p>
            <a:pPr eaLnBrk="1" hangingPunct="1"/>
            <a:r>
              <a:rPr lang="en-US" sz="3200"/>
              <a:t>C.</a:t>
            </a:r>
            <a:r>
              <a:rPr lang="en-US" sz="3200" u="sng"/>
              <a:t>Hướng dẫn viết từ khó</a:t>
            </a:r>
          </a:p>
        </p:txBody>
      </p:sp>
      <p:sp>
        <p:nvSpPr>
          <p:cNvPr id="171012" name="Rectangle 4"/>
          <p:cNvSpPr>
            <a:spLocks noChangeArrowheads="1"/>
          </p:cNvSpPr>
          <p:nvPr/>
        </p:nvSpPr>
        <p:spPr bwMode="auto">
          <a:xfrm>
            <a:off x="-3886200" y="3233738"/>
            <a:ext cx="388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400" b="0">
                <a:solidFill>
                  <a:srgbClr val="FF0000"/>
                </a:solidFill>
                <a:latin typeface="Arial" charset="0"/>
              </a:rPr>
              <a:t>quanh quanh</a:t>
            </a:r>
          </a:p>
        </p:txBody>
      </p:sp>
      <p:sp>
        <p:nvSpPr>
          <p:cNvPr id="171013" name="Rectangle 5"/>
          <p:cNvSpPr>
            <a:spLocks noChangeArrowheads="1"/>
          </p:cNvSpPr>
          <p:nvPr/>
        </p:nvSpPr>
        <p:spPr bwMode="auto">
          <a:xfrm>
            <a:off x="9372600" y="3224213"/>
            <a:ext cx="3581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400" b="0">
                <a:solidFill>
                  <a:srgbClr val="FF0000"/>
                </a:solidFill>
                <a:latin typeface="Arial" charset="0"/>
              </a:rPr>
              <a:t>nghìn trùng</a:t>
            </a:r>
          </a:p>
        </p:txBody>
      </p:sp>
      <p:sp>
        <p:nvSpPr>
          <p:cNvPr id="171014" name="Rectangle 6"/>
          <p:cNvSpPr>
            <a:spLocks noChangeArrowheads="1"/>
          </p:cNvSpPr>
          <p:nvPr/>
        </p:nvSpPr>
        <p:spPr bwMode="auto">
          <a:xfrm>
            <a:off x="-3810000" y="4191000"/>
            <a:ext cx="3505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400" b="0">
                <a:solidFill>
                  <a:srgbClr val="FF0000"/>
                </a:solidFill>
                <a:latin typeface="Arial" charset="0"/>
              </a:rPr>
              <a:t>sừng sững</a:t>
            </a:r>
          </a:p>
        </p:txBody>
      </p:sp>
      <p:sp>
        <p:nvSpPr>
          <p:cNvPr id="171015" name="Rectangle 7"/>
          <p:cNvSpPr>
            <a:spLocks noChangeArrowheads="1"/>
          </p:cNvSpPr>
          <p:nvPr/>
        </p:nvSpPr>
        <p:spPr bwMode="auto">
          <a:xfrm>
            <a:off x="9296400" y="42672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4400" b="0">
                <a:solidFill>
                  <a:srgbClr val="FF0000"/>
                </a:solidFill>
                <a:latin typeface="Arial" charset="0"/>
              </a:rPr>
              <a:t>lóng lánh</a:t>
            </a:r>
          </a:p>
        </p:txBody>
      </p:sp>
      <p:pic>
        <p:nvPicPr>
          <p:cNvPr id="17415" name="Picture 11" descr="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6" name="Picture 10" descr="Hoa day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5514975"/>
            <a:ext cx="1447800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7" name="Picture 10" descr="Hoa day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010400" y="5715000"/>
            <a:ext cx="2057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8" name="TextBox 11"/>
          <p:cNvSpPr txBox="1">
            <a:spLocks noChangeArrowheads="1"/>
          </p:cNvSpPr>
          <p:nvPr/>
        </p:nvSpPr>
        <p:spPr bwMode="auto">
          <a:xfrm>
            <a:off x="1066800" y="0"/>
            <a:ext cx="6858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20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67 -4.10405E-6 L 0.43333 -4.1040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710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417 2.83237E-6 L -0.49583 0.0111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710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5" y="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25 2.31214E-6 L 0.45833 2.31214E-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10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5.78035E-7 L -0.4901 5.78035E-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10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1012" grpId="0"/>
      <p:bldP spid="171013" grpId="0"/>
      <p:bldP spid="171014" grpId="0"/>
      <p:bldP spid="1710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8"/>
          <p:cNvGrpSpPr>
            <a:grpSpLocks/>
          </p:cNvGrpSpPr>
          <p:nvPr/>
        </p:nvGrpSpPr>
        <p:grpSpPr bwMode="auto">
          <a:xfrm>
            <a:off x="-304800" y="4343400"/>
            <a:ext cx="9912350" cy="2514600"/>
            <a:chOff x="0" y="1048"/>
            <a:chExt cx="5760" cy="3272"/>
          </a:xfrm>
        </p:grpSpPr>
        <p:pic>
          <p:nvPicPr>
            <p:cNvPr id="18443" name="Picture 9" descr="8184-003-02-1027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4" name="Picture 10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5" name="Picture 11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6" name="Picture 12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7" name="Picture 13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8435" name="Picture 11" descr="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3"/>
          <p:cNvSpPr>
            <a:spLocks noChangeArrowheads="1"/>
          </p:cNvSpPr>
          <p:nvPr/>
        </p:nvSpPr>
        <p:spPr bwMode="auto">
          <a:xfrm>
            <a:off x="1143000" y="1714500"/>
            <a:ext cx="5486400" cy="890588"/>
          </a:xfrm>
          <a:prstGeom prst="cloudCallout">
            <a:avLst>
              <a:gd name="adj1" fmla="val -50204"/>
              <a:gd name="adj2" fmla="val -12222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VIẾT CHÍNH TẢ</a:t>
            </a:r>
          </a:p>
        </p:txBody>
      </p:sp>
      <p:pic>
        <p:nvPicPr>
          <p:cNvPr id="18437" name="Picture 9" descr="3_hoa_xo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495800"/>
            <a:ext cx="1600200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7086600" y="20574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7543800" y="36576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838200" y="9144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7696200" y="51054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TextBox 11"/>
          <p:cNvSpPr txBox="1">
            <a:spLocks noChangeArrowheads="1"/>
          </p:cNvSpPr>
          <p:nvPr/>
        </p:nvSpPr>
        <p:spPr bwMode="auto">
          <a:xfrm>
            <a:off x="1219200" y="306388"/>
            <a:ext cx="6858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32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Box 12"/>
          <p:cNvSpPr txBox="1">
            <a:spLocks noChangeArrowheads="1"/>
          </p:cNvSpPr>
          <p:nvPr/>
        </p:nvSpPr>
        <p:spPr bwMode="auto">
          <a:xfrm>
            <a:off x="0" y="304800"/>
            <a:ext cx="8839200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i="1">
                <a:solidFill>
                  <a:srgbClr val="009900"/>
                </a:solidFill>
                <a:latin typeface="Arial" charset="0"/>
              </a:rPr>
              <a:t>        Cảnh đẹp non sông</a:t>
            </a:r>
          </a:p>
          <a:p>
            <a:pPr algn="ctr"/>
            <a:endParaRPr lang="en-US" sz="3600" i="1">
              <a:solidFill>
                <a:srgbClr val="009900"/>
              </a:solidFill>
              <a:latin typeface="Arial" charset="0"/>
            </a:endParaRPr>
          </a:p>
          <a:p>
            <a:pPr algn="ctr"/>
            <a:r>
              <a:rPr lang="en-US" sz="3600" i="1">
                <a:solidFill>
                  <a:srgbClr val="009900"/>
                </a:solidFill>
                <a:latin typeface="Arial" charset="0"/>
              </a:rPr>
              <a:t>          </a:t>
            </a:r>
            <a:r>
              <a:rPr lang="en-US" sz="3200">
                <a:solidFill>
                  <a:srgbClr val="009900"/>
                </a:solidFill>
                <a:latin typeface="Arial" charset="0"/>
              </a:rPr>
              <a:t> </a:t>
            </a:r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Đường vô xứ Nghệ </a:t>
            </a:r>
            <a:r>
              <a:rPr lang="en-US" sz="2800" i="1">
                <a:solidFill>
                  <a:srgbClr val="009900"/>
                </a:solidFill>
                <a:latin typeface="Arial" charset="0"/>
              </a:rPr>
              <a:t>quanh quanh</a:t>
            </a:r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,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Non xanh nước biếc như tranh họa đồ.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*	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Hải Vân bát ngát </a:t>
            </a:r>
            <a:r>
              <a:rPr lang="en-US" sz="2800" i="1">
                <a:solidFill>
                  <a:srgbClr val="009900"/>
                </a:solidFill>
                <a:latin typeface="Arial" charset="0"/>
              </a:rPr>
              <a:t>nghìn trùng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       Hòn Hồng </a:t>
            </a:r>
            <a:r>
              <a:rPr lang="en-US" sz="2800" i="1">
                <a:solidFill>
                  <a:srgbClr val="009900"/>
                </a:solidFill>
                <a:latin typeface="Arial" charset="0"/>
              </a:rPr>
              <a:t>sừng sững</a:t>
            </a:r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đứng trong vịnh Hàn.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Nhà bè nước chảy chia hai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Ai về Gia Định, Đồng Nai thì về.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Đồng Tháp Mười cò bay thẳng cánh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Nước Tháp Mười </a:t>
            </a:r>
            <a:r>
              <a:rPr lang="en-US" sz="2800" i="1">
                <a:solidFill>
                  <a:srgbClr val="009900"/>
                </a:solidFill>
                <a:latin typeface="Arial" charset="0"/>
              </a:rPr>
              <a:t>lóng lánh</a:t>
            </a:r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cá tôm.</a:t>
            </a:r>
          </a:p>
          <a:p>
            <a:pPr algn="ctr"/>
            <a:r>
              <a:rPr lang="en-US" sz="2800" b="0" i="1">
                <a:solidFill>
                  <a:srgbClr val="009900"/>
                </a:solidFill>
                <a:latin typeface="Arial" charset="0"/>
              </a:rPr>
              <a:t>                                               Ca dao</a:t>
            </a:r>
          </a:p>
          <a:p>
            <a:pPr algn="ctr"/>
            <a:r>
              <a:rPr lang="en-US" sz="3000">
                <a:solidFill>
                  <a:srgbClr val="009900"/>
                </a:solidFill>
                <a:latin typeface="Arial" charset="0"/>
              </a:rPr>
              <a:t>      </a:t>
            </a:r>
            <a:endParaRPr lang="en-US" sz="300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19459" name="Picture 7" descr="- (277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562600"/>
            <a:ext cx="1219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 txBox="1">
            <a:spLocks noChangeArrowheads="1"/>
          </p:cNvSpPr>
          <p:nvPr/>
        </p:nvSpPr>
        <p:spPr bwMode="auto">
          <a:xfrm>
            <a:off x="152400" y="1066800"/>
            <a:ext cx="89916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000" i="1" u="sng">
                <a:solidFill>
                  <a:srgbClr val="0000FF"/>
                </a:solidFill>
                <a:latin typeface="Arial" charset="0"/>
              </a:rPr>
              <a:t>Bài 2: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  Tìm các từ: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a, Chứa tiếng bắt đầu bằng  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tr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hoặc 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ch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có nghĩa như sau:</a:t>
            </a:r>
            <a:endParaRPr lang="en-US" sz="2400" b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20483" name="Rectangle 5"/>
          <p:cNvSpPr>
            <a:spLocks noRot="1" noChangeArrowheads="1"/>
          </p:cNvSpPr>
          <p:nvPr/>
        </p:nvSpPr>
        <p:spPr bwMode="auto">
          <a:xfrm>
            <a:off x="457200" y="2667000"/>
            <a:ext cx="84582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/>
            <a:r>
              <a:rPr lang="en-US" sz="3600" b="0">
                <a:solidFill>
                  <a:srgbClr val="0000FF"/>
                </a:solidFill>
                <a:latin typeface="Arial" charset="0"/>
              </a:rPr>
              <a:t>    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162800" y="2286000"/>
            <a:ext cx="1981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Cây chuối</a:t>
            </a:r>
          </a:p>
        </p:txBody>
      </p:sp>
      <p:sp>
        <p:nvSpPr>
          <p:cNvPr id="20485" name="Rectangle 3"/>
          <p:cNvSpPr txBox="1">
            <a:spLocks noChangeArrowheads="1"/>
          </p:cNvSpPr>
          <p:nvPr/>
        </p:nvSpPr>
        <p:spPr bwMode="auto">
          <a:xfrm>
            <a:off x="304800" y="2209800"/>
            <a:ext cx="7696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   -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Loại cây có quả kết thành nải, thành buồng</a:t>
            </a:r>
            <a:r>
              <a:rPr lang="en-US" sz="2000">
                <a:solidFill>
                  <a:srgbClr val="0000FF"/>
                </a:solidFill>
                <a:latin typeface="Arial" charset="0"/>
              </a:rPr>
              <a:t>:…..</a:t>
            </a:r>
          </a:p>
        </p:txBody>
      </p:sp>
      <p:sp>
        <p:nvSpPr>
          <p:cNvPr id="20486" name="Rectangle 3"/>
          <p:cNvSpPr txBox="1">
            <a:spLocks noChangeArrowheads="1"/>
          </p:cNvSpPr>
          <p:nvPr/>
        </p:nvSpPr>
        <p:spPr bwMode="auto">
          <a:xfrm>
            <a:off x="0" y="2743200"/>
            <a:ext cx="876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     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- Làm cho người khỏi bệnh:</a:t>
            </a:r>
            <a:r>
              <a:rPr lang="en-US" sz="2400" b="0">
                <a:solidFill>
                  <a:srgbClr val="0000FF"/>
                </a:solidFill>
                <a:latin typeface="Arial" charset="0"/>
              </a:rPr>
              <a:t>…..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 </a:t>
            </a:r>
          </a:p>
        </p:txBody>
      </p:sp>
      <p:sp>
        <p:nvSpPr>
          <p:cNvPr id="20487" name="Rectangle 3"/>
          <p:cNvSpPr txBox="1">
            <a:spLocks noChangeArrowheads="1"/>
          </p:cNvSpPr>
          <p:nvPr/>
        </p:nvSpPr>
        <p:spPr bwMode="auto">
          <a:xfrm>
            <a:off x="685800" y="3276600"/>
            <a:ext cx="5486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-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Cùng nghĩa với nhìn</a:t>
            </a:r>
            <a:endParaRPr lang="en-US" sz="2400" b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257800" y="2743200"/>
            <a:ext cx="2286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Chữa bệnh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114800" y="3276600"/>
            <a:ext cx="1905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trông</a:t>
            </a:r>
          </a:p>
        </p:txBody>
      </p:sp>
      <p:sp>
        <p:nvSpPr>
          <p:cNvPr id="2" name="AutoShape 11"/>
          <p:cNvSpPr>
            <a:spLocks noChangeArrowheads="1"/>
          </p:cNvSpPr>
          <p:nvPr/>
        </p:nvSpPr>
        <p:spPr bwMode="auto">
          <a:xfrm>
            <a:off x="0" y="0"/>
            <a:ext cx="5181600" cy="9906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u="sng">
                <a:solidFill>
                  <a:srgbClr val="FF0000"/>
                </a:solidFill>
                <a:latin typeface="Arial"/>
                <a:cs typeface="Times New Roman" pitchFamily="18" charset="0"/>
              </a:rPr>
              <a:t>Luyên tập:</a:t>
            </a:r>
            <a:endParaRPr lang="en-US" sz="320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20491" name="Rectangle 3"/>
          <p:cNvSpPr txBox="1">
            <a:spLocks noChangeArrowheads="1"/>
          </p:cNvSpPr>
          <p:nvPr/>
        </p:nvSpPr>
        <p:spPr bwMode="auto">
          <a:xfrm>
            <a:off x="304800" y="38862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b. Chứa tiếng bắt đầu bằng 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at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hoặc  </a:t>
            </a:r>
            <a:r>
              <a:rPr lang="en-US" sz="2400" i="1">
                <a:solidFill>
                  <a:srgbClr val="FF0000"/>
                </a:solidFill>
                <a:latin typeface="Arial" charset="0"/>
              </a:rPr>
              <a:t>ac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có nghĩa như sau:</a:t>
            </a:r>
            <a:endParaRPr lang="en-US" sz="2400" b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762000" y="4495800"/>
            <a:ext cx="7391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  <a:defRPr/>
            </a:pPr>
            <a:r>
              <a:rPr lang="en-US" sz="1600">
                <a:solidFill>
                  <a:srgbClr val="0000FF"/>
                </a:solidFill>
                <a:latin typeface="Arial"/>
              </a:rPr>
              <a:t>- </a:t>
            </a:r>
            <a:r>
              <a:rPr lang="en-US" sz="2400">
                <a:solidFill>
                  <a:srgbClr val="0000FF"/>
                </a:solidFill>
                <a:latin typeface="Times New Roman" pitchFamily="18" charset="0"/>
              </a:rPr>
              <a:t>Mang vật nặng trên vai :….</a:t>
            </a:r>
          </a:p>
        </p:txBody>
      </p:sp>
      <p:sp>
        <p:nvSpPr>
          <p:cNvPr id="4" name="TextBox 8"/>
          <p:cNvSpPr txBox="1">
            <a:spLocks noChangeArrowheads="1"/>
          </p:cNvSpPr>
          <p:nvPr/>
        </p:nvSpPr>
        <p:spPr bwMode="auto">
          <a:xfrm>
            <a:off x="4876800" y="44196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vác</a:t>
            </a:r>
          </a:p>
        </p:txBody>
      </p:sp>
      <p:sp>
        <p:nvSpPr>
          <p:cNvPr id="20494" name="Rectangle 3"/>
          <p:cNvSpPr txBox="1">
            <a:spLocks noChangeArrowheads="1"/>
          </p:cNvSpPr>
          <p:nvPr/>
        </p:nvSpPr>
        <p:spPr bwMode="auto">
          <a:xfrm>
            <a:off x="152400" y="5105400"/>
            <a:ext cx="861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800">
                <a:solidFill>
                  <a:srgbClr val="0000FF"/>
                </a:solidFill>
                <a:latin typeface="Arial" charset="0"/>
              </a:rPr>
              <a:t>     - </a:t>
            </a:r>
            <a:r>
              <a:rPr lang="en-US" sz="2400">
                <a:solidFill>
                  <a:srgbClr val="0000FF"/>
                </a:solidFill>
                <a:latin typeface="Arial" charset="0"/>
              </a:rPr>
              <a:t>Có cảm giác cần uống nước:………</a:t>
            </a:r>
          </a:p>
        </p:txBody>
      </p:sp>
      <p:sp>
        <p:nvSpPr>
          <p:cNvPr id="7" name="TextBox 15"/>
          <p:cNvSpPr txBox="1">
            <a:spLocks noChangeArrowheads="1"/>
          </p:cNvSpPr>
          <p:nvPr/>
        </p:nvSpPr>
        <p:spPr bwMode="auto">
          <a:xfrm>
            <a:off x="5257800" y="4953000"/>
            <a:ext cx="16002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khát</a:t>
            </a:r>
          </a:p>
        </p:txBody>
      </p:sp>
      <p:sp>
        <p:nvSpPr>
          <p:cNvPr id="20496" name="Rectangle 3"/>
          <p:cNvSpPr txBox="1">
            <a:spLocks noChangeArrowheads="1"/>
          </p:cNvSpPr>
          <p:nvPr/>
        </p:nvSpPr>
        <p:spPr bwMode="auto">
          <a:xfrm>
            <a:off x="609600" y="5715000"/>
            <a:ext cx="5715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None/>
            </a:pPr>
            <a:r>
              <a:rPr lang="en-US" sz="2400">
                <a:solidFill>
                  <a:srgbClr val="0000FF"/>
                </a:solidFill>
                <a:latin typeface="Arial" charset="0"/>
              </a:rPr>
              <a:t>- Dòng nước tự nhiên từ trên cao đổ xuông thấp</a:t>
            </a:r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2819400" y="6110288"/>
            <a:ext cx="1447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trông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7" grpId="0"/>
      <p:bldP spid="4" grpId="0"/>
      <p:bldP spid="7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Group 8"/>
          <p:cNvGrpSpPr>
            <a:grpSpLocks/>
          </p:cNvGrpSpPr>
          <p:nvPr/>
        </p:nvGrpSpPr>
        <p:grpSpPr bwMode="auto">
          <a:xfrm>
            <a:off x="-304800" y="4343400"/>
            <a:ext cx="9912350" cy="2514600"/>
            <a:chOff x="0" y="1048"/>
            <a:chExt cx="5760" cy="3272"/>
          </a:xfrm>
        </p:grpSpPr>
        <p:pic>
          <p:nvPicPr>
            <p:cNvPr id="18443" name="Picture 9" descr="8184-003-02-1027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152" y="1048"/>
              <a:ext cx="3360" cy="3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4" name="Picture 10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3840"/>
              <a:ext cx="1920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5" name="Picture 11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8" y="3936"/>
              <a:ext cx="1896" cy="2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6" name="Picture 12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072" y="3957"/>
              <a:ext cx="2688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447" name="Picture 13" descr="k00-9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584" y="4019"/>
              <a:ext cx="2232" cy="3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8435" name="Picture 11" descr="1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4478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AutoShape 3"/>
          <p:cNvSpPr>
            <a:spLocks noChangeArrowheads="1"/>
          </p:cNvSpPr>
          <p:nvPr/>
        </p:nvSpPr>
        <p:spPr bwMode="auto">
          <a:xfrm>
            <a:off x="1143000" y="1714500"/>
            <a:ext cx="7696200" cy="890171"/>
          </a:xfrm>
          <a:prstGeom prst="cloudCallout">
            <a:avLst>
              <a:gd name="adj1" fmla="val -50204"/>
              <a:gd name="adj2" fmla="val -12222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wrap="square" lIns="9144" rIns="9144">
            <a:spAutoFit/>
          </a:bodyPr>
          <a:lstStyle/>
          <a:p>
            <a:pPr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 dirty="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CHÚC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CÁC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EM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HỌC</a:t>
            </a:r>
            <a:r>
              <a:rPr lang="en-US" sz="3200" dirty="0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TỐT</a:t>
            </a:r>
            <a:endParaRPr lang="en-US" sz="3200" dirty="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18437" name="Picture 9" descr="3_hoa_xoay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4495800"/>
            <a:ext cx="1600200" cy="164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7086600" y="20574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7543800" y="36576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838200" y="9144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1" name="Picture 52" descr="DSTARS-P"/>
          <p:cNvPicPr>
            <a:picLocks noChangeAspect="1" noChangeArrowheads="1" noCrop="1"/>
          </p:cNvPicPr>
          <p:nvPr/>
        </p:nvPicPr>
        <p:blipFill>
          <a:blip r:embed="rId6">
            <a:lum contrast="-6000"/>
          </a:blip>
          <a:srcRect/>
          <a:stretch>
            <a:fillRect/>
          </a:stretch>
        </p:blipFill>
        <p:spPr bwMode="auto">
          <a:xfrm>
            <a:off x="7696200" y="51054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42" name="TextBox 11"/>
          <p:cNvSpPr txBox="1">
            <a:spLocks noChangeArrowheads="1"/>
          </p:cNvSpPr>
          <p:nvPr/>
        </p:nvSpPr>
        <p:spPr bwMode="auto">
          <a:xfrm>
            <a:off x="1219200" y="306388"/>
            <a:ext cx="68580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GB" sz="32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917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3">
            <a:extLst>
              <a:ext uri="{FF2B5EF4-FFF2-40B4-BE49-F238E27FC236}">
                <a16:creationId xmlns:a16="http://schemas.microsoft.com/office/drawing/2014/main" id="{2B48F7D3-C07A-4CB2-81EC-EADC9FA32389}"/>
              </a:ext>
            </a:extLst>
          </p:cNvPr>
          <p:cNvSpPr/>
          <p:nvPr/>
        </p:nvSpPr>
        <p:spPr>
          <a:xfrm>
            <a:off x="-131763" y="0"/>
            <a:ext cx="9275763" cy="6858000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37">
              <a:defRPr/>
            </a:pPr>
            <a:endParaRPr lang="zh-CN" altLang="en-US" sz="1013" dirty="0">
              <a:solidFill>
                <a:prstClr val="white"/>
              </a:solidFill>
              <a:latin typeface="HP001 4 hàng" pitchFamily="34" charset="0"/>
              <a:cs typeface="+mn-ea"/>
              <a:sym typeface="+mn-lt"/>
            </a:endParaRPr>
          </a:p>
        </p:txBody>
      </p:sp>
      <p:sp>
        <p:nvSpPr>
          <p:cNvPr id="5" name="文本框 1">
            <a:extLst>
              <a:ext uri="{FF2B5EF4-FFF2-40B4-BE49-F238E27FC236}">
                <a16:creationId xmlns:a16="http://schemas.microsoft.com/office/drawing/2014/main" id="{1C9F27E4-509F-45F1-BADB-35C468D7DBB4}"/>
              </a:ext>
            </a:extLst>
          </p:cNvPr>
          <p:cNvSpPr txBox="1"/>
          <p:nvPr/>
        </p:nvSpPr>
        <p:spPr>
          <a:xfrm>
            <a:off x="1905000" y="727075"/>
            <a:ext cx="5510213" cy="560388"/>
          </a:xfrm>
          <a:prstGeom prst="roundRect">
            <a:avLst/>
          </a:prstGeom>
          <a:solidFill>
            <a:srgbClr val="257A14"/>
          </a:solidFill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700" b="1">
                <a:solidFill>
                  <a:srgbClr val="FFFFFF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  <a:sym typeface="+mn-lt"/>
              </a:rPr>
              <a:t>YÊU CẦU THAM GIA TIẾT HỌC</a:t>
            </a:r>
            <a:endParaRPr lang="zh-CN" altLang="en-US" sz="2700" b="1">
              <a:solidFill>
                <a:srgbClr val="FFFFFF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  <a:sym typeface="+mn-lt"/>
            </a:endParaRPr>
          </a:p>
        </p:txBody>
      </p:sp>
      <p:pic>
        <p:nvPicPr>
          <p:cNvPr id="17412" name="Picture 23">
            <a:extLst>
              <a:ext uri="{FF2B5EF4-FFF2-40B4-BE49-F238E27FC236}">
                <a16:creationId xmlns:a16="http://schemas.microsoft.com/office/drawing/2014/main" id="{7149FEF7-DF61-4DA6-A581-A71C372E9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13" y="1887538"/>
            <a:ext cx="1036637" cy="102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3" name="Picture 25">
            <a:extLst>
              <a:ext uri="{FF2B5EF4-FFF2-40B4-BE49-F238E27FC236}">
                <a16:creationId xmlns:a16="http://schemas.microsoft.com/office/drawing/2014/main" id="{8ECA7F1F-AAE9-4788-9A4B-A6D01F180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2238" y="1858963"/>
            <a:ext cx="869950" cy="103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4" name="Picture 26">
            <a:extLst>
              <a:ext uri="{FF2B5EF4-FFF2-40B4-BE49-F238E27FC236}">
                <a16:creationId xmlns:a16="http://schemas.microsoft.com/office/drawing/2014/main" id="{13D5476F-D392-441F-A3B9-8219D3C8A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1841500"/>
            <a:ext cx="1116012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15" name="Picture 24">
            <a:extLst>
              <a:ext uri="{FF2B5EF4-FFF2-40B4-BE49-F238E27FC236}">
                <a16:creationId xmlns:a16="http://schemas.microsoft.com/office/drawing/2014/main" id="{46A08B65-445A-4408-906E-7D12A6B70C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1954213"/>
            <a:ext cx="906462" cy="99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: Rounded Corners 27">
            <a:extLst>
              <a:ext uri="{FF2B5EF4-FFF2-40B4-BE49-F238E27FC236}">
                <a16:creationId xmlns:a16="http://schemas.microsoft.com/office/drawing/2014/main" id="{1D008EE8-D408-4769-979D-E962F6CAE7E8}"/>
              </a:ext>
            </a:extLst>
          </p:cNvPr>
          <p:cNvSpPr/>
          <p:nvPr/>
        </p:nvSpPr>
        <p:spPr>
          <a:xfrm>
            <a:off x="185738" y="3017838"/>
            <a:ext cx="1952625" cy="108267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EBA934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10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Chuẩn bị đầy đủ sách vở, đồ dùng</a:t>
            </a:r>
            <a:endParaRPr lang="zh-CN" altLang="en-US" sz="210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1" name="Rectangle: Rounded Corners 28">
            <a:extLst>
              <a:ext uri="{FF2B5EF4-FFF2-40B4-BE49-F238E27FC236}">
                <a16:creationId xmlns:a16="http://schemas.microsoft.com/office/drawing/2014/main" id="{A16887E3-5DED-4729-9A8E-2BA9BB8C465B}"/>
              </a:ext>
            </a:extLst>
          </p:cNvPr>
          <p:cNvSpPr/>
          <p:nvPr/>
        </p:nvSpPr>
        <p:spPr>
          <a:xfrm>
            <a:off x="2305050" y="2963863"/>
            <a:ext cx="2379663" cy="1096962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65DB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10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Tắt mic</a:t>
            </a:r>
            <a:r>
              <a:rPr lang="vi-VN" altLang="zh-CN" sz="210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, </a:t>
            </a:r>
          </a:p>
          <a:p>
            <a:pPr algn="ctr">
              <a:lnSpc>
                <a:spcPct val="12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vi-VN" altLang="zh-CN" sz="210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mở camera.</a:t>
            </a:r>
            <a:r>
              <a:rPr lang="en-US" altLang="zh-CN" sz="210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 Tập trung lắng nghe</a:t>
            </a:r>
            <a:endParaRPr lang="zh-CN" altLang="en-US" sz="210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2" name="Rectangle: Rounded Corners 29">
            <a:extLst>
              <a:ext uri="{FF2B5EF4-FFF2-40B4-BE49-F238E27FC236}">
                <a16:creationId xmlns:a16="http://schemas.microsoft.com/office/drawing/2014/main" id="{70100D63-83D3-4C3D-81BD-ECD971085065}"/>
              </a:ext>
            </a:extLst>
          </p:cNvPr>
          <p:cNvSpPr/>
          <p:nvPr/>
        </p:nvSpPr>
        <p:spPr>
          <a:xfrm>
            <a:off x="4919663" y="2965450"/>
            <a:ext cx="1668462" cy="1060450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06A99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10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Chủ động ghi chép</a:t>
            </a:r>
            <a:endParaRPr lang="zh-CN" altLang="en-US" sz="210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3" name="Rectangle: Rounded Corners 30">
            <a:extLst>
              <a:ext uri="{FF2B5EF4-FFF2-40B4-BE49-F238E27FC236}">
                <a16:creationId xmlns:a16="http://schemas.microsoft.com/office/drawing/2014/main" id="{0F459832-7E7E-4CB9-BCDC-313AF0EFD23F}"/>
              </a:ext>
            </a:extLst>
          </p:cNvPr>
          <p:cNvSpPr/>
          <p:nvPr/>
        </p:nvSpPr>
        <p:spPr>
          <a:xfrm>
            <a:off x="6826250" y="2990850"/>
            <a:ext cx="1947863" cy="1044575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4686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FontTx/>
              <a:buNone/>
              <a:defRPr/>
            </a:pPr>
            <a:r>
              <a:rPr lang="en-US" altLang="zh-CN" sz="210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Thực hành</a:t>
            </a:r>
            <a:r>
              <a:rPr lang="vi-VN" altLang="zh-CN" sz="2100">
                <a:solidFill>
                  <a:srgbClr val="000000"/>
                </a:solidFill>
                <a:cs typeface="Arial" panose="020B0604020202020204" pitchFamily="34" charset="0"/>
                <a:sym typeface="+mn-ea"/>
              </a:rPr>
              <a:t> theo</a:t>
            </a:r>
            <a:r>
              <a:rPr lang="en-US" altLang="zh-CN" sz="2100">
                <a:solidFill>
                  <a:srgbClr val="000000"/>
                </a:solidFill>
                <a:ea typeface="SimSun" panose="02010600030101010101" pitchFamily="2" charset="-122"/>
                <a:cs typeface="Arial" panose="020B0604020202020204" pitchFamily="34" charset="0"/>
                <a:sym typeface="+mn-ea"/>
              </a:rPr>
              <a:t> yêu cầu của cô </a:t>
            </a:r>
            <a:endParaRPr lang="zh-CN" altLang="en-US" sz="2100">
              <a:solidFill>
                <a:srgbClr val="000000"/>
              </a:solidFill>
              <a:ea typeface="SimSun" panose="02010600030101010101" pitchFamily="2" charset="-122"/>
              <a:cs typeface="Arial" panose="020B0604020202020204" pitchFamily="34" charset="0"/>
              <a:sym typeface="+mn-ea"/>
            </a:endParaRPr>
          </a:p>
        </p:txBody>
      </p:sp>
      <p:sp>
        <p:nvSpPr>
          <p:cNvPr id="14" name="Rectangle: Rounded Corners 27">
            <a:extLst>
              <a:ext uri="{FF2B5EF4-FFF2-40B4-BE49-F238E27FC236}">
                <a16:creationId xmlns:a16="http://schemas.microsoft.com/office/drawing/2014/main" id="{36C62706-0170-4436-9190-09C4008C5E88}"/>
              </a:ext>
            </a:extLst>
          </p:cNvPr>
          <p:cNvSpPr/>
          <p:nvPr/>
        </p:nvSpPr>
        <p:spPr>
          <a:xfrm>
            <a:off x="957263" y="4205288"/>
            <a:ext cx="7326312" cy="1103312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vi-VN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NHỮNG LƯU Ý AN TOÀN VỀ ĐIỆN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vi-VN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 Phải sạc pin trước khi sử dụng máy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vi-VN" altLang="zh-CN" sz="2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- Không được sạc pin khi đang học</a:t>
            </a:r>
            <a:endParaRPr lang="zh-CN" altLang="en-US" sz="2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grpSp>
        <p:nvGrpSpPr>
          <p:cNvPr id="17421" name="组合 1">
            <a:extLst>
              <a:ext uri="{FF2B5EF4-FFF2-40B4-BE49-F238E27FC236}">
                <a16:creationId xmlns:a16="http://schemas.microsoft.com/office/drawing/2014/main" id="{5902CE9E-7A5D-486C-8D49-DAFA57D4F0DB}"/>
              </a:ext>
            </a:extLst>
          </p:cNvPr>
          <p:cNvGrpSpPr>
            <a:grpSpLocks/>
          </p:cNvGrpSpPr>
          <p:nvPr/>
        </p:nvGrpSpPr>
        <p:grpSpPr bwMode="auto">
          <a:xfrm>
            <a:off x="9525" y="5461000"/>
            <a:ext cx="3327400" cy="501650"/>
            <a:chOff x="2170643" y="2103710"/>
            <a:chExt cx="13646657" cy="3168080"/>
          </a:xfrm>
        </p:grpSpPr>
        <p:pic>
          <p:nvPicPr>
            <p:cNvPr id="17431" name="图片 10">
              <a:extLst>
                <a:ext uri="{FF2B5EF4-FFF2-40B4-BE49-F238E27FC236}">
                  <a16:creationId xmlns:a16="http://schemas.microsoft.com/office/drawing/2014/main" id="{31A8EADD-800A-41C4-8D6C-67B5BF5029D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32" name="图片 16">
              <a:extLst>
                <a:ext uri="{FF2B5EF4-FFF2-40B4-BE49-F238E27FC236}">
                  <a16:creationId xmlns:a16="http://schemas.microsoft.com/office/drawing/2014/main" id="{DE1804AF-ABA9-4187-A60E-AB2E14F6601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422" name="组合 1">
            <a:extLst>
              <a:ext uri="{FF2B5EF4-FFF2-40B4-BE49-F238E27FC236}">
                <a16:creationId xmlns:a16="http://schemas.microsoft.com/office/drawing/2014/main" id="{CA82F0B9-8F40-4691-9456-17222B5D2CD1}"/>
              </a:ext>
            </a:extLst>
          </p:cNvPr>
          <p:cNvGrpSpPr>
            <a:grpSpLocks/>
          </p:cNvGrpSpPr>
          <p:nvPr/>
        </p:nvGrpSpPr>
        <p:grpSpPr bwMode="auto">
          <a:xfrm>
            <a:off x="1244600" y="5413375"/>
            <a:ext cx="3327400" cy="590550"/>
            <a:chOff x="2170643" y="2103710"/>
            <a:chExt cx="13646657" cy="3168080"/>
          </a:xfrm>
        </p:grpSpPr>
        <p:pic>
          <p:nvPicPr>
            <p:cNvPr id="17429" name="图片 10">
              <a:extLst>
                <a:ext uri="{FF2B5EF4-FFF2-40B4-BE49-F238E27FC236}">
                  <a16:creationId xmlns:a16="http://schemas.microsoft.com/office/drawing/2014/main" id="{0CEE1C22-3B85-465C-B9B9-AB3A434078F4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30" name="图片 16">
              <a:extLst>
                <a:ext uri="{FF2B5EF4-FFF2-40B4-BE49-F238E27FC236}">
                  <a16:creationId xmlns:a16="http://schemas.microsoft.com/office/drawing/2014/main" id="{54F36C30-B772-48B3-887A-2FDD652726D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423" name="组合 1">
            <a:extLst>
              <a:ext uri="{FF2B5EF4-FFF2-40B4-BE49-F238E27FC236}">
                <a16:creationId xmlns:a16="http://schemas.microsoft.com/office/drawing/2014/main" id="{F6C9561F-9D29-4826-B615-1282AF5E9ACE}"/>
              </a:ext>
            </a:extLst>
          </p:cNvPr>
          <p:cNvGrpSpPr>
            <a:grpSpLocks/>
          </p:cNvGrpSpPr>
          <p:nvPr/>
        </p:nvGrpSpPr>
        <p:grpSpPr bwMode="auto">
          <a:xfrm>
            <a:off x="2908300" y="5438775"/>
            <a:ext cx="3327400" cy="523875"/>
            <a:chOff x="2170643" y="2103710"/>
            <a:chExt cx="13646657" cy="3168080"/>
          </a:xfrm>
        </p:grpSpPr>
        <p:pic>
          <p:nvPicPr>
            <p:cNvPr id="17427" name="图片 10">
              <a:extLst>
                <a:ext uri="{FF2B5EF4-FFF2-40B4-BE49-F238E27FC236}">
                  <a16:creationId xmlns:a16="http://schemas.microsoft.com/office/drawing/2014/main" id="{049D9D04-2527-4E70-AC87-2789E022A246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28" name="图片 16">
              <a:extLst>
                <a:ext uri="{FF2B5EF4-FFF2-40B4-BE49-F238E27FC236}">
                  <a16:creationId xmlns:a16="http://schemas.microsoft.com/office/drawing/2014/main" id="{204451E4-382B-42DD-9F6F-58C5FD62F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4910250" cy="30381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grpSp>
        <p:nvGrpSpPr>
          <p:cNvPr id="17424" name="组合 1">
            <a:extLst>
              <a:ext uri="{FF2B5EF4-FFF2-40B4-BE49-F238E27FC236}">
                <a16:creationId xmlns:a16="http://schemas.microsoft.com/office/drawing/2014/main" id="{54A0967E-B0A3-42BA-9238-82E7C708655D}"/>
              </a:ext>
            </a:extLst>
          </p:cNvPr>
          <p:cNvGrpSpPr>
            <a:grpSpLocks/>
          </p:cNvGrpSpPr>
          <p:nvPr/>
        </p:nvGrpSpPr>
        <p:grpSpPr bwMode="auto">
          <a:xfrm>
            <a:off x="3841750" y="5453063"/>
            <a:ext cx="4689475" cy="509587"/>
            <a:chOff x="2170643" y="2103710"/>
            <a:chExt cx="13646657" cy="3168080"/>
          </a:xfrm>
        </p:grpSpPr>
        <p:pic>
          <p:nvPicPr>
            <p:cNvPr id="17425" name="图片 10">
              <a:extLst>
                <a:ext uri="{FF2B5EF4-FFF2-40B4-BE49-F238E27FC236}">
                  <a16:creationId xmlns:a16="http://schemas.microsoft.com/office/drawing/2014/main" id="{A86A1FFC-F911-4014-8BD3-D365C9B6A83D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07047" y="3315592"/>
              <a:ext cx="4910253" cy="19561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426" name="图片 16">
              <a:extLst>
                <a:ext uri="{FF2B5EF4-FFF2-40B4-BE49-F238E27FC236}">
                  <a16:creationId xmlns:a16="http://schemas.microsoft.com/office/drawing/2014/main" id="{4A2E791A-5DCC-4612-876B-A0FDDBADFE64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70643" y="2103710"/>
              <a:ext cx="9204911" cy="3038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3"/>
          <p:cNvSpPr>
            <a:spLocks noChangeArrowheads="1"/>
          </p:cNvSpPr>
          <p:nvPr/>
        </p:nvSpPr>
        <p:spPr bwMode="auto">
          <a:xfrm>
            <a:off x="304800" y="2343150"/>
            <a:ext cx="7772400" cy="2295525"/>
          </a:xfrm>
          <a:prstGeom prst="cloudCallout">
            <a:avLst>
              <a:gd name="adj1" fmla="val 39440"/>
              <a:gd name="adj2" fmla="val -53065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Tìm 2 từ có tiếng bắt đầu bằng </a:t>
            </a:r>
            <a:r>
              <a:rPr lang="en-US" sz="3200" i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tr</a:t>
            </a: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, hai từ bắt đầu bằng </a:t>
            </a:r>
            <a:r>
              <a:rPr lang="en-US" sz="3200" i="1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ch</a:t>
            </a: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 ?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0" y="228600"/>
            <a:ext cx="5181600" cy="1676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>
                <a:solidFill>
                  <a:srgbClr val="FF0000"/>
                </a:solidFill>
                <a:latin typeface="Arial"/>
                <a:cs typeface="Times New Roman" pitchFamily="18" charset="0"/>
              </a:rPr>
              <a:t>Kiểm tra bài cũ:</a:t>
            </a:r>
          </a:p>
        </p:txBody>
      </p:sp>
      <p:pic>
        <p:nvPicPr>
          <p:cNvPr id="6148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457200" y="45720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3" name="TextBox 11"/>
          <p:cNvSpPr txBox="1">
            <a:spLocks noChangeArrowheads="1"/>
          </p:cNvSpPr>
          <p:nvPr/>
        </p:nvSpPr>
        <p:spPr bwMode="auto">
          <a:xfrm>
            <a:off x="1066800" y="0"/>
            <a:ext cx="6858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4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99CC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Box 12"/>
          <p:cNvSpPr txBox="1">
            <a:spLocks noChangeArrowheads="1"/>
          </p:cNvSpPr>
          <p:nvPr/>
        </p:nvSpPr>
        <p:spPr bwMode="auto">
          <a:xfrm>
            <a:off x="0" y="304800"/>
            <a:ext cx="8839200" cy="689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i="1">
                <a:solidFill>
                  <a:srgbClr val="009900"/>
                </a:solidFill>
                <a:latin typeface="Arial" charset="0"/>
              </a:rPr>
              <a:t>        Cảnh đẹp non sông</a:t>
            </a:r>
          </a:p>
          <a:p>
            <a:pPr algn="ctr"/>
            <a:endParaRPr lang="en-US" sz="3600" i="1">
              <a:solidFill>
                <a:srgbClr val="009900"/>
              </a:solidFill>
              <a:latin typeface="Arial" charset="0"/>
            </a:endParaRPr>
          </a:p>
          <a:p>
            <a:pPr algn="ctr"/>
            <a:r>
              <a:rPr lang="en-US" sz="3200">
                <a:solidFill>
                  <a:srgbClr val="009900"/>
                </a:solidFill>
                <a:latin typeface="Arial" charset="0"/>
              </a:rPr>
              <a:t>            </a:t>
            </a:r>
            <a:r>
              <a:rPr lang="en-US" sz="2800" i="1">
                <a:solidFill>
                  <a:srgbClr val="009900"/>
                </a:solidFill>
                <a:latin typeface="Arial" charset="0"/>
              </a:rPr>
              <a:t>Đường vô xứ Nghệ quanh quanh,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     Non xanh nước biếc như tranh họa đồ.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    *	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       Hải Vân bát ngát nghìn trùng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              Hòn Hồng sừng sững đứng trong vịnh Hàn.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Nhà bè nước chảy chia hai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Ai về Gia Định, Đồng Nai thì về.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*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Đồng Tháp Mười cò bay thẳng cánh</a:t>
            </a:r>
          </a:p>
          <a:p>
            <a:pPr algn="ctr"/>
            <a:r>
              <a:rPr lang="en-US" sz="2800" i="1">
                <a:solidFill>
                  <a:srgbClr val="009900"/>
                </a:solidFill>
                <a:latin typeface="Arial" charset="0"/>
              </a:rPr>
              <a:t>Nước Tháp Mười lóng lánh cá tôm.</a:t>
            </a:r>
          </a:p>
          <a:p>
            <a:pPr algn="ctr"/>
            <a:r>
              <a:rPr lang="en-US" sz="3000">
                <a:solidFill>
                  <a:srgbClr val="009900"/>
                </a:solidFill>
                <a:latin typeface="Arial" charset="0"/>
              </a:rPr>
              <a:t>      </a:t>
            </a:r>
            <a:endParaRPr lang="en-US" sz="3000">
              <a:solidFill>
                <a:srgbClr val="FF0000"/>
              </a:solidFill>
              <a:latin typeface="Arial" charset="0"/>
              <a:cs typeface="Times New Roman" pitchFamily="18" charset="0"/>
            </a:endParaRPr>
          </a:p>
        </p:txBody>
      </p:sp>
      <p:pic>
        <p:nvPicPr>
          <p:cNvPr id="2" name="Picture 7" descr="- (277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5562600"/>
            <a:ext cx="1219200" cy="106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AutoShape 3"/>
          <p:cNvSpPr>
            <a:spLocks noChangeArrowheads="1"/>
          </p:cNvSpPr>
          <p:nvPr/>
        </p:nvSpPr>
        <p:spPr bwMode="auto">
          <a:xfrm>
            <a:off x="304800" y="1828800"/>
            <a:ext cx="7772400" cy="1265238"/>
          </a:xfrm>
          <a:prstGeom prst="cloudCallout">
            <a:avLst>
              <a:gd name="adj1" fmla="val 39440"/>
              <a:gd name="adj2" fmla="val -11801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4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Các câu ca dao trên đều nói lên điều gì 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1524000" y="3962400"/>
            <a:ext cx="6553200" cy="830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/>
              </a:rPr>
              <a:t>- Các câu ca dao trên đều ca ngợi cảnh đẹp non sông, đất nước.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0" y="228600"/>
            <a:ext cx="5181600" cy="1676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>
                <a:solidFill>
                  <a:srgbClr val="FF0000"/>
                </a:solidFill>
                <a:latin typeface="Arial"/>
                <a:cs typeface="Times New Roman" pitchFamily="18" charset="0"/>
              </a:rPr>
              <a:t>B</a:t>
            </a:r>
            <a:r>
              <a:rPr lang="en-US" sz="3200" u="sng">
                <a:solidFill>
                  <a:srgbClr val="FF0000"/>
                </a:solidFill>
                <a:latin typeface="Arial"/>
                <a:cs typeface="Times New Roman" pitchFamily="18" charset="0"/>
              </a:rPr>
              <a:t>.Tìm hiểu nội dung bài:</a:t>
            </a:r>
            <a:endParaRPr lang="en-US" sz="320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pic>
        <p:nvPicPr>
          <p:cNvPr id="8197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457200" y="45720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2" name="TextBox 11"/>
          <p:cNvSpPr txBox="1">
            <a:spLocks noChangeArrowheads="1"/>
          </p:cNvSpPr>
          <p:nvPr/>
        </p:nvSpPr>
        <p:spPr bwMode="auto">
          <a:xfrm>
            <a:off x="1066800" y="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0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3"/>
          <p:cNvSpPr>
            <a:spLocks noChangeArrowheads="1"/>
          </p:cNvSpPr>
          <p:nvPr/>
        </p:nvSpPr>
        <p:spPr bwMode="auto">
          <a:xfrm>
            <a:off x="304800" y="2252663"/>
            <a:ext cx="8001000" cy="703262"/>
          </a:xfrm>
          <a:prstGeom prst="cloudCallout">
            <a:avLst>
              <a:gd name="adj1" fmla="val 35931"/>
              <a:gd name="adj2" fmla="val -10810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4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Tìm tên riêng trong bài chính tả 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685800" y="3733800"/>
            <a:ext cx="7848600" cy="8302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>
                <a:solidFill>
                  <a:srgbClr val="FF0000"/>
                </a:solidFill>
                <a:latin typeface="Arial"/>
              </a:rPr>
              <a:t>- Các tên riêng:</a:t>
            </a:r>
            <a:r>
              <a:rPr lang="en-US" sz="2400" i="1">
                <a:solidFill>
                  <a:srgbClr val="FF0000"/>
                </a:solidFill>
                <a:latin typeface="Arial"/>
              </a:rPr>
              <a:t> Nghệ, Hải Vân, Hòn Hồng, Hàn, Nhà Bè, Gia Định, Đồng Nai, Tháp Mười.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0" y="533400"/>
            <a:ext cx="5181600" cy="1219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pic>
        <p:nvPicPr>
          <p:cNvPr id="9221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676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0" y="48768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TextBox 11"/>
          <p:cNvSpPr txBox="1">
            <a:spLocks noChangeArrowheads="1"/>
          </p:cNvSpPr>
          <p:nvPr/>
        </p:nvSpPr>
        <p:spPr bwMode="auto">
          <a:xfrm>
            <a:off x="1219200" y="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0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3"/>
          <p:cNvSpPr>
            <a:spLocks noChangeArrowheads="1"/>
          </p:cNvSpPr>
          <p:nvPr/>
        </p:nvSpPr>
        <p:spPr bwMode="auto">
          <a:xfrm>
            <a:off x="228600" y="2133600"/>
            <a:ext cx="8382000" cy="1639888"/>
          </a:xfrm>
          <a:prstGeom prst="cloudCallout">
            <a:avLst>
              <a:gd name="adj1" fmla="val 32935"/>
              <a:gd name="adj2" fmla="val -18264"/>
            </a:avLst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32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3 câu ca dao đầu viết theo thể thơ nào?</a:t>
            </a: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914400" y="4343400"/>
            <a:ext cx="7620000" cy="1066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3200">
                <a:solidFill>
                  <a:srgbClr val="FF0000"/>
                </a:solidFill>
                <a:latin typeface="Arial"/>
              </a:rPr>
              <a:t>- 3 câu ca dao đầu được viết theo thể thơ lục bát.</a:t>
            </a:r>
          </a:p>
        </p:txBody>
      </p:sp>
      <p:sp>
        <p:nvSpPr>
          <p:cNvPr id="8" name="AutoShape 11"/>
          <p:cNvSpPr>
            <a:spLocks noChangeArrowheads="1"/>
          </p:cNvSpPr>
          <p:nvPr/>
        </p:nvSpPr>
        <p:spPr bwMode="auto">
          <a:xfrm>
            <a:off x="0" y="381000"/>
            <a:ext cx="5181600" cy="1219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6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6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6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pic>
        <p:nvPicPr>
          <p:cNvPr id="10245" name="Picture 14" descr="ctree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5638800"/>
            <a:ext cx="1752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6" name="Picture 52" descr="DSTARS-P"/>
          <p:cNvPicPr>
            <a:picLocks noChangeAspect="1" noChangeArrowheads="1" noCrop="1"/>
          </p:cNvPicPr>
          <p:nvPr/>
        </p:nvPicPr>
        <p:blipFill>
          <a:blip r:embed="rId3">
            <a:lum contrast="-6000"/>
          </a:blip>
          <a:srcRect/>
          <a:stretch>
            <a:fillRect/>
          </a:stretch>
        </p:blipFill>
        <p:spPr bwMode="auto">
          <a:xfrm>
            <a:off x="228600" y="5410200"/>
            <a:ext cx="1143000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457200" y="2019300"/>
            <a:ext cx="8078788" cy="1452563"/>
          </a:xfrm>
          <a:prstGeom prst="cloudCallout">
            <a:avLst>
              <a:gd name="adj1" fmla="val -34241"/>
              <a:gd name="adj2" fmla="val 9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Cách trình bày như thế nào cho đẹp 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4114800"/>
            <a:ext cx="7924800" cy="523875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Dòng 6 viết lùi vào 1 ô, dòng 8 viết ra sát lề.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0" y="457200"/>
            <a:ext cx="5181600" cy="1143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1269" name="TextBox 11"/>
          <p:cNvSpPr txBox="1">
            <a:spLocks noChangeArrowheads="1"/>
          </p:cNvSpPr>
          <p:nvPr/>
        </p:nvSpPr>
        <p:spPr bwMode="auto">
          <a:xfrm>
            <a:off x="1143000" y="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0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457200" y="2019300"/>
            <a:ext cx="8078788" cy="1452563"/>
          </a:xfrm>
          <a:prstGeom prst="cloudCallout">
            <a:avLst>
              <a:gd name="adj1" fmla="val -34241"/>
              <a:gd name="adj2" fmla="val 9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lIns="9144" rIns="9144">
            <a:spAutoFit/>
          </a:bodyPr>
          <a:lstStyle/>
          <a:p>
            <a:pPr algn="ctr" eaLnBrk="1" hangingPunct="1">
              <a:spcBef>
                <a:spcPct val="50000"/>
              </a:spcBef>
              <a:buClr>
                <a:srgbClr val="00CC99"/>
              </a:buClr>
              <a:buFont typeface="Wingdings" pitchFamily="2" charset="2"/>
              <a:buNone/>
            </a:pPr>
            <a:r>
              <a:rPr lang="en-US" sz="2800">
                <a:solidFill>
                  <a:srgbClr val="0000CC"/>
                </a:solidFill>
                <a:latin typeface="Arial" charset="0"/>
                <a:cs typeface="Times New Roman" pitchFamily="18" charset="0"/>
              </a:rPr>
              <a:t>Hai câu ca dao cuối được trình bày như thế nào ?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33400" y="4114800"/>
            <a:ext cx="7924800" cy="95408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 i="1">
                <a:solidFill>
                  <a:srgbClr val="FF0000"/>
                </a:solidFill>
                <a:latin typeface="Arial" charset="0"/>
                <a:cs typeface="Times New Roman" pitchFamily="18" charset="0"/>
              </a:rPr>
              <a:t> 2 câu ca dao cuối, mỗi dòng có 7 chữ, viết sát lề , dòng cuối viết thẳng với dòng trên.</a:t>
            </a:r>
          </a:p>
        </p:txBody>
      </p:sp>
      <p:sp>
        <p:nvSpPr>
          <p:cNvPr id="12" name="AutoShape 11"/>
          <p:cNvSpPr>
            <a:spLocks noChangeArrowheads="1"/>
          </p:cNvSpPr>
          <p:nvPr/>
        </p:nvSpPr>
        <p:spPr bwMode="auto">
          <a:xfrm>
            <a:off x="0" y="457200"/>
            <a:ext cx="5181600" cy="1143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chemeClr val="folHlink"/>
              </a:gs>
              <a:gs pos="50000">
                <a:schemeClr val="bg1"/>
              </a:gs>
              <a:gs pos="100000">
                <a:schemeClr val="folHlink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Tìm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hiểu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nội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 dung </a:t>
            </a:r>
            <a:r>
              <a:rPr lang="en-US" sz="3200" u="sng" dirty="0" err="1">
                <a:solidFill>
                  <a:srgbClr val="FF0000"/>
                </a:solidFill>
                <a:latin typeface="Arial"/>
                <a:cs typeface="Times New Roman" pitchFamily="18" charset="0"/>
              </a:rPr>
              <a:t>bài</a:t>
            </a:r>
            <a:r>
              <a:rPr lang="en-US" sz="3200" u="sng" dirty="0">
                <a:solidFill>
                  <a:srgbClr val="FF0000"/>
                </a:solidFill>
                <a:latin typeface="Arial"/>
                <a:cs typeface="Times New Roman" pitchFamily="18" charset="0"/>
              </a:rPr>
              <a:t>:</a:t>
            </a:r>
            <a:endParaRPr lang="en-US" sz="3200" dirty="0">
              <a:solidFill>
                <a:srgbClr val="FF0000"/>
              </a:solidFill>
              <a:latin typeface="Arial"/>
              <a:cs typeface="Times New Roman" pitchFamily="18" charset="0"/>
            </a:endParaRPr>
          </a:p>
        </p:txBody>
      </p:sp>
      <p:sp>
        <p:nvSpPr>
          <p:cNvPr id="12293" name="TextBox 11"/>
          <p:cNvSpPr txBox="1">
            <a:spLocks noChangeArrowheads="1"/>
          </p:cNvSpPr>
          <p:nvPr/>
        </p:nvSpPr>
        <p:spPr bwMode="auto">
          <a:xfrm>
            <a:off x="1143000" y="0"/>
            <a:ext cx="6858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000">
              <a:solidFill>
                <a:srgbClr val="0000FF"/>
              </a:solidFill>
              <a:latin typeface="Arial" charset="0"/>
            </a:endParaRPr>
          </a:p>
          <a:p>
            <a:pPr algn="ctr"/>
            <a:endParaRPr lang="en-US" sz="2000">
              <a:solidFill>
                <a:srgbClr val="0000FF"/>
              </a:solidFill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Proposal">
  <a:themeElements>
    <a:clrScheme name="Proposal 8">
      <a:dk1>
        <a:srgbClr val="000000"/>
      </a:dk1>
      <a:lt1>
        <a:srgbClr val="FFFFFF"/>
      </a:lt1>
      <a:dk2>
        <a:srgbClr val="8C0039"/>
      </a:dk2>
      <a:lt2>
        <a:srgbClr val="660066"/>
      </a:lt2>
      <a:accent1>
        <a:srgbClr val="C58BF9"/>
      </a:accent1>
      <a:accent2>
        <a:srgbClr val="9966FF"/>
      </a:accent2>
      <a:accent3>
        <a:srgbClr val="FFFFFF"/>
      </a:accent3>
      <a:accent4>
        <a:srgbClr val="000000"/>
      </a:accent4>
      <a:accent5>
        <a:srgbClr val="DFC4FB"/>
      </a:accent5>
      <a:accent6>
        <a:srgbClr val="8A5CE7"/>
      </a:accent6>
      <a:hlink>
        <a:srgbClr val="E4005C"/>
      </a:hlink>
      <a:folHlink>
        <a:srgbClr val="C36C03"/>
      </a:folHlink>
    </a:clrScheme>
    <a:fontScheme name="2_Proposal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Proposal 1">
        <a:dk1>
          <a:srgbClr val="777777"/>
        </a:dk1>
        <a:lt1>
          <a:srgbClr val="FFFFFF"/>
        </a:lt1>
        <a:dk2>
          <a:srgbClr val="333333"/>
        </a:dk2>
        <a:lt2>
          <a:srgbClr val="FFF4C3"/>
        </a:lt2>
        <a:accent1>
          <a:srgbClr val="C892FA"/>
        </a:accent1>
        <a:accent2>
          <a:srgbClr val="9966FF"/>
        </a:accent2>
        <a:accent3>
          <a:srgbClr val="ADADAD"/>
        </a:accent3>
        <a:accent4>
          <a:srgbClr val="DADADA"/>
        </a:accent4>
        <a:accent5>
          <a:srgbClr val="E0C7FC"/>
        </a:accent5>
        <a:accent6>
          <a:srgbClr val="8A5CE7"/>
        </a:accent6>
        <a:hlink>
          <a:srgbClr val="E4005C"/>
        </a:hlink>
        <a:folHlink>
          <a:srgbClr val="DC7A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2">
        <a:dk1>
          <a:srgbClr val="1C1C1C"/>
        </a:dk1>
        <a:lt1>
          <a:srgbClr val="FFFFFF"/>
        </a:lt1>
        <a:dk2>
          <a:srgbClr val="5F5F5F"/>
        </a:dk2>
        <a:lt2>
          <a:srgbClr val="FFFFCC"/>
        </a:lt2>
        <a:accent1>
          <a:srgbClr val="4A5B64"/>
        </a:accent1>
        <a:accent2>
          <a:srgbClr val="AF9387"/>
        </a:accent2>
        <a:accent3>
          <a:srgbClr val="B6B6B6"/>
        </a:accent3>
        <a:accent4>
          <a:srgbClr val="DADADA"/>
        </a:accent4>
        <a:accent5>
          <a:srgbClr val="B1B5B8"/>
        </a:accent5>
        <a:accent6>
          <a:srgbClr val="9E857A"/>
        </a:accent6>
        <a:hlink>
          <a:srgbClr val="F3C43F"/>
        </a:hlink>
        <a:folHlink>
          <a:srgbClr val="66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3">
        <a:dk1>
          <a:srgbClr val="4D4D4D"/>
        </a:dk1>
        <a:lt1>
          <a:srgbClr val="FFFFFF"/>
        </a:lt1>
        <a:dk2>
          <a:srgbClr val="666699"/>
        </a:dk2>
        <a:lt2>
          <a:srgbClr val="FFFFCC"/>
        </a:lt2>
        <a:accent1>
          <a:srgbClr val="8D8DB3"/>
        </a:accent1>
        <a:accent2>
          <a:srgbClr val="7A25D7"/>
        </a:accent2>
        <a:accent3>
          <a:srgbClr val="B8B8CA"/>
        </a:accent3>
        <a:accent4>
          <a:srgbClr val="DADADA"/>
        </a:accent4>
        <a:accent5>
          <a:srgbClr val="C5C5D6"/>
        </a:accent5>
        <a:accent6>
          <a:srgbClr val="6E20C3"/>
        </a:accent6>
        <a:hlink>
          <a:srgbClr val="66CCFF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4">
        <a:dk1>
          <a:srgbClr val="10187C"/>
        </a:dk1>
        <a:lt1>
          <a:srgbClr val="F8F8F8"/>
        </a:lt1>
        <a:dk2>
          <a:srgbClr val="538DC7"/>
        </a:dk2>
        <a:lt2>
          <a:srgbClr val="CCECFF"/>
        </a:lt2>
        <a:accent1>
          <a:srgbClr val="879EC7"/>
        </a:accent1>
        <a:accent2>
          <a:srgbClr val="461B8B"/>
        </a:accent2>
        <a:accent3>
          <a:srgbClr val="B3C5E0"/>
        </a:accent3>
        <a:accent4>
          <a:srgbClr val="D4D4D4"/>
        </a:accent4>
        <a:accent5>
          <a:srgbClr val="C3CCE0"/>
        </a:accent5>
        <a:accent6>
          <a:srgbClr val="3F177D"/>
        </a:accent6>
        <a:hlink>
          <a:srgbClr val="0000FF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5">
        <a:dk1>
          <a:srgbClr val="002F2E"/>
        </a:dk1>
        <a:lt1>
          <a:srgbClr val="FFFFFF"/>
        </a:lt1>
        <a:dk2>
          <a:srgbClr val="008080"/>
        </a:dk2>
        <a:lt2>
          <a:srgbClr val="FFFFCC"/>
        </a:lt2>
        <a:accent1>
          <a:srgbClr val="0E6A52"/>
        </a:accent1>
        <a:accent2>
          <a:srgbClr val="3553A7"/>
        </a:accent2>
        <a:accent3>
          <a:srgbClr val="AAC0C0"/>
        </a:accent3>
        <a:accent4>
          <a:srgbClr val="DADADA"/>
        </a:accent4>
        <a:accent5>
          <a:srgbClr val="AAB9B3"/>
        </a:accent5>
        <a:accent6>
          <a:srgbClr val="2F4A97"/>
        </a:accent6>
        <a:hlink>
          <a:srgbClr val="1ACE9F"/>
        </a:hlink>
        <a:folHlink>
          <a:srgbClr val="B5B5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posal 6">
        <a:dk1>
          <a:srgbClr val="000000"/>
        </a:dk1>
        <a:lt1>
          <a:srgbClr val="E3FFFF"/>
        </a:lt1>
        <a:dk2>
          <a:srgbClr val="4400A8"/>
        </a:dk2>
        <a:lt2>
          <a:srgbClr val="005452"/>
        </a:lt2>
        <a:accent1>
          <a:srgbClr val="92CAC9"/>
        </a:accent1>
        <a:accent2>
          <a:srgbClr val="009999"/>
        </a:accent2>
        <a:accent3>
          <a:srgbClr val="EFFFFF"/>
        </a:accent3>
        <a:accent4>
          <a:srgbClr val="000000"/>
        </a:accent4>
        <a:accent5>
          <a:srgbClr val="C7E1E1"/>
        </a:accent5>
        <a:accent6>
          <a:srgbClr val="008A8A"/>
        </a:accent6>
        <a:hlink>
          <a:srgbClr val="187C16"/>
        </a:hlink>
        <a:folHlink>
          <a:srgbClr val="66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7">
        <a:dk1>
          <a:srgbClr val="000000"/>
        </a:dk1>
        <a:lt1>
          <a:srgbClr val="CCFF99"/>
        </a:lt1>
        <a:dk2>
          <a:srgbClr val="CC99FF"/>
        </a:dk2>
        <a:lt2>
          <a:srgbClr val="1B3600"/>
        </a:lt2>
        <a:accent1>
          <a:srgbClr val="009900"/>
        </a:accent1>
        <a:accent2>
          <a:srgbClr val="B7CA02"/>
        </a:accent2>
        <a:accent3>
          <a:srgbClr val="E2FFCA"/>
        </a:accent3>
        <a:accent4>
          <a:srgbClr val="000000"/>
        </a:accent4>
        <a:accent5>
          <a:srgbClr val="AACAAA"/>
        </a:accent5>
        <a:accent6>
          <a:srgbClr val="A6B702"/>
        </a:accent6>
        <a:hlink>
          <a:srgbClr val="FFCC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posal 8">
        <a:dk1>
          <a:srgbClr val="000000"/>
        </a:dk1>
        <a:lt1>
          <a:srgbClr val="FFFFFF"/>
        </a:lt1>
        <a:dk2>
          <a:srgbClr val="8C0039"/>
        </a:dk2>
        <a:lt2>
          <a:srgbClr val="660066"/>
        </a:lt2>
        <a:accent1>
          <a:srgbClr val="C58BF9"/>
        </a:accent1>
        <a:accent2>
          <a:srgbClr val="9966FF"/>
        </a:accent2>
        <a:accent3>
          <a:srgbClr val="FFFFFF"/>
        </a:accent3>
        <a:accent4>
          <a:srgbClr val="000000"/>
        </a:accent4>
        <a:accent5>
          <a:srgbClr val="DFC4FB"/>
        </a:accent5>
        <a:accent6>
          <a:srgbClr val="8A5CE7"/>
        </a:accent6>
        <a:hlink>
          <a:srgbClr val="E4005C"/>
        </a:hlink>
        <a:folHlink>
          <a:srgbClr val="C36C0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2291</TotalTime>
  <Words>547</Words>
  <Application>Microsoft Office PowerPoint</Application>
  <PresentationFormat>On-screen Show (4:3)</PresentationFormat>
  <Paragraphs>105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SimSun</vt:lpstr>
      <vt:lpstr>.VnTime</vt:lpstr>
      <vt:lpstr>Arial</vt:lpstr>
      <vt:lpstr>HP001 4 hàng</vt:lpstr>
      <vt:lpstr>Times New Roman</vt:lpstr>
      <vt:lpstr>Wingdings</vt:lpstr>
      <vt:lpstr>Network</vt:lpstr>
      <vt:lpstr>2_Proposal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C.Hướng dẫn viết từ khó</vt:lpstr>
      <vt:lpstr>PowerPoint Presentation</vt:lpstr>
      <vt:lpstr>C.Hướng dẫn viết từ khó</vt:lpstr>
      <vt:lpstr>PowerPoint Presentation</vt:lpstr>
      <vt:lpstr>PowerPoint Presentation</vt:lpstr>
      <vt:lpstr>PowerPoint Presentation</vt:lpstr>
      <vt:lpstr>PowerPoint Presentation</vt:lpstr>
    </vt:vector>
  </TitlesOfParts>
  <Company>Truc Dao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Chóc mõng n¨m míi ! </dc:title>
  <dc:creator>hp</dc:creator>
  <cp:lastModifiedBy>Admin</cp:lastModifiedBy>
  <cp:revision>781</cp:revision>
  <dcterms:created xsi:type="dcterms:W3CDTF">2008-01-17T00:56:22Z</dcterms:created>
  <dcterms:modified xsi:type="dcterms:W3CDTF">2021-12-19T10:01:36Z</dcterms:modified>
</cp:coreProperties>
</file>