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311" r:id="rId4"/>
    <p:sldId id="310" r:id="rId5"/>
    <p:sldId id="270" r:id="rId6"/>
    <p:sldId id="271" r:id="rId7"/>
    <p:sldId id="272" r:id="rId8"/>
    <p:sldId id="273" r:id="rId9"/>
    <p:sldId id="274" r:id="rId10"/>
    <p:sldId id="275" r:id="rId11"/>
    <p:sldId id="306" r:id="rId12"/>
    <p:sldId id="277" r:id="rId13"/>
    <p:sldId id="291" r:id="rId14"/>
    <p:sldId id="290" r:id="rId15"/>
    <p:sldId id="292" r:id="rId16"/>
    <p:sldId id="293" r:id="rId17"/>
    <p:sldId id="282" r:id="rId18"/>
    <p:sldId id="309" r:id="rId19"/>
    <p:sldId id="285" r:id="rId20"/>
    <p:sldId id="297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5D15C-E6B5-4623-ADEC-3D91A4D4E48A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E179B-D4D5-449A-9CA6-11363D4B50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FE38B2E-4FEC-4E56-A193-3093365A4738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179B-D4D5-449A-9CA6-11363D4B50F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9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6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9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6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4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2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2FEC-C3DB-4BF8-AFD2-1E769224A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7914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2EC7-8158-4E09-8EB7-D8D6A702C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2532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7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794BA-6FFC-4AC5-BFDC-2672C4FD1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6409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0B72-83DD-40E0-9860-8581DDE9B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0562"/>
      </p:ext>
    </p:extLst>
  </p:cSld>
  <p:clrMapOvr>
    <a:masterClrMapping/>
  </p:clrMapOvr>
  <p:transition spd="slow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53" indent="0">
              <a:buNone/>
              <a:defRPr sz="2300" b="1"/>
            </a:lvl2pPr>
            <a:lvl3pPr marL="1023906" indent="0">
              <a:buNone/>
              <a:defRPr sz="2000" b="1"/>
            </a:lvl3pPr>
            <a:lvl4pPr marL="1535859" indent="0">
              <a:buNone/>
              <a:defRPr sz="1800" b="1"/>
            </a:lvl4pPr>
            <a:lvl5pPr marL="2047812" indent="0">
              <a:buNone/>
              <a:defRPr sz="1800" b="1"/>
            </a:lvl5pPr>
            <a:lvl6pPr marL="2559765" indent="0">
              <a:buNone/>
              <a:defRPr sz="1800" b="1"/>
            </a:lvl6pPr>
            <a:lvl7pPr marL="3071717" indent="0">
              <a:buNone/>
              <a:defRPr sz="1800" b="1"/>
            </a:lvl7pPr>
            <a:lvl8pPr marL="3583669" indent="0">
              <a:buNone/>
              <a:defRPr sz="1800" b="1"/>
            </a:lvl8pPr>
            <a:lvl9pPr marL="409562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80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53" indent="0">
              <a:buNone/>
              <a:defRPr sz="2300" b="1"/>
            </a:lvl2pPr>
            <a:lvl3pPr marL="1023906" indent="0">
              <a:buNone/>
              <a:defRPr sz="2000" b="1"/>
            </a:lvl3pPr>
            <a:lvl4pPr marL="1535859" indent="0">
              <a:buNone/>
              <a:defRPr sz="1800" b="1"/>
            </a:lvl4pPr>
            <a:lvl5pPr marL="2047812" indent="0">
              <a:buNone/>
              <a:defRPr sz="1800" b="1"/>
            </a:lvl5pPr>
            <a:lvl6pPr marL="2559765" indent="0">
              <a:buNone/>
              <a:defRPr sz="1800" b="1"/>
            </a:lvl6pPr>
            <a:lvl7pPr marL="3071717" indent="0">
              <a:buNone/>
              <a:defRPr sz="1800" b="1"/>
            </a:lvl7pPr>
            <a:lvl8pPr marL="3583669" indent="0">
              <a:buNone/>
              <a:defRPr sz="1800" b="1"/>
            </a:lvl8pPr>
            <a:lvl9pPr marL="409562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F54C6-B64F-4887-B313-6EBC6199C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870"/>
      </p:ext>
    </p:extLst>
  </p:cSld>
  <p:clrMapOvr>
    <a:masterClrMapping/>
  </p:clrMapOvr>
  <p:transition spd="slow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090F-07D6-4258-AD51-12C9E53CD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0535"/>
      </p:ext>
    </p:extLst>
  </p:cSld>
  <p:clrMapOvr>
    <a:masterClrMapping/>
  </p:clrMapOvr>
  <p:transition spd="slow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854980" y="1031640"/>
            <a:ext cx="7434040" cy="428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5" tIns="38378" rIns="76755" bIns="38378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4424942" y="6451698"/>
            <a:ext cx="294123" cy="222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5" tIns="38378" rIns="76755" bIns="38378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3505660" y="6396148"/>
            <a:ext cx="2132687" cy="365040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27CA123A-648B-462D-8B31-9C6230C74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7561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86256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8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953" indent="0">
              <a:buNone/>
              <a:defRPr sz="1300"/>
            </a:lvl2pPr>
            <a:lvl3pPr marL="1023906" indent="0">
              <a:buNone/>
              <a:defRPr sz="1200"/>
            </a:lvl3pPr>
            <a:lvl4pPr marL="1535859" indent="0">
              <a:buNone/>
              <a:defRPr sz="1000"/>
            </a:lvl4pPr>
            <a:lvl5pPr marL="2047812" indent="0">
              <a:buNone/>
              <a:defRPr sz="1000"/>
            </a:lvl5pPr>
            <a:lvl6pPr marL="2559765" indent="0">
              <a:buNone/>
              <a:defRPr sz="1000"/>
            </a:lvl6pPr>
            <a:lvl7pPr marL="3071717" indent="0">
              <a:buNone/>
              <a:defRPr sz="1000"/>
            </a:lvl7pPr>
            <a:lvl8pPr marL="3583669" indent="0">
              <a:buNone/>
              <a:defRPr sz="1000"/>
            </a:lvl8pPr>
            <a:lvl9pPr marL="4095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CBFC-B5C3-457D-917C-5945300EF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8977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953" indent="0">
              <a:buNone/>
              <a:defRPr sz="3200"/>
            </a:lvl2pPr>
            <a:lvl3pPr marL="1023906" indent="0">
              <a:buNone/>
              <a:defRPr sz="2700"/>
            </a:lvl3pPr>
            <a:lvl4pPr marL="1535859" indent="0">
              <a:buNone/>
              <a:defRPr sz="2300"/>
            </a:lvl4pPr>
            <a:lvl5pPr marL="2047812" indent="0">
              <a:buNone/>
              <a:defRPr sz="2300"/>
            </a:lvl5pPr>
            <a:lvl6pPr marL="2559765" indent="0">
              <a:buNone/>
              <a:defRPr sz="2300"/>
            </a:lvl6pPr>
            <a:lvl7pPr marL="3071717" indent="0">
              <a:buNone/>
              <a:defRPr sz="2300"/>
            </a:lvl7pPr>
            <a:lvl8pPr marL="3583669" indent="0">
              <a:buNone/>
              <a:defRPr sz="2300"/>
            </a:lvl8pPr>
            <a:lvl9pPr marL="4095623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1953" indent="0">
              <a:buNone/>
              <a:defRPr sz="1300"/>
            </a:lvl2pPr>
            <a:lvl3pPr marL="1023906" indent="0">
              <a:buNone/>
              <a:defRPr sz="1200"/>
            </a:lvl3pPr>
            <a:lvl4pPr marL="1535859" indent="0">
              <a:buNone/>
              <a:defRPr sz="1000"/>
            </a:lvl4pPr>
            <a:lvl5pPr marL="2047812" indent="0">
              <a:buNone/>
              <a:defRPr sz="1000"/>
            </a:lvl5pPr>
            <a:lvl6pPr marL="2559765" indent="0">
              <a:buNone/>
              <a:defRPr sz="1000"/>
            </a:lvl6pPr>
            <a:lvl7pPr marL="3071717" indent="0">
              <a:buNone/>
              <a:defRPr sz="1000"/>
            </a:lvl7pPr>
            <a:lvl8pPr marL="3583669" indent="0">
              <a:buNone/>
              <a:defRPr sz="1000"/>
            </a:lvl8pPr>
            <a:lvl9pPr marL="4095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B6576-96F1-4937-9B60-6030D29AD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008"/>
      </p:ext>
    </p:extLst>
  </p:cSld>
  <p:clrMapOvr>
    <a:masterClrMapping/>
  </p:clrMapOvr>
  <p:transition spd="slow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8031C-479E-4A57-AA7A-5FD4E2C92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4657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D01BA-F37C-4210-A197-55BCFB1BB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8204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207117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679F-5E16-4268-81D9-B544849835C5}" type="datetimeFigureOut">
              <a:rPr lang="en-US" smtClean="0"/>
              <a:pPr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73BD-F4E9-4A6B-91A5-1B0CEBBB29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defTabSz="9142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679F-5E16-4268-81D9-B5448498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73BD-F4E9-4A6B-91A5-1B0CEBBB2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defTabSz="9142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63" y="274578"/>
            <a:ext cx="822948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55" tIns="38378" rIns="76755" bIns="383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63" y="1599829"/>
            <a:ext cx="822948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55" tIns="38378" rIns="76755" bIns="38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59" y="6356470"/>
            <a:ext cx="2133878" cy="365040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608" y="6356470"/>
            <a:ext cx="2894787" cy="365040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63" y="6356470"/>
            <a:ext cx="2133878" cy="365040"/>
          </a:xfrm>
          <a:prstGeom prst="rect">
            <a:avLst/>
          </a:prstGeom>
        </p:spPr>
        <p:txBody>
          <a:bodyPr vert="horz" wrap="square" lIns="76755" tIns="38378" rIns="76755" bIns="3837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F434C8-5E80-4D71-8688-C21D0647CF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 advTm="0">
    <p:fade/>
  </p:transition>
  <p:hf hdr="0" ftr="0" dt="0"/>
  <p:txStyles>
    <p:titleStyle>
      <a:lvl1pPr algn="ctr" defTabSz="102259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defTabSz="102259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383974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767948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151922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535896" algn="ctr" defTabSz="102259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82642" indent="-382642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30612" indent="-318646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278581" indent="-254651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790547" indent="-254651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302514" indent="-254651" algn="l" defTabSz="1022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815740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694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646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601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53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06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59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12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765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717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669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623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slide" Target="slide12.xml"/><Relationship Id="rId5" Type="http://schemas.openxmlformats.org/officeDocument/2006/relationships/image" Target="../media/image7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0" y="-74591"/>
            <a:ext cx="91440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A_MakeIt Last.mp3">
            <a:hlinkClick r:id="" action="ppaction://media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955" y="-1676012"/>
            <a:ext cx="457260" cy="6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35496" y="684033"/>
            <a:ext cx="9144000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14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12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 2021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22224" y="1364754"/>
            <a:ext cx="9144000" cy="12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6" rIns="91390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107504" y="692697"/>
            <a:ext cx="9031734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Bài 2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vi-VN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>
                <a:latin typeface="Times New Roman" pitchFamily="18" charset="0"/>
              </a:rPr>
              <a:t>Tìm thêm từ ngữ chỉ các đồ chơi hoặc trò chơi khác?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958930"/>
            <a:ext cx="7416824" cy="2862274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3600" b="1" dirty="0">
                <a:solidFill>
                  <a:srgbClr val="000000"/>
                </a:solidFill>
                <a:latin typeface="+mj-lt"/>
              </a:rPr>
              <a:t>Đồ chơi </a:t>
            </a:r>
          </a:p>
          <a:p>
            <a:pPr algn="just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+mj-lt"/>
              </a:rPr>
              <a:t>- 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792" y="1988841"/>
            <a:ext cx="6624736" cy="175427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bóng, bi, máy bay, xích đu, </a:t>
            </a:r>
            <a:r>
              <a:rPr lang="en-US" sz="3600" b="1" dirty="0">
                <a:solidFill>
                  <a:srgbClr val="0000FF"/>
                </a:solidFill>
              </a:rPr>
              <a:t>             </a:t>
            </a:r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bàn cờ; búp bê, súng phun nước, kiếm</a:t>
            </a:r>
            <a:r>
              <a:rPr lang="en-US" sz="3600" b="1" dirty="0">
                <a:solidFill>
                  <a:srgbClr val="0000FF"/>
                </a:solidFill>
                <a:latin typeface="Times New Roman"/>
              </a:rPr>
              <a:t>…</a:t>
            </a:r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4149080"/>
            <a:ext cx="6336704" cy="1200280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đá b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</a:rPr>
              <a:t>óng</a:t>
            </a:r>
            <a:r>
              <a:rPr lang="vi-VN" sz="3600" b="1" dirty="0">
                <a:solidFill>
                  <a:srgbClr val="0000FF"/>
                </a:solidFill>
                <a:latin typeface="Times New Roman"/>
              </a:rPr>
              <a:t>, bắn bi, ngồi xích đu, chơi cờ, chơi với búp bê...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27784" y="1772816"/>
            <a:ext cx="0" cy="38164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ưa trò chơi dân gian vào trường học - Đài Phát Thanh và Truyền Hình Thái  B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5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ẠY CHƠI CỜ VUA CHO TRẺ EM TẠI QUẬN 9 TP HCM ~ INTERNATIONAL CHESS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08" y="1142987"/>
            <a:ext cx="8255058" cy="4643470"/>
          </a:xfrm>
          <a:prstGeom prst="rect">
            <a:avLst/>
          </a:prstGeom>
          <a:noFill/>
        </p:spPr>
      </p:pic>
      <p:sp>
        <p:nvSpPr>
          <p:cNvPr id="3076" name="AutoShape 4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AutoShape 6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Đất cho trường học và vấn đề quy hoạch 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65" y="688998"/>
            <a:ext cx="8119963" cy="552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8" name="AutoShape 4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0" name="AutoShape 6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2" name="AutoShape 8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4" name="AutoShape 10" descr="Niềm vui bóng đá học đường - Tuổi Trẻ Online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6" name="Picture 12" descr="Khởi tranh giải bóng đá Hội khỏe Phù Đổng học sinh Tiểu học và THCS toà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4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34736"/>
            <a:ext cx="4051176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trò chơi các bạn trai thường ưa thích: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625280" y="1034736"/>
            <a:ext cx="4483224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Đá bóng, đấu kiếm, bắn súng, cờ tướng,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mô tô…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3" y="2546903"/>
            <a:ext cx="3685577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trò chơi bạn gái thường ưa thích: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2546903"/>
            <a:ext cx="4680520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Búp bê, nhảy dây,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nụ trồng hoa,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077077"/>
            <a:ext cx="4631432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trò chơi cả bạn trai lẫn bạn gái đều ưa thích: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9" y="4060230"/>
            <a:ext cx="4195192" cy="1384946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 diều, rước đèn, trò chơi điện tử, xếp hình,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quay, cầu trượt,…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9992" y="1034736"/>
            <a:ext cx="0" cy="498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61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1" y="476675"/>
            <a:ext cx="4752528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latin typeface="+mj-lt"/>
              </a:rPr>
              <a:t>b) - Những trò chơi, đồ chơi có ích. Có ích 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nào? 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60990"/>
            <a:ext cx="4248472" cy="1815833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 diều (vui khỏe), chơi với búp bê (rèn tính dịu dàng, cẩn thận) nhảy dây (nhanh + khỏe)...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2492897"/>
            <a:ext cx="4032448" cy="1384946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Chơi các đồ chơi ấy như thế nào thì chúng có hại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2492899"/>
            <a:ext cx="4572000" cy="2246720"/>
          </a:xfrm>
          <a:prstGeom prst="rect">
            <a:avLst/>
          </a:prstGeom>
        </p:spPr>
        <p:txBody>
          <a:bodyPr lIns="91390" tIns="45696" rIns="91390" bIns="45696">
            <a:spAutoFit/>
          </a:bodyPr>
          <a:lstStyle/>
          <a:p>
            <a:pPr lvl="0"/>
            <a:r>
              <a:rPr lang="vi-VN" sz="2800" b="1" dirty="0">
                <a:solidFill>
                  <a:srgbClr val="0000FF"/>
                </a:solidFill>
                <a:latin typeface="Times New Roman"/>
              </a:rPr>
              <a:t>Chơi quá nhiều, quá sức sẽ mệt mỏi ảnh hưởng tới sức khỏe. Ham chơi quá độ quên ăn, quên ngủ cũng là không tốt.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55975" y="620688"/>
            <a:ext cx="0" cy="599234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502" y="5013178"/>
            <a:ext cx="4247473" cy="954059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vi-VN" sz="2800" b="1" dirty="0">
                <a:latin typeface="+mj-lt"/>
              </a:rPr>
              <a:t>c) Những đổ chơi, trò chơi có hại. Có hại thế nào?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4" y="4997495"/>
            <a:ext cx="4572000" cy="1815833"/>
          </a:xfrm>
          <a:prstGeom prst="rect">
            <a:avLst/>
          </a:prstGeom>
        </p:spPr>
        <p:txBody>
          <a:bodyPr lIns="91390" tIns="45696" rIns="91390" bIns="45696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Súng phun nước (ướt quần áo, đồ đạc, mang tính bạo lực), đấu kiếm (nguy hiểm, dễ làm nhau bị thương) .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3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77853" y="3200401"/>
            <a:ext cx="3235325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Chơi đuổi bắt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49288" y="6365558"/>
            <a:ext cx="3094037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</a:rPr>
              <a:t>Chơi đấu kiếm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278439" y="6351271"/>
            <a:ext cx="2566987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 Chơi bắn chim 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846638" y="3276601"/>
            <a:ext cx="3408362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 Chơi điện tử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0448" y="-76200"/>
            <a:ext cx="3787775" cy="3206750"/>
            <a:chOff x="418" y="776"/>
            <a:chExt cx="2104" cy="1302"/>
          </a:xfrm>
        </p:grpSpPr>
        <p:pic>
          <p:nvPicPr>
            <p:cNvPr id="7" name="Picture 17" descr="Untitled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841"/>
              <a:ext cx="2104" cy="1237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2208" y="776"/>
              <a:ext cx="21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821238" y="2"/>
            <a:ext cx="3810000" cy="3175245"/>
            <a:chOff x="3110" y="792"/>
            <a:chExt cx="2245" cy="1249"/>
          </a:xfrm>
        </p:grpSpPr>
        <p:pic>
          <p:nvPicPr>
            <p:cNvPr id="10" name="Picture 10" descr="vi ti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839"/>
              <a:ext cx="2245" cy="1202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148" y="792"/>
              <a:ext cx="2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00FF99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439739" y="3692843"/>
            <a:ext cx="3800475" cy="2539682"/>
            <a:chOff x="479" y="2369"/>
            <a:chExt cx="2073" cy="1257"/>
          </a:xfrm>
        </p:grpSpPr>
        <p:pic>
          <p:nvPicPr>
            <p:cNvPr id="13" name="Picture 11" descr="mm"/>
            <p:cNvPicPr>
              <a:picLocks noChangeAspect="1" noChangeArrowheads="1"/>
            </p:cNvPicPr>
            <p:nvPr/>
          </p:nvPicPr>
          <p:blipFill>
            <a:blip r:embed="rId4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438"/>
              <a:ext cx="2073" cy="1188"/>
            </a:xfrm>
            <a:prstGeom prst="rect">
              <a:avLst/>
            </a:prstGeom>
            <a:noFill/>
            <a:ln w="57150" cmpd="thinThick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257" y="2369"/>
              <a:ext cx="213" cy="28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FFCC66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4808541" y="3769046"/>
            <a:ext cx="3819525" cy="2479357"/>
            <a:chOff x="3157" y="2394"/>
            <a:chExt cx="2187" cy="1201"/>
          </a:xfrm>
        </p:grpSpPr>
        <p:pic>
          <p:nvPicPr>
            <p:cNvPr id="16" name="Picture 12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2448"/>
              <a:ext cx="2184" cy="1147"/>
            </a:xfrm>
            <a:prstGeom prst="rect">
              <a:avLst/>
            </a:prstGeom>
            <a:noFill/>
            <a:ln w="57150" cmpd="thickThin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3157" y="2394"/>
              <a:ext cx="22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FFCC66"/>
                  </a:solidFill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1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4" name="AutoShape 6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6" name="AutoShape 8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40" name="AutoShape 12" descr="Nhiều tai nạn xảy ra do đá bóng dưới lòng đường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42" name="AutoShape 14" descr="Nghiện game và những ảnh hưởng đến sức khỏe » Báo Phụ Nữ Việt Nam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44" name="AutoShape 16" descr="Nghiện game và những ảnh hưởng đến sức khỏe » Báo Phụ Nữ Việt Nam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46" name="Picture 18" descr="Nghiện game và những ảnh hưởng đến sức khỏe » Báo Phụ Nữ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51"/>
            <a:ext cx="4181750" cy="64807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23" y="160339"/>
            <a:ext cx="4425950" cy="65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11561" y="1916832"/>
            <a:ext cx="4087813" cy="6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vi-VN" b="1" dirty="0">
                <a:solidFill>
                  <a:srgbClr val="CC3300"/>
                </a:solidFill>
                <a:latin typeface="Times New Roman" pitchFamily="18" charset="0"/>
              </a:rPr>
              <a:t>Mẫu : say mê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" y="818712"/>
            <a:ext cx="8547100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Tìm những từ ngữ miêu tả tình cảm, thái độ của con người khi tham gia các trò chơi.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3528" y="2780931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/>
          <a:lstStyle/>
          <a:p>
            <a:pPr marL="342834" indent="-342834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Mê, đam mê, mê say, hăng say, say sưa, thích, ham thích, thích thú, thú vị, hào hứng, …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1325" y="4648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52400" y="1143003"/>
            <a:ext cx="8886825" cy="5675313"/>
            <a:chOff x="408" y="1068"/>
            <a:chExt cx="4992" cy="3243"/>
          </a:xfrm>
        </p:grpSpPr>
        <p:pic>
          <p:nvPicPr>
            <p:cNvPr id="5127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77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46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47"/>
            <p:cNvPicPr>
              <a:picLocks noChangeAspect="1" noChangeArrowheads="1"/>
            </p:cNvPicPr>
            <p:nvPr/>
          </p:nvPicPr>
          <p:blipFill>
            <a:blip r:embed="rId4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068"/>
              <a:ext cx="1734" cy="16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48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1074"/>
              <a:ext cx="1627" cy="1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49"/>
            <p:cNvPicPr>
              <a:picLocks noChangeAspect="1" noChangeArrowheads="1"/>
            </p:cNvPicPr>
            <p:nvPr/>
          </p:nvPicPr>
          <p:blipFill>
            <a:blip r:embed="rId6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679"/>
              <a:ext cx="163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50" descr="6"/>
            <p:cNvPicPr>
              <a:picLocks noChangeAspect="1" noChangeArrowheads="1"/>
            </p:cNvPicPr>
            <p:nvPr/>
          </p:nvPicPr>
          <p:blipFill>
            <a:blip r:embed="rId7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AutoShape 51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6" y="1143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134" name="AutoShape 52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80" y="1149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35" name="AutoShape 53">
              <a:hlinkClick r:id="rId1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57" y="1152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5136" name="AutoShape 54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731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5137" name="AutoShape 55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5138" name="AutoShape 56">
              <a:hlinkClick r:id="rId1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prstClr val="black"/>
                  </a:solidFill>
                </a:rPr>
                <a:t>6</a:t>
              </a:r>
            </a:p>
          </p:txBody>
        </p:sp>
      </p:grp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631952" y="66675"/>
            <a:ext cx="70770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/>
          <a:lstStyle/>
          <a:p>
            <a:pPr marL="342834" indent="-342834">
              <a:spcBef>
                <a:spcPct val="20000"/>
              </a:spcBef>
              <a:buClr>
                <a:srgbClr val="4F81BD"/>
              </a:buClr>
            </a:pPr>
            <a:r>
              <a:rPr lang="en-US" altLang="vi-V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Nói tên đồ chơi hoặc trò chơi được tả trong các tranh sau</a:t>
            </a:r>
            <a:r>
              <a:rPr lang="en-US" altLang="vi-VN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766" y="-152400"/>
            <a:ext cx="233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 anchor="b"/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Bài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76600" y="457200"/>
            <a:ext cx="1066800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6389" y="457200"/>
            <a:ext cx="1066800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97856" y="235009"/>
            <a:ext cx="5769273" cy="5029200"/>
            <a:chOff x="84" y="860"/>
            <a:chExt cx="1673" cy="1605"/>
          </a:xfrm>
        </p:grpSpPr>
        <p:pic>
          <p:nvPicPr>
            <p:cNvPr id="6161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860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2" name="AutoShape 5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55" y="935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1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49128"/>
              </p:ext>
            </p:extLst>
          </p:nvPr>
        </p:nvGraphicFramePr>
        <p:xfrm>
          <a:off x="1905000" y="5659700"/>
          <a:ext cx="4114800" cy="103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2230755"/>
              </a:tblGrid>
              <a:tr h="518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62400" y="6186488"/>
            <a:ext cx="17526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Thả diều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62400" y="5653088"/>
            <a:ext cx="1138238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Diều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42207"/>
              </p:ext>
            </p:extLst>
          </p:nvPr>
        </p:nvGraphicFramePr>
        <p:xfrm>
          <a:off x="1143001" y="5659438"/>
          <a:ext cx="7162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05"/>
                <a:gridCol w="510349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276600" y="5638800"/>
            <a:ext cx="48006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Đầu sư tử, đèn ông sao, trống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327400" y="6172201"/>
            <a:ext cx="33782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Múa sư tử, rước đèn</a:t>
            </a:r>
          </a:p>
        </p:txBody>
      </p:sp>
      <p:pic>
        <p:nvPicPr>
          <p:cNvPr id="9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3"/>
            <a:ext cx="5410200" cy="5133766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5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996" y="228603"/>
            <a:ext cx="497805" cy="474385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 anchor="ctr"/>
          <a:lstStyle/>
          <a:p>
            <a:pPr algn="ctr"/>
            <a:r>
              <a:rPr lang="en-US" altLang="vi-VN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800603"/>
          <a:ext cx="8610600" cy="189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/>
                <a:gridCol w="6934201"/>
              </a:tblGrid>
              <a:tr h="94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5000" y="4760916"/>
            <a:ext cx="6705600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Dây thừng, búp bê, bộ xếp hình nhà cửa, đồ chơi nấu bếp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41514" y="5715002"/>
            <a:ext cx="6878637" cy="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Nhảy dây, cho búp bê ăn, xếp hình nhà cửa, nấu cơm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71600" y="152400"/>
            <a:ext cx="5486400" cy="4495800"/>
            <a:chOff x="353" y="1310"/>
            <a:chExt cx="2424" cy="2782"/>
          </a:xfrm>
        </p:grpSpPr>
        <p:pic>
          <p:nvPicPr>
            <p:cNvPr id="10" name="Picture 11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310"/>
              <a:ext cx="2424" cy="2782"/>
            </a:xfrm>
            <a:prstGeom prst="rect">
              <a:avLst/>
            </a:prstGeom>
            <a:noFill/>
            <a:ln w="57150" cmpd="thickThin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445" y="1319"/>
              <a:ext cx="230" cy="248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000" b="1" dirty="0"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07525"/>
              </p:ext>
            </p:extLst>
          </p:nvPr>
        </p:nvGraphicFramePr>
        <p:xfrm>
          <a:off x="1143000" y="5659438"/>
          <a:ext cx="7543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53"/>
                <a:gridCol w="5821847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95601" y="5638800"/>
            <a:ext cx="46482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Màn hình, viên gạch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19400" y="6162675"/>
            <a:ext cx="59436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Trò chơi điện tử, xếp hình (xếp gạch)</a:t>
            </a:r>
          </a:p>
        </p:txBody>
      </p:sp>
      <p:pic>
        <p:nvPicPr>
          <p:cNvPr id="11" name="Picture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9598"/>
            <a:ext cx="5575300" cy="507583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47126" y="274026"/>
            <a:ext cx="644274" cy="666366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 anchor="ctr"/>
          <a:lstStyle/>
          <a:p>
            <a:pPr algn="ctr"/>
            <a:r>
              <a:rPr lang="en-US" altLang="vi-VN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95400" y="76203"/>
            <a:ext cx="6096000" cy="5260975"/>
            <a:chOff x="2043" y="2688"/>
            <a:chExt cx="1745" cy="1623"/>
          </a:xfrm>
        </p:grpSpPr>
        <p:pic>
          <p:nvPicPr>
            <p:cNvPr id="10257" name="Picture 46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8" name="AutoShape 5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5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659438"/>
          <a:ext cx="6553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46691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0" y="5638800"/>
            <a:ext cx="43434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Dây thừng, súng cao su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60700" y="6173788"/>
            <a:ext cx="4607644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Kéo co, bắn súng cao su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752601" y="0"/>
            <a:ext cx="5791200" cy="5486400"/>
            <a:chOff x="3763" y="2688"/>
            <a:chExt cx="1637" cy="1623"/>
          </a:xfrm>
        </p:grpSpPr>
        <p:pic>
          <p:nvPicPr>
            <p:cNvPr id="11281" name="Picture 50" descr="6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AutoShape 56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6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745163"/>
          <a:ext cx="6553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46691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00400" y="6248400"/>
            <a:ext cx="25908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Bịt mắt bắt dê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0400" y="5715001"/>
            <a:ext cx="25908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Khăn bịt mắt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77976" y="3832245"/>
            <a:ext cx="3303588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sz="280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011740" y="1643085"/>
            <a:ext cx="209855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- thú vị, khỏe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041900" y="2020908"/>
            <a:ext cx="853018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vui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991101" y="4818082"/>
            <a:ext cx="274333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 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5283200" y="1168423"/>
            <a:ext cx="3325813" cy="5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3000" b="1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34652"/>
              </p:ext>
            </p:extLst>
          </p:nvPr>
        </p:nvGraphicFramePr>
        <p:xfrm>
          <a:off x="395536" y="332656"/>
          <a:ext cx="8424936" cy="6350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55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Trò chơi dân gian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Trò chơi hiện đại</a:t>
                      </a:r>
                    </a:p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6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thả diều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rước đèn ông sao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múa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sư tử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nhảy dây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nấu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cơm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kéo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bịt mắt bắt dê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trò chơi điện tử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xếp hình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cho búp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bê ăn bột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582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INTEL</cp:lastModifiedBy>
  <cp:revision>89</cp:revision>
  <dcterms:created xsi:type="dcterms:W3CDTF">2020-12-06T09:24:13Z</dcterms:created>
  <dcterms:modified xsi:type="dcterms:W3CDTF">2021-12-14T01:17:55Z</dcterms:modified>
</cp:coreProperties>
</file>