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5" r:id="rId3"/>
    <p:sldId id="274" r:id="rId4"/>
    <p:sldId id="276" r:id="rId5"/>
    <p:sldId id="277" r:id="rId6"/>
    <p:sldId id="280" r:id="rId7"/>
    <p:sldId id="287" r:id="rId8"/>
    <p:sldId id="286" r:id="rId9"/>
    <p:sldId id="278" r:id="rId10"/>
    <p:sldId id="288" r:id="rId11"/>
    <p:sldId id="279" r:id="rId12"/>
    <p:sldId id="284" r:id="rId13"/>
    <p:sldId id="285" r:id="rId14"/>
    <p:sldId id="26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161642"/>
    <a:srgbClr val="660033"/>
    <a:srgbClr val="000066"/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4" autoAdjust="0"/>
    <p:restoredTop sz="90799" autoAdjust="0"/>
  </p:normalViewPr>
  <p:slideViewPr>
    <p:cSldViewPr>
      <p:cViewPr varScale="1">
        <p:scale>
          <a:sx n="52" d="100"/>
          <a:sy n="52" d="100"/>
        </p:scale>
        <p:origin x="10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81C6A-BF3A-4A9E-8303-76C8F4853B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80989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62F6D-9CDE-4BA4-8A01-E9A988D1DE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84452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55E61-39FF-4FE4-9E67-5D043B2B3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3569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44E78-0558-481F-ACA3-D9B26C2F06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88466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2841A4-9FF4-4B11-BAB5-D858997D94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94450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8CFB9-915F-4956-9AE6-4CFBD63B56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4859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3AF92-AF17-46BF-9321-83313D13D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7492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3E92-DFF4-4834-853D-AB5ECEE97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9304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F8A3C-3CCF-441C-B3DA-5B72A495DC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4834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8A97B-8E4A-4E94-A034-BC7207CD9A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3005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3815C-3D9D-497C-91D5-E012F7B07D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9969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757FA3-E642-483A-A773-4162D8240D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inh ne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7"/>
          <p:cNvSpPr>
            <a:spLocks noChangeArrowheads="1" noChangeShapeType="1" noTextEdit="1"/>
          </p:cNvSpPr>
          <p:nvPr/>
        </p:nvSpPr>
        <p:spPr bwMode="auto">
          <a:xfrm>
            <a:off x="1331913" y="188913"/>
            <a:ext cx="6753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ĐOÀN NGHIÊN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WordArt 8"/>
          <p:cNvSpPr>
            <a:spLocks noChangeArrowheads="1" noChangeShapeType="1" noTextEdit="1"/>
          </p:cNvSpPr>
          <p:nvPr/>
        </p:nvSpPr>
        <p:spPr bwMode="auto">
          <a:xfrm>
            <a:off x="5292725" y="1412875"/>
            <a:ext cx="3548063" cy="811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VIẾT - LỚP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3B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WordArt 9"/>
          <p:cNvSpPr>
            <a:spLocks noChangeArrowheads="1" noChangeShapeType="1" noTextEdit="1"/>
          </p:cNvSpPr>
          <p:nvPr/>
        </p:nvSpPr>
        <p:spPr bwMode="auto">
          <a:xfrm>
            <a:off x="323850" y="2852738"/>
            <a:ext cx="4535488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CHỮ HOA L</a:t>
            </a:r>
          </a:p>
        </p:txBody>
      </p:sp>
      <p:sp>
        <p:nvSpPr>
          <p:cNvPr id="2054" name="WordArt 10"/>
          <p:cNvSpPr>
            <a:spLocks noChangeArrowheads="1" noChangeShapeType="1" noTextEdit="1"/>
          </p:cNvSpPr>
          <p:nvPr/>
        </p:nvSpPr>
        <p:spPr bwMode="auto">
          <a:xfrm>
            <a:off x="1187450" y="5715000"/>
            <a:ext cx="7124700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36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VIÊN: </a:t>
            </a:r>
            <a:r>
              <a:rPr lang="en-US" sz="36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 HOA</a:t>
            </a:r>
            <a:endParaRPr lang="en-US" sz="36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19"/>
          <p:cNvSpPr txBox="1">
            <a:spLocks noChangeArrowheads="1"/>
          </p:cNvSpPr>
          <p:nvPr/>
        </p:nvSpPr>
        <p:spPr bwMode="auto">
          <a:xfrm>
            <a:off x="0" y="11906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Text Box 20"/>
          <p:cNvSpPr txBox="1">
            <a:spLocks noChangeArrowheads="1"/>
          </p:cNvSpPr>
          <p:nvPr/>
        </p:nvSpPr>
        <p:spPr bwMode="auto">
          <a:xfrm>
            <a:off x="0" y="6191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11269" name="Rectangle 20"/>
          <p:cNvSpPr>
            <a:spLocks noChangeArrowheads="1"/>
          </p:cNvSpPr>
          <p:nvPr/>
        </p:nvSpPr>
        <p:spPr bwMode="auto">
          <a:xfrm>
            <a:off x="-214313" y="1085850"/>
            <a:ext cx="83820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</a:pPr>
            <a:r>
              <a:rPr lang="en-US" altLang="en-US" sz="5000" b="1" dirty="0" err="1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Bài</a:t>
            </a:r>
            <a:r>
              <a:rPr lang="en-US" altLang="en-US" sz="5000" b="1" dirty="0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 15: </a:t>
            </a:r>
            <a:r>
              <a:rPr lang="en-US" altLang="en-US" sz="5000" b="1" dirty="0" err="1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Ôn</a:t>
            </a:r>
            <a:r>
              <a:rPr lang="en-US" altLang="en-US" sz="5000" b="1" dirty="0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 </a:t>
            </a:r>
            <a:r>
              <a:rPr lang="en-US" altLang="en-US" sz="5000" b="1" dirty="0" err="1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chữ</a:t>
            </a:r>
            <a:r>
              <a:rPr lang="en-US" altLang="en-US" sz="5000" b="1" dirty="0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 </a:t>
            </a:r>
            <a:r>
              <a:rPr lang="en-US" altLang="en-US" sz="5000" b="1" dirty="0" err="1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hoa</a:t>
            </a:r>
            <a:r>
              <a:rPr lang="en-US" altLang="en-US" sz="5000" b="1" dirty="0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 </a:t>
            </a:r>
            <a:r>
              <a:rPr lang="en-US" altLang="en-US" sz="5000" b="1" dirty="0">
                <a:solidFill>
                  <a:srgbClr val="FF0000"/>
                </a:solidFill>
                <a:latin typeface=".VnCommercial Script" panose="020B7200000000000000" pitchFamily="34" charset="0"/>
              </a:rPr>
              <a:t>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79388" y="1343025"/>
            <a:ext cx="8415337" cy="5770563"/>
            <a:chOff x="156226" y="1018836"/>
            <a:chExt cx="8415170" cy="5897220"/>
          </a:xfrm>
        </p:grpSpPr>
        <p:grpSp>
          <p:nvGrpSpPr>
            <p:cNvPr id="12296" name="Group 24"/>
            <p:cNvGrpSpPr>
              <a:grpSpLocks/>
            </p:cNvGrpSpPr>
            <p:nvPr/>
          </p:nvGrpSpPr>
          <p:grpSpPr bwMode="auto">
            <a:xfrm>
              <a:off x="785786" y="2788577"/>
              <a:ext cx="7785610" cy="2625296"/>
              <a:chOff x="539750" y="1116647"/>
              <a:chExt cx="8064500" cy="2447925"/>
            </a:xfrm>
          </p:grpSpPr>
          <p:pic>
            <p:nvPicPr>
              <p:cNvPr id="12301" name="Picture 25" descr="le loi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750" y="1116647"/>
                <a:ext cx="8064500" cy="2447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644032" y="2570605"/>
                <a:ext cx="7713568" cy="57181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70219" y="2142501"/>
                <a:ext cx="70706" cy="7109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16196" y="2142501"/>
                <a:ext cx="46041" cy="4538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113085" y="2142501"/>
                <a:ext cx="46041" cy="4538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437509" y="1514716"/>
                <a:ext cx="70707" cy="7109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342383" y="1529843"/>
                <a:ext cx="72351" cy="71099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0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470396" y="2142501"/>
                <a:ext cx="46041" cy="4538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801398" y="1541945"/>
                <a:ext cx="72351" cy="4538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297" name="Group 6"/>
            <p:cNvGrpSpPr>
              <a:grpSpLocks/>
            </p:cNvGrpSpPr>
            <p:nvPr/>
          </p:nvGrpSpPr>
          <p:grpSpPr bwMode="auto">
            <a:xfrm>
              <a:off x="156226" y="4468131"/>
              <a:ext cx="8351838" cy="2447925"/>
              <a:chOff x="368300" y="857250"/>
              <a:chExt cx="8351838" cy="2447925"/>
            </a:xfrm>
          </p:grpSpPr>
          <p:pic>
            <p:nvPicPr>
              <p:cNvPr id="12299" name="Picture 6" descr="loi no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300" y="857250"/>
                <a:ext cx="8351838" cy="2447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571496" y="1142590"/>
                <a:ext cx="571489" cy="18575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12298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88" y="1018836"/>
              <a:ext cx="7572375" cy="205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1" name="Picture 16" descr="h0a xah-tj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6" descr="h0a xah-tj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5715000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21"/>
          <p:cNvSpPr txBox="1">
            <a:spLocks noChangeArrowheads="1"/>
          </p:cNvSpPr>
          <p:nvPr/>
        </p:nvSpPr>
        <p:spPr bwMode="auto">
          <a:xfrm>
            <a:off x="214313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Text Box 22"/>
          <p:cNvSpPr txBox="1">
            <a:spLocks noChangeArrowheads="1"/>
          </p:cNvSpPr>
          <p:nvPr/>
        </p:nvSpPr>
        <p:spPr bwMode="auto">
          <a:xfrm>
            <a:off x="0" y="4714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12295" name="Rectangle 20"/>
          <p:cNvSpPr>
            <a:spLocks noChangeArrowheads="1"/>
          </p:cNvSpPr>
          <p:nvPr/>
        </p:nvSpPr>
        <p:spPr bwMode="auto">
          <a:xfrm>
            <a:off x="-214313" y="928688"/>
            <a:ext cx="83820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</a:pPr>
            <a:r>
              <a:rPr lang="en-US" altLang="en-US" sz="5000" b="1" dirty="0" err="1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Bài</a:t>
            </a:r>
            <a:r>
              <a:rPr lang="en-US" altLang="en-US" sz="5000" b="1" dirty="0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 15: </a:t>
            </a:r>
            <a:r>
              <a:rPr lang="en-US" altLang="en-US" sz="5000" b="1" dirty="0" err="1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Ôn</a:t>
            </a:r>
            <a:r>
              <a:rPr lang="en-US" altLang="en-US" sz="5000" b="1" dirty="0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 </a:t>
            </a:r>
            <a:r>
              <a:rPr lang="en-US" altLang="en-US" sz="5000" b="1" dirty="0" err="1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chữ</a:t>
            </a:r>
            <a:r>
              <a:rPr lang="en-US" altLang="en-US" sz="5000" b="1" dirty="0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.VnCommercial Script" panose="020B7200000000000000" pitchFamily="34" charset="0"/>
              </a:rPr>
              <a:t>hoa</a:t>
            </a:r>
            <a:r>
              <a:rPr lang="en-US" altLang="en-US" sz="5000" b="1" dirty="0">
                <a:solidFill>
                  <a:srgbClr val="FF0000"/>
                </a:solidFill>
                <a:latin typeface=".VnCommercial Script" panose="020B7200000000000000" pitchFamily="34" charset="0"/>
              </a:rPr>
              <a:t> 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6" descr="h0a xah-tj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6" descr="h0a xah-tj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5715000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20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Text Box 21"/>
          <p:cNvSpPr txBox="1">
            <a:spLocks noChangeArrowheads="1"/>
          </p:cNvSpPr>
          <p:nvPr/>
        </p:nvSpPr>
        <p:spPr bwMode="auto">
          <a:xfrm>
            <a:off x="0" y="5476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13318" name="Text Box 22"/>
          <p:cNvSpPr txBox="1">
            <a:spLocks noChangeArrowheads="1"/>
          </p:cNvSpPr>
          <p:nvPr/>
        </p:nvSpPr>
        <p:spPr bwMode="auto">
          <a:xfrm>
            <a:off x="0" y="8366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52400" y="1971675"/>
            <a:ext cx="9144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 GV tổ chức cho học sinh trò chơi thi đua viết đẹp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304800" y="396875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rừng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6" descr="h0a xah-tj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6" descr="h0a xah-tj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5715000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20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Text Box 21"/>
          <p:cNvSpPr txBox="1">
            <a:spLocks noChangeArrowheads="1"/>
          </p:cNvSpPr>
          <p:nvPr/>
        </p:nvSpPr>
        <p:spPr bwMode="auto">
          <a:xfrm>
            <a:off x="0" y="5476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14342" name="Text Box 22"/>
          <p:cNvSpPr txBox="1">
            <a:spLocks noChangeArrowheads="1"/>
          </p:cNvSpPr>
          <p:nvPr/>
        </p:nvSpPr>
        <p:spPr bwMode="auto">
          <a:xfrm>
            <a:off x="0" y="8366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343" name="Rectangle 20"/>
          <p:cNvSpPr>
            <a:spLocks noChangeArrowheads="1"/>
          </p:cNvSpPr>
          <p:nvPr/>
        </p:nvSpPr>
        <p:spPr bwMode="auto">
          <a:xfrm>
            <a:off x="-285750" y="1071563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</a:pPr>
            <a:r>
              <a:rPr lang="en-US" altLang="en-US" sz="5000" b="1" dirty="0" err="1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Bài</a:t>
            </a:r>
            <a:r>
              <a:rPr lang="en-US" altLang="en-US" sz="5000" b="1" dirty="0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 15: </a:t>
            </a:r>
            <a:r>
              <a:rPr lang="en-US" altLang="en-US" sz="5000" b="1" dirty="0" err="1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Ôn</a:t>
            </a:r>
            <a:r>
              <a:rPr lang="en-US" altLang="en-US" sz="5000" b="1" dirty="0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 </a:t>
            </a:r>
            <a:r>
              <a:rPr lang="en-US" altLang="en-US" sz="5000" b="1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chữ</a:t>
            </a:r>
            <a:r>
              <a:rPr lang="en-US" altLang="en-US" sz="5000" b="1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.VnCommercial Script" panose="020B7200000000000000" pitchFamily="34" charset="0"/>
              </a:rPr>
              <a:t>hoa</a:t>
            </a:r>
            <a:r>
              <a:rPr lang="en-US" altLang="en-US" sz="5000" b="1" dirty="0">
                <a:solidFill>
                  <a:srgbClr val="FF0000"/>
                </a:solidFill>
                <a:latin typeface=".VnCommercial Script" panose="020B7200000000000000" pitchFamily="34" charset="0"/>
              </a:rPr>
              <a:t> L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52400" y="1971675"/>
            <a:ext cx="9144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Dặn dò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em về nhà viết thêm phần ở nhà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- Chuẩn bị tiết sau: Ôn chữ hoa 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- GV nhặn xét tiết học.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ét th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6"/>
          <p:cNvSpPr>
            <a:spLocks noChangeArrowheads="1" noChangeShapeType="1" noTextEdit="1"/>
          </p:cNvSpPr>
          <p:nvPr/>
        </p:nvSpPr>
        <p:spPr bwMode="auto">
          <a:xfrm>
            <a:off x="971550" y="2994025"/>
            <a:ext cx="7056438" cy="28114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CÁC EM !</a:t>
            </a:r>
          </a:p>
        </p:txBody>
      </p:sp>
      <p:pic>
        <p:nvPicPr>
          <p:cNvPr id="15364" name="Picture 34" descr="33720xmr97sdczd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3400" y="4953000"/>
            <a:ext cx="990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4" descr="33720xmr97sdczd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8572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 descr="hoa h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0" descr="1087470xkqld6wpz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b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5" y="4648200"/>
            <a:ext cx="14478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b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32713" y="4714875"/>
            <a:ext cx="16002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-1071563" y="3429000"/>
            <a:ext cx="6516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hoa:  </a:t>
            </a:r>
          </a:p>
        </p:txBody>
      </p:sp>
      <p:sp>
        <p:nvSpPr>
          <p:cNvPr id="3077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 Box 13"/>
          <p:cNvSpPr txBox="1">
            <a:spLocks noChangeArrowheads="1"/>
          </p:cNvSpPr>
          <p:nvPr/>
        </p:nvSpPr>
        <p:spPr bwMode="auto">
          <a:xfrm>
            <a:off x="0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395288" y="1773238"/>
            <a:ext cx="34559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714625"/>
            <a:ext cx="45720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55650" y="2874963"/>
            <a:ext cx="7785100" cy="2625725"/>
            <a:chOff x="539750" y="981075"/>
            <a:chExt cx="8064500" cy="2447925"/>
          </a:xfrm>
        </p:grpSpPr>
        <p:pic>
          <p:nvPicPr>
            <p:cNvPr id="4109" name="Picture 11" descr="le lo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981075"/>
              <a:ext cx="8064500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43352" y="2572078"/>
              <a:ext cx="7714227" cy="57128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69584" y="2142877"/>
              <a:ext cx="70712" cy="710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15702" y="2142877"/>
              <a:ext cx="46045" cy="4588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12873" y="2142877"/>
              <a:ext cx="46045" cy="4588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37153" y="1515356"/>
              <a:ext cx="70713" cy="710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341934" y="1530156"/>
              <a:ext cx="72357" cy="7104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/>
            </a:p>
          </p:txBody>
        </p:sp>
        <p:sp>
          <p:nvSpPr>
            <p:cNvPr id="19" name="Oval 18"/>
            <p:cNvSpPr/>
            <p:nvPr/>
          </p:nvSpPr>
          <p:spPr>
            <a:xfrm>
              <a:off x="4470043" y="2142877"/>
              <a:ext cx="46045" cy="4588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800902" y="1541996"/>
              <a:ext cx="72357" cy="4588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79388" y="4581525"/>
            <a:ext cx="8351837" cy="2519363"/>
            <a:chOff x="368300" y="857250"/>
            <a:chExt cx="8351838" cy="2447925"/>
          </a:xfrm>
        </p:grpSpPr>
        <p:pic>
          <p:nvPicPr>
            <p:cNvPr id="4107" name="Picture 6" descr="loi no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857250"/>
              <a:ext cx="8351838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71500" y="1142610"/>
              <a:ext cx="571500" cy="18571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409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70013"/>
            <a:ext cx="7572375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6" descr="h0a xah-tj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h0a xah-tj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5715000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20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Text Box 21"/>
          <p:cNvSpPr txBox="1">
            <a:spLocks noChangeArrowheads="1"/>
          </p:cNvSpPr>
          <p:nvPr/>
        </p:nvSpPr>
        <p:spPr bwMode="auto">
          <a:xfrm>
            <a:off x="-142875" y="487363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4105" name="Text Box 22"/>
          <p:cNvSpPr txBox="1">
            <a:spLocks noChangeArrowheads="1"/>
          </p:cNvSpPr>
          <p:nvPr/>
        </p:nvSpPr>
        <p:spPr bwMode="auto">
          <a:xfrm>
            <a:off x="0" y="8366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06" name="Rectangle 20"/>
          <p:cNvSpPr>
            <a:spLocks noChangeArrowheads="1"/>
          </p:cNvSpPr>
          <p:nvPr/>
        </p:nvSpPr>
        <p:spPr bwMode="auto">
          <a:xfrm>
            <a:off x="-95250" y="1014413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</a:pPr>
            <a:r>
              <a:rPr lang="en-US" altLang="en-US" sz="5000" b="1" dirty="0" err="1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Bài</a:t>
            </a:r>
            <a:r>
              <a:rPr lang="en-US" altLang="en-US" sz="5000" b="1" dirty="0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 </a:t>
            </a:r>
            <a:r>
              <a:rPr lang="en-US" altLang="en-US" sz="5000" b="1" dirty="0">
                <a:solidFill>
                  <a:srgbClr val="FF0000"/>
                </a:solidFill>
                <a:latin typeface=".VnCommercial Script" panose="020B7200000000000000" pitchFamily="34" charset="0"/>
              </a:rPr>
              <a:t>15: </a:t>
            </a:r>
            <a:r>
              <a:rPr lang="en-US" altLang="en-US" sz="5000" b="1" dirty="0" err="1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Ôn</a:t>
            </a:r>
            <a:r>
              <a:rPr lang="en-US" altLang="en-US" sz="5000" b="1" dirty="0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 </a:t>
            </a:r>
            <a:r>
              <a:rPr lang="en-US" altLang="en-US" sz="5000" b="1" dirty="0" err="1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chữ</a:t>
            </a:r>
            <a:r>
              <a:rPr lang="en-US" altLang="en-US" sz="5000" b="1" dirty="0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.VnCommercial Script" panose="020B7200000000000000" pitchFamily="34" charset="0"/>
              </a:rPr>
              <a:t>hoa</a:t>
            </a:r>
            <a:r>
              <a:rPr lang="en-US" altLang="en-US" sz="5000" b="1" dirty="0">
                <a:solidFill>
                  <a:srgbClr val="FF0000"/>
                </a:solidFill>
                <a:latin typeface=".VnCommercial Script" panose="020B7200000000000000" pitchFamily="34" charset="0"/>
              </a:rPr>
              <a:t> 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5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175" y="5283200"/>
            <a:ext cx="15779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1856">
            <a:off x="7589838" y="5300663"/>
            <a:ext cx="15240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2" descr="buudienHP 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557338"/>
            <a:ext cx="2841625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0" y="4505325"/>
            <a:ext cx="586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Chữ hoa </a:t>
            </a:r>
            <a:r>
              <a:rPr lang="en-US" altLang="en-US" sz="4000" b="1">
                <a:latin typeface=".VnCommercial Script" panose="020B7200000000000000" pitchFamily="34" charset="0"/>
              </a:rPr>
              <a:t>L</a:t>
            </a:r>
            <a:r>
              <a:rPr lang="en-US" altLang="en-US" sz="2800" b="1">
                <a:solidFill>
                  <a:srgbClr val="0000FF"/>
                </a:solidFill>
                <a:latin typeface=".VnCommercial Script" panose="020B7200000000000000" pitchFamily="34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độ cao mấy ô li? 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0" y="5143500"/>
            <a:ext cx="5219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Chữ hoa </a:t>
            </a:r>
            <a:r>
              <a:rPr lang="en-US" altLang="en-US" sz="4000" b="1">
                <a:solidFill>
                  <a:srgbClr val="0000FF"/>
                </a:solidFill>
                <a:latin typeface=".VnCommercial Script" panose="020B7200000000000000" pitchFamily="34" charset="0"/>
              </a:rPr>
              <a:t>L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độ cao 2 ô li rưỡi.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0" y="1928813"/>
            <a:ext cx="59404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Chữ hoa </a:t>
            </a:r>
            <a:r>
              <a:rPr lang="en-US" altLang="en-US" sz="4000" b="1">
                <a:latin typeface=".VnCommercial Script" panose="020B7200000000000000" pitchFamily="34" charset="0"/>
              </a:rPr>
              <a:t>L</a:t>
            </a:r>
            <a:r>
              <a:rPr lang="en-US" altLang="en-US" sz="2800" b="1">
                <a:solidFill>
                  <a:srgbClr val="0000FF"/>
                </a:solidFill>
                <a:latin typeface=".VnCommercial Script" panose="020B7200000000000000" pitchFamily="34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được viết bằng mấy nét? Đó là những nét nào?</a:t>
            </a:r>
            <a:r>
              <a:rPr lang="en-US" altLang="en-US" sz="2800" b="1">
                <a:solidFill>
                  <a:srgbClr val="FF0000"/>
                </a:solidFill>
                <a:latin typeface=".VnCommercial Script" panose="020B7200000000000000" pitchFamily="34" charset="0"/>
              </a:rPr>
              <a:t> </a:t>
            </a:r>
            <a:endParaRPr lang="en-US" alt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8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9" name="Text Box 27"/>
          <p:cNvSpPr txBox="1">
            <a:spLocks noChangeArrowheads="1"/>
          </p:cNvSpPr>
          <p:nvPr/>
        </p:nvSpPr>
        <p:spPr bwMode="auto">
          <a:xfrm>
            <a:off x="0" y="5476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5130" name="Text Box 28"/>
          <p:cNvSpPr txBox="1">
            <a:spLocks noChangeArrowheads="1"/>
          </p:cNvSpPr>
          <p:nvPr/>
        </p:nvSpPr>
        <p:spPr bwMode="auto">
          <a:xfrm>
            <a:off x="0" y="8366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31" name="Rectangle 20"/>
          <p:cNvSpPr>
            <a:spLocks noChangeArrowheads="1"/>
          </p:cNvSpPr>
          <p:nvPr/>
        </p:nvSpPr>
        <p:spPr bwMode="auto">
          <a:xfrm>
            <a:off x="-285750" y="1014413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</a:pPr>
            <a:endParaRPr lang="en-US" altLang="en-US" sz="5000" b="1" dirty="0">
              <a:solidFill>
                <a:srgbClr val="FF0000"/>
              </a:solidFill>
              <a:latin typeface=".VnCommercial Script" panose="020B7200000000000000" pitchFamily="34" charset="0"/>
            </a:endParaRP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0" y="2930525"/>
            <a:ext cx="60928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00FF"/>
                </a:solidFill>
                <a:latin typeface=".VnCommercial Script" panose="020B7200000000000000" pitchFamily="34" charset="0"/>
              </a:rPr>
              <a:t>L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706471" y="620688"/>
            <a:ext cx="5731057" cy="8956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160000"/>
              </a:lnSpc>
            </a:pPr>
            <a:r>
              <a:rPr lang="en-US" altLang="en-US" sz="3600" b="1" dirty="0" err="1">
                <a:solidFill>
                  <a:srgbClr val="FF0000"/>
                </a:solidFill>
                <a:latin typeface=".VnCommercial Script" panose="020B7200000000000000" pitchFamily="34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.VnCommercial Script" panose="020B7200000000000000" pitchFamily="34" charset="0"/>
              </a:rPr>
              <a:t> 15: </a:t>
            </a:r>
            <a:r>
              <a:rPr lang="en-US" altLang="en-US" sz="3600" b="1" dirty="0" err="1">
                <a:solidFill>
                  <a:srgbClr val="FF0000"/>
                </a:solidFill>
                <a:latin typeface=".VnCommercial Script" panose="020B7200000000000000" pitchFamily="34" charset="0"/>
              </a:rPr>
              <a:t>Ôn</a:t>
            </a:r>
            <a:r>
              <a:rPr lang="en-US" altLang="en-US" sz="3600" b="1" dirty="0">
                <a:solidFill>
                  <a:srgbClr val="FF0000"/>
                </a:solidFill>
                <a:latin typeface=".VnCommercial Script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.VnCommercial Script" panose="020B7200000000000000" pitchFamily="34" charset="0"/>
              </a:rPr>
              <a:t>chữ</a:t>
            </a:r>
            <a:r>
              <a:rPr lang="en-US" altLang="en-US" sz="3600" b="1" dirty="0">
                <a:solidFill>
                  <a:srgbClr val="FF0000"/>
                </a:solidFill>
                <a:latin typeface=".VnCommercial Script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.VnCommercial Script" panose="020B7200000000000000" pitchFamily="34" charset="0"/>
              </a:rPr>
              <a:t>hoa</a:t>
            </a:r>
            <a:r>
              <a:rPr lang="en-US" altLang="en-US" sz="3600" b="1" dirty="0">
                <a:solidFill>
                  <a:srgbClr val="FF0000"/>
                </a:solidFill>
                <a:latin typeface=".VnCommercial Script" panose="020B7200000000000000" pitchFamily="34" charset="0"/>
              </a:rPr>
              <a:t> L</a:t>
            </a:r>
            <a:endParaRPr lang="en-US" altLang="en-US" sz="3600" b="1" dirty="0">
              <a:solidFill>
                <a:srgbClr val="FF0000"/>
              </a:solidFill>
              <a:latin typeface=".VnCommercial Script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/>
      <p:bldP spid="5144" grpId="0"/>
      <p:bldP spid="514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73088" y="3355975"/>
            <a:ext cx="392747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</a:rPr>
              <a:t>- Bức tranh vẽ ai?</a:t>
            </a:r>
          </a:p>
        </p:txBody>
      </p:sp>
      <p:pic>
        <p:nvPicPr>
          <p:cNvPr id="6147" name="Picture 25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5063"/>
            <a:ext cx="91440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470400" y="2143125"/>
            <a:ext cx="46038" cy="460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786063" y="1541463"/>
            <a:ext cx="71437" cy="4603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39750" y="1341438"/>
            <a:ext cx="8064500" cy="2159000"/>
            <a:chOff x="539750" y="981075"/>
            <a:chExt cx="8064500" cy="2447925"/>
          </a:xfrm>
        </p:grpSpPr>
        <p:pic>
          <p:nvPicPr>
            <p:cNvPr id="6157" name="Picture 4" descr="le lo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981075"/>
              <a:ext cx="8064500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642938" y="2572226"/>
              <a:ext cx="7715250" cy="57058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69988" y="2143839"/>
              <a:ext cx="71437" cy="7019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16225" y="2143839"/>
              <a:ext cx="46038" cy="449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13463" y="2143839"/>
              <a:ext cx="46037" cy="449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37063" y="1513859"/>
              <a:ext cx="71437" cy="719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343275" y="1530058"/>
              <a:ext cx="71438" cy="7199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/>
            </a:p>
          </p:txBody>
        </p:sp>
        <p:sp>
          <p:nvSpPr>
            <p:cNvPr id="34" name="Oval 33"/>
            <p:cNvSpPr/>
            <p:nvPr/>
          </p:nvSpPr>
          <p:spPr>
            <a:xfrm>
              <a:off x="4470400" y="2143839"/>
              <a:ext cx="46038" cy="4499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800350" y="1540857"/>
              <a:ext cx="71438" cy="4679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1" name="Picture 12" descr="Le_Loi_stat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786063"/>
            <a:ext cx="3382962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23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Text Box 24"/>
          <p:cNvSpPr txBox="1">
            <a:spLocks noChangeArrowheads="1"/>
          </p:cNvSpPr>
          <p:nvPr/>
        </p:nvSpPr>
        <p:spPr bwMode="auto">
          <a:xfrm>
            <a:off x="0" y="47625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6154" name="Text Box 25"/>
          <p:cNvSpPr txBox="1">
            <a:spLocks noChangeArrowheads="1"/>
          </p:cNvSpPr>
          <p:nvPr/>
        </p:nvSpPr>
        <p:spPr bwMode="auto">
          <a:xfrm>
            <a:off x="0" y="8366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563563" y="4141788"/>
            <a:ext cx="443706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Bức tranh vẽ Lê Lợi</a:t>
            </a:r>
          </a:p>
        </p:txBody>
      </p:sp>
      <p:sp>
        <p:nvSpPr>
          <p:cNvPr id="6156" name="Rectangle 20"/>
          <p:cNvSpPr>
            <a:spLocks noChangeArrowheads="1"/>
          </p:cNvSpPr>
          <p:nvPr/>
        </p:nvSpPr>
        <p:spPr bwMode="auto">
          <a:xfrm>
            <a:off x="381000" y="942975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</a:pPr>
            <a:r>
              <a:rPr lang="en-US" altLang="en-US" sz="6000" b="1" dirty="0" err="1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Chữ</a:t>
            </a:r>
            <a:r>
              <a:rPr lang="en-US" altLang="en-US" sz="6000" b="1" dirty="0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hoa</a:t>
            </a:r>
            <a:r>
              <a:rPr lang="en-US" altLang="en-US" sz="6000" b="1" dirty="0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 </a:t>
            </a:r>
            <a:r>
              <a:rPr lang="en-US" altLang="en-US" sz="6000" b="1" dirty="0">
                <a:solidFill>
                  <a:srgbClr val="FF0000"/>
                </a:solidFill>
                <a:latin typeface=".VnCommercial Script" panose="020B7200000000000000" pitchFamily="34" charset="0"/>
              </a:rPr>
              <a:t>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3355975"/>
            <a:ext cx="5500688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 - Em biết gì về Lê Lợi?</a:t>
            </a:r>
          </a:p>
        </p:txBody>
      </p:sp>
      <p:pic>
        <p:nvPicPr>
          <p:cNvPr id="7171" name="Picture 25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7938"/>
            <a:ext cx="91440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470400" y="2143125"/>
            <a:ext cx="46038" cy="460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786063" y="1541463"/>
            <a:ext cx="71437" cy="4603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39750" y="1341438"/>
            <a:ext cx="8064500" cy="2087562"/>
            <a:chOff x="539750" y="981075"/>
            <a:chExt cx="8064500" cy="2366926"/>
          </a:xfrm>
        </p:grpSpPr>
        <p:pic>
          <p:nvPicPr>
            <p:cNvPr id="7182" name="Picture 4" descr="le lo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981075"/>
              <a:ext cx="8064500" cy="2366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642938" y="2572226"/>
              <a:ext cx="7715250" cy="57058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69988" y="2143839"/>
              <a:ext cx="71437" cy="7019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16225" y="2143839"/>
              <a:ext cx="46038" cy="449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13463" y="2143839"/>
              <a:ext cx="46037" cy="449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37063" y="1513858"/>
              <a:ext cx="71437" cy="719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343275" y="1530057"/>
              <a:ext cx="71438" cy="7199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/>
            </a:p>
          </p:txBody>
        </p:sp>
        <p:sp>
          <p:nvSpPr>
            <p:cNvPr id="34" name="Oval 33"/>
            <p:cNvSpPr/>
            <p:nvPr/>
          </p:nvSpPr>
          <p:spPr>
            <a:xfrm>
              <a:off x="4470400" y="2143839"/>
              <a:ext cx="46038" cy="4499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800350" y="1540857"/>
              <a:ext cx="71438" cy="4679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1" name="Picture 12" descr="Le_Loi_stat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786063"/>
            <a:ext cx="2811462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23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7" name="Text Box 24"/>
          <p:cNvSpPr txBox="1">
            <a:spLocks noChangeArrowheads="1"/>
          </p:cNvSpPr>
          <p:nvPr/>
        </p:nvSpPr>
        <p:spPr bwMode="auto">
          <a:xfrm>
            <a:off x="0" y="5476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7178" name="Text Box 25"/>
          <p:cNvSpPr txBox="1">
            <a:spLocks noChangeArrowheads="1"/>
          </p:cNvSpPr>
          <p:nvPr/>
        </p:nvSpPr>
        <p:spPr bwMode="auto">
          <a:xfrm>
            <a:off x="0" y="8366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79" name="Rectangle 7"/>
          <p:cNvSpPr>
            <a:spLocks noChangeArrowheads="1"/>
          </p:cNvSpPr>
          <p:nvPr/>
        </p:nvSpPr>
        <p:spPr bwMode="auto">
          <a:xfrm>
            <a:off x="563563" y="4141788"/>
            <a:ext cx="443706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0" name="Rectangle 20"/>
          <p:cNvSpPr>
            <a:spLocks noChangeArrowheads="1"/>
          </p:cNvSpPr>
          <p:nvPr/>
        </p:nvSpPr>
        <p:spPr bwMode="auto">
          <a:xfrm>
            <a:off x="-71438" y="942975"/>
            <a:ext cx="83820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</a:pPr>
            <a:r>
              <a:rPr lang="en-US" altLang="en-US" sz="5000" b="1" dirty="0" err="1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Bài</a:t>
            </a:r>
            <a:r>
              <a:rPr lang="en-US" altLang="en-US" sz="5000" b="1" dirty="0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 15: </a:t>
            </a:r>
            <a:r>
              <a:rPr lang="en-US" altLang="en-US" sz="5000" b="1" dirty="0" err="1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Ôn</a:t>
            </a:r>
            <a:r>
              <a:rPr lang="en-US" altLang="en-US" sz="5000" b="1" dirty="0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 </a:t>
            </a:r>
            <a:r>
              <a:rPr lang="en-US" altLang="en-US" sz="5000" b="1" dirty="0" err="1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chữ</a:t>
            </a:r>
            <a:r>
              <a:rPr lang="en-US" altLang="en-US" sz="5000" b="1" dirty="0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.VnCommercial Script" panose="020B7200000000000000" pitchFamily="34" charset="0"/>
              </a:rPr>
              <a:t>hoa</a:t>
            </a:r>
            <a:r>
              <a:rPr lang="en-US" altLang="en-US" sz="5000" b="1" dirty="0">
                <a:solidFill>
                  <a:srgbClr val="FF0000"/>
                </a:solidFill>
                <a:latin typeface=".VnCommercial Script" panose="020B7200000000000000" pitchFamily="34" charset="0"/>
              </a:rPr>
              <a:t> L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3998913"/>
            <a:ext cx="600075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 -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Lê Lợi sinh năm (1385-1433)</a:t>
            </a:r>
          </a:p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là vị anh hùng dân tộc có công lớn </a:t>
            </a:r>
          </a:p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đánh đuổi giặc Minh, giành độc lập</a:t>
            </a:r>
          </a:p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cho dân tộc, lập ra triều đình nhà </a:t>
            </a:r>
          </a:p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Lê.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4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29600" cy="892175"/>
          </a:xfr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br>
              <a:rPr lang="en-US" alt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8195" name="Text Box 23"/>
          <p:cNvSpPr txBox="1">
            <a:spLocks noChangeArrowheads="1"/>
          </p:cNvSpPr>
          <p:nvPr/>
        </p:nvSpPr>
        <p:spPr bwMode="auto">
          <a:xfrm>
            <a:off x="0" y="185738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Rectangle 20"/>
          <p:cNvSpPr>
            <a:spLocks noChangeArrowheads="1"/>
          </p:cNvSpPr>
          <p:nvPr/>
        </p:nvSpPr>
        <p:spPr bwMode="auto">
          <a:xfrm>
            <a:off x="-71438" y="1214438"/>
            <a:ext cx="83820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</a:pPr>
            <a:r>
              <a:rPr lang="en-US" altLang="en-US" sz="5000" b="1" dirty="0" err="1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Bài</a:t>
            </a:r>
            <a:r>
              <a:rPr lang="en-US" altLang="en-US" sz="5000" b="1" dirty="0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  12; </a:t>
            </a:r>
            <a:r>
              <a:rPr lang="en-US" altLang="en-US" sz="5000" b="1" dirty="0" err="1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Ôn</a:t>
            </a:r>
            <a:r>
              <a:rPr lang="en-US" altLang="en-US" sz="5000" b="1" dirty="0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 </a:t>
            </a:r>
            <a:r>
              <a:rPr lang="en-US" altLang="en-US" sz="5000" b="1" dirty="0" err="1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chữ</a:t>
            </a:r>
            <a:r>
              <a:rPr lang="en-US" altLang="en-US" sz="5000" b="1" dirty="0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.VnCommercial Script" panose="020B7200000000000000" pitchFamily="34" charset="0"/>
              </a:rPr>
              <a:t>hoa</a:t>
            </a:r>
            <a:r>
              <a:rPr lang="en-US" altLang="en-US" sz="5000" b="1" dirty="0">
                <a:solidFill>
                  <a:srgbClr val="FF0000"/>
                </a:solidFill>
                <a:latin typeface=".VnCommercial Script" panose="020B7200000000000000" pitchFamily="34" charset="0"/>
              </a:rPr>
              <a:t> L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152400" y="455930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Độ cao các con chữ như thế nào?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142875" y="5273675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Chữ L cao 2 ô li rưỡi các chữ ê, ơ, i cao 1 ô li.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71500" y="2214563"/>
            <a:ext cx="8064500" cy="2159000"/>
            <a:chOff x="539750" y="981075"/>
            <a:chExt cx="8064500" cy="2447925"/>
          </a:xfrm>
        </p:grpSpPr>
        <p:pic>
          <p:nvPicPr>
            <p:cNvPr id="8200" name="Picture 4" descr="le lo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981075"/>
              <a:ext cx="8064500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642938" y="2572226"/>
              <a:ext cx="7715250" cy="57058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69988" y="2143839"/>
              <a:ext cx="71437" cy="7019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16225" y="2143839"/>
              <a:ext cx="46038" cy="449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13463" y="2143839"/>
              <a:ext cx="46037" cy="449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37063" y="1513859"/>
              <a:ext cx="71437" cy="719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343275" y="1530058"/>
              <a:ext cx="71438" cy="7199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/>
            </a:p>
          </p:txBody>
        </p:sp>
        <p:sp>
          <p:nvSpPr>
            <p:cNvPr id="28" name="Oval 27"/>
            <p:cNvSpPr/>
            <p:nvPr/>
          </p:nvSpPr>
          <p:spPr>
            <a:xfrm>
              <a:off x="4470400" y="2143839"/>
              <a:ext cx="46038" cy="4499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800350" y="1540857"/>
              <a:ext cx="71438" cy="4679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4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29600" cy="892175"/>
          </a:xfr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br>
              <a:rPr lang="en-US" alt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9219" name="Text Box 23"/>
          <p:cNvSpPr txBox="1">
            <a:spLocks noChangeArrowheads="1"/>
          </p:cNvSpPr>
          <p:nvPr/>
        </p:nvSpPr>
        <p:spPr bwMode="auto">
          <a:xfrm>
            <a:off x="0" y="185738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Rectangle 20"/>
          <p:cNvSpPr>
            <a:spLocks noChangeArrowheads="1"/>
          </p:cNvSpPr>
          <p:nvPr/>
        </p:nvSpPr>
        <p:spPr bwMode="auto">
          <a:xfrm>
            <a:off x="-71438" y="1214438"/>
            <a:ext cx="83820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</a:pPr>
            <a:r>
              <a:rPr lang="en-US" altLang="en-US" sz="5000" b="1" dirty="0" err="1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Bài</a:t>
            </a:r>
            <a:r>
              <a:rPr lang="en-US" altLang="en-US" sz="5000" b="1" dirty="0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 15: </a:t>
            </a:r>
            <a:r>
              <a:rPr lang="en-US" altLang="en-US" sz="5000" b="1" dirty="0" err="1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Ôn</a:t>
            </a:r>
            <a:r>
              <a:rPr lang="en-US" altLang="en-US" sz="5000" b="1" dirty="0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 </a:t>
            </a:r>
            <a:r>
              <a:rPr lang="en-US" altLang="en-US" sz="5000" b="1" dirty="0" err="1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chữ</a:t>
            </a:r>
            <a:r>
              <a:rPr lang="en-US" altLang="en-US" sz="5000" b="1" dirty="0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.VnCommercial Script" panose="020B7200000000000000" pitchFamily="34" charset="0"/>
              </a:rPr>
              <a:t>hoa</a:t>
            </a:r>
            <a:r>
              <a:rPr lang="en-US" altLang="en-US" sz="5000" b="1" dirty="0">
                <a:solidFill>
                  <a:srgbClr val="FF0000"/>
                </a:solidFill>
                <a:latin typeface=".VnCommercial Script" panose="020B7200000000000000" pitchFamily="34" charset="0"/>
              </a:rPr>
              <a:t> L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152400" y="455930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Vì sao từ Lê Lợi phải viết hoa?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142875" y="5273675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Vì đó là tên riêng.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71500" y="2214563"/>
            <a:ext cx="8064500" cy="2159000"/>
            <a:chOff x="539750" y="981075"/>
            <a:chExt cx="8064500" cy="2447925"/>
          </a:xfrm>
        </p:grpSpPr>
        <p:pic>
          <p:nvPicPr>
            <p:cNvPr id="9224" name="Picture 4" descr="le lo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981075"/>
              <a:ext cx="8064500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642938" y="2572226"/>
              <a:ext cx="7715250" cy="57058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69988" y="2143839"/>
              <a:ext cx="71437" cy="7019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16225" y="2143839"/>
              <a:ext cx="46038" cy="449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13463" y="2143839"/>
              <a:ext cx="46037" cy="449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37063" y="1513859"/>
              <a:ext cx="71437" cy="719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343275" y="1530058"/>
              <a:ext cx="71438" cy="7199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/>
            </a:p>
          </p:txBody>
        </p:sp>
        <p:sp>
          <p:nvSpPr>
            <p:cNvPr id="28" name="Oval 27"/>
            <p:cNvSpPr/>
            <p:nvPr/>
          </p:nvSpPr>
          <p:spPr>
            <a:xfrm>
              <a:off x="4470400" y="2143839"/>
              <a:ext cx="46038" cy="4499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800350" y="1540857"/>
              <a:ext cx="71438" cy="4679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6"/>
          <p:cNvGrpSpPr>
            <a:grpSpLocks/>
          </p:cNvGrpSpPr>
          <p:nvPr/>
        </p:nvGrpSpPr>
        <p:grpSpPr bwMode="auto">
          <a:xfrm>
            <a:off x="0" y="1557338"/>
            <a:ext cx="8964613" cy="2808287"/>
            <a:chOff x="368300" y="857250"/>
            <a:chExt cx="8351838" cy="2447925"/>
          </a:xfrm>
        </p:grpSpPr>
        <p:pic>
          <p:nvPicPr>
            <p:cNvPr id="10258" name="Picture 6" descr="loi no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857250"/>
              <a:ext cx="8351838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70922" y="1142311"/>
              <a:ext cx="572367" cy="18584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68313" y="4724400"/>
            <a:ext cx="88582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116013" y="4652963"/>
            <a:ext cx="65008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Câu tục ngữ khuyên chúng ta điều gì?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258888" y="5013325"/>
            <a:ext cx="7358062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42988" y="5084763"/>
            <a:ext cx="792003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84213" y="5516563"/>
            <a:ext cx="845978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71500" y="5516563"/>
            <a:ext cx="85725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Những con chữ cao 2 ôli rưỡi  là </a:t>
            </a:r>
            <a:r>
              <a:rPr lang="en-US" altLang="en-US" sz="2800" b="1">
                <a:solidFill>
                  <a:srgbClr val="002060"/>
                </a:solidFill>
                <a:latin typeface="HP001 4 hàng" pitchFamily="34" charset="0"/>
              </a:rPr>
              <a:t>L, h, g, l</a:t>
            </a:r>
            <a:endParaRPr lang="en-US" altLang="en-US" sz="2800">
              <a:solidFill>
                <a:srgbClr val="002060"/>
              </a:solidFill>
              <a:latin typeface="HP001 4 hàng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258888" y="5084763"/>
            <a:ext cx="65008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 dirty="0">
              <a:solidFill>
                <a:srgbClr val="002060"/>
              </a:solidFill>
              <a:latin typeface="HP001 4 hàng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258888" y="5084763"/>
            <a:ext cx="598805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dirty="0">
              <a:solidFill>
                <a:srgbClr val="002060"/>
              </a:solidFill>
              <a:latin typeface="HP001 4 hàng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187450" y="5084763"/>
            <a:ext cx="5214938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dirty="0">
              <a:solidFill>
                <a:srgbClr val="002060"/>
              </a:solidFill>
              <a:latin typeface="HP001 4 hàng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16013" y="5229225"/>
            <a:ext cx="7358062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dirty="0">
              <a:solidFill>
                <a:srgbClr val="002060"/>
              </a:solidFill>
              <a:latin typeface="HP001 4 hàng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971550" y="5157788"/>
            <a:ext cx="7358063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dirty="0">
              <a:solidFill>
                <a:srgbClr val="002060"/>
              </a:solidFill>
              <a:latin typeface="HP001 4 hàng" pitchFamily="34" charset="0"/>
            </a:endParaRPr>
          </a:p>
        </p:txBody>
      </p:sp>
      <p:sp>
        <p:nvSpPr>
          <p:cNvPr id="10255" name="Text Box 19"/>
          <p:cNvSpPr txBox="1">
            <a:spLocks noChangeArrowheads="1"/>
          </p:cNvSpPr>
          <p:nvPr/>
        </p:nvSpPr>
        <p:spPr bwMode="auto">
          <a:xfrm>
            <a:off x="0" y="11906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6" name="Text Box 20"/>
          <p:cNvSpPr txBox="1">
            <a:spLocks noChangeArrowheads="1"/>
          </p:cNvSpPr>
          <p:nvPr/>
        </p:nvSpPr>
        <p:spPr bwMode="auto">
          <a:xfrm>
            <a:off x="0" y="6191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10257" name="Rectangle 20"/>
          <p:cNvSpPr>
            <a:spLocks noChangeArrowheads="1"/>
          </p:cNvSpPr>
          <p:nvPr/>
        </p:nvSpPr>
        <p:spPr bwMode="auto">
          <a:xfrm>
            <a:off x="-214313" y="1085850"/>
            <a:ext cx="83820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</a:pPr>
            <a:r>
              <a:rPr lang="en-US" altLang="en-US" sz="5000" b="1" dirty="0" err="1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Bài</a:t>
            </a:r>
            <a:r>
              <a:rPr lang="en-US" altLang="en-US" sz="5000" b="1" dirty="0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 15: </a:t>
            </a:r>
            <a:r>
              <a:rPr lang="en-US" altLang="en-US" sz="5000" b="1" dirty="0" err="1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Ôn</a:t>
            </a:r>
            <a:r>
              <a:rPr lang="en-US" altLang="en-US" sz="5000" b="1" dirty="0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 </a:t>
            </a:r>
            <a:r>
              <a:rPr lang="en-US" altLang="en-US" sz="5000" b="1" dirty="0" err="1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chữ</a:t>
            </a:r>
            <a:r>
              <a:rPr lang="en-US" altLang="en-US" sz="5000" b="1" dirty="0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 </a:t>
            </a:r>
            <a:r>
              <a:rPr lang="en-US" altLang="en-US" sz="5000" b="1" dirty="0" err="1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hoa</a:t>
            </a:r>
            <a:r>
              <a:rPr lang="en-US" altLang="en-US" sz="5000" b="1" dirty="0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 </a:t>
            </a:r>
            <a:r>
              <a:rPr lang="en-US" altLang="en-US" sz="5000" b="1" dirty="0">
                <a:solidFill>
                  <a:srgbClr val="FF0000"/>
                </a:solidFill>
                <a:latin typeface=".VnCommercial Script" panose="020B7200000000000000" pitchFamily="34" charset="0"/>
              </a:rPr>
              <a:t>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376</Words>
  <Application>Microsoft Office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.VnCommercial Script</vt:lpstr>
      <vt:lpstr>Arial</vt:lpstr>
      <vt:lpstr>HP001 4 hàng</vt:lpstr>
      <vt:lpstr>Impact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 Tập viết</vt:lpstr>
      <vt:lpstr>9 Tập viết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hgt</dc:creator>
  <cp:lastModifiedBy>Admin</cp:lastModifiedBy>
  <cp:revision>206</cp:revision>
  <dcterms:created xsi:type="dcterms:W3CDTF">2008-12-13T06:16:32Z</dcterms:created>
  <dcterms:modified xsi:type="dcterms:W3CDTF">2021-12-13T14:34:53Z</dcterms:modified>
</cp:coreProperties>
</file>