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0" r:id="rId4"/>
    <p:sldId id="273" r:id="rId5"/>
    <p:sldId id="274" r:id="rId6"/>
    <p:sldId id="261" r:id="rId7"/>
    <p:sldId id="275" r:id="rId8"/>
    <p:sldId id="276" r:id="rId9"/>
    <p:sldId id="262" r:id="rId10"/>
    <p:sldId id="277" r:id="rId11"/>
    <p:sldId id="278" r:id="rId12"/>
    <p:sldId id="263" r:id="rId13"/>
    <p:sldId id="279" r:id="rId14"/>
    <p:sldId id="280" r:id="rId15"/>
    <p:sldId id="264" r:id="rId16"/>
    <p:sldId id="265" r:id="rId17"/>
    <p:sldId id="267" r:id="rId18"/>
    <p:sldId id="285" r:id="rId19"/>
    <p:sldId id="286" r:id="rId20"/>
    <p:sldId id="282" r:id="rId21"/>
    <p:sldId id="287" r:id="rId22"/>
    <p:sldId id="283" r:id="rId23"/>
    <p:sldId id="288" r:id="rId24"/>
    <p:sldId id="289" r:id="rId25"/>
    <p:sldId id="272" r:id="rId26"/>
  </p:sldIdLst>
  <p:sldSz cx="9144000" cy="5143500" type="screen16x9"/>
  <p:notesSz cx="6858000" cy="9144000"/>
  <p:defaultTextStyle>
    <a:defPPr>
      <a:defRPr lang="en-US"/>
    </a:defPPr>
    <a:lvl1pPr algn="l" defTabSz="685800" rtl="0" fontAlgn="base">
      <a:spcBef>
        <a:spcPct val="0"/>
      </a:spcBef>
      <a:spcAft>
        <a:spcPct val="0"/>
      </a:spcAft>
      <a:defRPr sz="1400" kern="1200">
        <a:solidFill>
          <a:schemeClr val="tx1"/>
        </a:solidFill>
        <a:latin typeface="Calibri" pitchFamily="34" charset="0"/>
        <a:ea typeface="+mn-ea"/>
        <a:cs typeface="Arial" pitchFamily="34" charset="0"/>
      </a:defRPr>
    </a:lvl1pPr>
    <a:lvl2pPr marL="342900" indent="114300" algn="l" defTabSz="685800" rtl="0" fontAlgn="base">
      <a:spcBef>
        <a:spcPct val="0"/>
      </a:spcBef>
      <a:spcAft>
        <a:spcPct val="0"/>
      </a:spcAft>
      <a:defRPr sz="1400" kern="1200">
        <a:solidFill>
          <a:schemeClr val="tx1"/>
        </a:solidFill>
        <a:latin typeface="Calibri" pitchFamily="34" charset="0"/>
        <a:ea typeface="+mn-ea"/>
        <a:cs typeface="Arial" pitchFamily="34" charset="0"/>
      </a:defRPr>
    </a:lvl2pPr>
    <a:lvl3pPr marL="685800" indent="228600" algn="l" defTabSz="685800" rtl="0" fontAlgn="base">
      <a:spcBef>
        <a:spcPct val="0"/>
      </a:spcBef>
      <a:spcAft>
        <a:spcPct val="0"/>
      </a:spcAft>
      <a:defRPr sz="1400" kern="1200">
        <a:solidFill>
          <a:schemeClr val="tx1"/>
        </a:solidFill>
        <a:latin typeface="Calibri" pitchFamily="34" charset="0"/>
        <a:ea typeface="+mn-ea"/>
        <a:cs typeface="Arial" pitchFamily="34" charset="0"/>
      </a:defRPr>
    </a:lvl3pPr>
    <a:lvl4pPr marL="1028700" indent="342900" algn="l" defTabSz="685800" rtl="0" fontAlgn="base">
      <a:spcBef>
        <a:spcPct val="0"/>
      </a:spcBef>
      <a:spcAft>
        <a:spcPct val="0"/>
      </a:spcAft>
      <a:defRPr sz="1400" kern="1200">
        <a:solidFill>
          <a:schemeClr val="tx1"/>
        </a:solidFill>
        <a:latin typeface="Calibri" pitchFamily="34" charset="0"/>
        <a:ea typeface="+mn-ea"/>
        <a:cs typeface="Arial" pitchFamily="34" charset="0"/>
      </a:defRPr>
    </a:lvl4pPr>
    <a:lvl5pPr marL="1371600" indent="457200" algn="l" defTabSz="685800" rtl="0" fontAlgn="base">
      <a:spcBef>
        <a:spcPct val="0"/>
      </a:spcBef>
      <a:spcAft>
        <a:spcPct val="0"/>
      </a:spcAft>
      <a:defRPr sz="1400" kern="1200">
        <a:solidFill>
          <a:schemeClr val="tx1"/>
        </a:solidFill>
        <a:latin typeface="Calibri" pitchFamily="34" charset="0"/>
        <a:ea typeface="+mn-ea"/>
        <a:cs typeface="Arial" pitchFamily="34" charset="0"/>
      </a:defRPr>
    </a:lvl5pPr>
    <a:lvl6pPr marL="2286000" algn="l" defTabSz="914400" rtl="0" eaLnBrk="1" latinLnBrk="0" hangingPunct="1">
      <a:defRPr sz="1400" kern="1200">
        <a:solidFill>
          <a:schemeClr val="tx1"/>
        </a:solidFill>
        <a:latin typeface="Calibri" pitchFamily="34" charset="0"/>
        <a:ea typeface="+mn-ea"/>
        <a:cs typeface="Arial" pitchFamily="34" charset="0"/>
      </a:defRPr>
    </a:lvl6pPr>
    <a:lvl7pPr marL="2743200" algn="l" defTabSz="914400" rtl="0" eaLnBrk="1" latinLnBrk="0" hangingPunct="1">
      <a:defRPr sz="1400" kern="1200">
        <a:solidFill>
          <a:schemeClr val="tx1"/>
        </a:solidFill>
        <a:latin typeface="Calibri" pitchFamily="34" charset="0"/>
        <a:ea typeface="+mn-ea"/>
        <a:cs typeface="Arial" pitchFamily="34" charset="0"/>
      </a:defRPr>
    </a:lvl7pPr>
    <a:lvl8pPr marL="3200400" algn="l" defTabSz="914400" rtl="0" eaLnBrk="1" latinLnBrk="0" hangingPunct="1">
      <a:defRPr sz="1400" kern="1200">
        <a:solidFill>
          <a:schemeClr val="tx1"/>
        </a:solidFill>
        <a:latin typeface="Calibri" pitchFamily="34" charset="0"/>
        <a:ea typeface="+mn-ea"/>
        <a:cs typeface="Arial" pitchFamily="34" charset="0"/>
      </a:defRPr>
    </a:lvl8pPr>
    <a:lvl9pPr marL="3657600" algn="l" defTabSz="914400" rtl="0" eaLnBrk="1" latinLnBrk="0" hangingPunct="1">
      <a:defRPr sz="1400"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4" d="100"/>
          <a:sy n="94" d="100"/>
        </p:scale>
        <p:origin x="-72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21A66D-9306-49DB-8B41-495AA7AA1931}" type="datetimeFigureOut">
              <a:rPr lang="en-US"/>
              <a:pPr>
                <a:defRPr/>
              </a:pPr>
              <a:t>19/12/2021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64C31B5-E184-4155-AAF3-A6E266BC1922}" type="slidenum">
              <a:rPr lang="en-US"/>
              <a:pPr>
                <a:defRPr/>
              </a:pPr>
              <a:t>‹#›</a:t>
            </a:fld>
            <a:endParaRPr lang="en-US"/>
          </a:p>
        </p:txBody>
      </p:sp>
    </p:spTree>
    <p:extLst>
      <p:ext uri="{BB962C8B-B14F-4D97-AF65-F5344CB8AC3E}">
        <p14:creationId xmlns:p14="http://schemas.microsoft.com/office/powerpoint/2010/main" val="685735418"/>
      </p:ext>
    </p:extLst>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fontAlgn="base">
              <a:spcBef>
                <a:spcPct val="0"/>
              </a:spcBef>
              <a:spcAft>
                <a:spcPct val="0"/>
              </a:spcAft>
            </a:pPr>
            <a:fld id="{7A645A5D-350E-43E0-AD71-34E3E4D1F5FF}" type="slidenum">
              <a:rPr lang="en-US" sz="1200"/>
              <a:pPr fontAlgn="base">
                <a:spcBef>
                  <a:spcPct val="0"/>
                </a:spcBef>
                <a:spcAft>
                  <a:spcPct val="0"/>
                </a:spcAft>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fontAlgn="base">
              <a:spcBef>
                <a:spcPct val="0"/>
              </a:spcBef>
              <a:spcAft>
                <a:spcPct val="0"/>
              </a:spcAft>
            </a:pPr>
            <a:fld id="{5A4A5360-004C-4B32-A183-8AA85E7601AC}" type="slidenum">
              <a:rPr lang="en-US" sz="1200"/>
              <a:pPr fontAlgn="base">
                <a:spcBef>
                  <a:spcPct val="0"/>
                </a:spcBef>
                <a:spcAft>
                  <a:spcPct val="0"/>
                </a:spcAft>
              </a:pPr>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50BE59-4303-4C55-ABEA-89D2BEB24179}" type="datetimeFigureOut">
              <a:rPr lang="en-US"/>
              <a:pPr>
                <a:defRPr/>
              </a:pPr>
              <a:t>19/12/2021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92098-D9D6-49C8-9735-5FAAE69ABEEA}" type="slidenum">
              <a:rPr lang="en-US"/>
              <a:pPr>
                <a:defRPr/>
              </a:pPr>
              <a:t>‹#›</a:t>
            </a:fld>
            <a:endParaRPr lang="en-US"/>
          </a:p>
        </p:txBody>
      </p:sp>
    </p:spTree>
    <p:extLst>
      <p:ext uri="{BB962C8B-B14F-4D97-AF65-F5344CB8AC3E}">
        <p14:creationId xmlns:p14="http://schemas.microsoft.com/office/powerpoint/2010/main" val="350225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7D54D8-7C0E-4B31-910B-A652CB3997D3}" type="datetimeFigureOut">
              <a:rPr lang="en-US"/>
              <a:pPr>
                <a:defRPr/>
              </a:pPr>
              <a:t>19/12/2021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67B914-2672-4308-B02C-FC7681589BCB}" type="slidenum">
              <a:rPr lang="en-US"/>
              <a:pPr>
                <a:defRPr/>
              </a:pPr>
              <a:t>‹#›</a:t>
            </a:fld>
            <a:endParaRPr lang="en-US"/>
          </a:p>
        </p:txBody>
      </p:sp>
    </p:spTree>
    <p:extLst>
      <p:ext uri="{BB962C8B-B14F-4D97-AF65-F5344CB8AC3E}">
        <p14:creationId xmlns:p14="http://schemas.microsoft.com/office/powerpoint/2010/main" val="206244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E8D511-AF55-49D2-95CF-194C794494E4}" type="datetimeFigureOut">
              <a:rPr lang="en-US"/>
              <a:pPr>
                <a:defRPr/>
              </a:pPr>
              <a:t>19/12/2021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CD3CD-F8A6-4986-A188-090246765988}" type="slidenum">
              <a:rPr lang="en-US"/>
              <a:pPr>
                <a:defRPr/>
              </a:pPr>
              <a:t>‹#›</a:t>
            </a:fld>
            <a:endParaRPr lang="en-US"/>
          </a:p>
        </p:txBody>
      </p:sp>
    </p:spTree>
    <p:extLst>
      <p:ext uri="{BB962C8B-B14F-4D97-AF65-F5344CB8AC3E}">
        <p14:creationId xmlns:p14="http://schemas.microsoft.com/office/powerpoint/2010/main" val="291735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D9ABAF-52B4-4C7D-8DC6-17E034E10B4E}" type="datetimeFigureOut">
              <a:rPr lang="en-US"/>
              <a:pPr>
                <a:defRPr/>
              </a:pPr>
              <a:t>19/12/2021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036B3-3703-47E3-BE23-784F0FE4F10D}" type="slidenum">
              <a:rPr lang="en-US"/>
              <a:pPr>
                <a:defRPr/>
              </a:pPr>
              <a:t>‹#›</a:t>
            </a:fld>
            <a:endParaRPr lang="en-US"/>
          </a:p>
        </p:txBody>
      </p:sp>
    </p:spTree>
    <p:extLst>
      <p:ext uri="{BB962C8B-B14F-4D97-AF65-F5344CB8AC3E}">
        <p14:creationId xmlns:p14="http://schemas.microsoft.com/office/powerpoint/2010/main" val="18671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A0B1CE54-A632-4652-9E5E-8035EC23110C}" type="datetimeFigureOut">
              <a:rPr lang="en-US"/>
              <a:pPr>
                <a:defRPr/>
              </a:pPr>
              <a:t>19/12/2021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1C4051-E7E3-4A80-A0C1-DEA93A8B3101}" type="slidenum">
              <a:rPr lang="en-US"/>
              <a:pPr>
                <a:defRPr/>
              </a:pPr>
              <a:t>‹#›</a:t>
            </a:fld>
            <a:endParaRPr lang="en-US"/>
          </a:p>
        </p:txBody>
      </p:sp>
    </p:spTree>
    <p:extLst>
      <p:ext uri="{BB962C8B-B14F-4D97-AF65-F5344CB8AC3E}">
        <p14:creationId xmlns:p14="http://schemas.microsoft.com/office/powerpoint/2010/main" val="146218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1852A5-63FA-4C0D-9489-08CC7ACD9C09}" type="datetimeFigureOut">
              <a:rPr lang="en-US"/>
              <a:pPr>
                <a:defRPr/>
              </a:pPr>
              <a:t>19/12/2021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619800-4460-4DEF-AFF5-A3E34ED4F3BF}" type="slidenum">
              <a:rPr lang="en-US"/>
              <a:pPr>
                <a:defRPr/>
              </a:pPr>
              <a:t>‹#›</a:t>
            </a:fld>
            <a:endParaRPr lang="en-US"/>
          </a:p>
        </p:txBody>
      </p:sp>
    </p:spTree>
    <p:extLst>
      <p:ext uri="{BB962C8B-B14F-4D97-AF65-F5344CB8AC3E}">
        <p14:creationId xmlns:p14="http://schemas.microsoft.com/office/powerpoint/2010/main" val="369332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826800-1313-4CD7-81D1-F321A22F3AD6}" type="datetimeFigureOut">
              <a:rPr lang="en-US"/>
              <a:pPr>
                <a:defRPr/>
              </a:pPr>
              <a:t>19/12/2021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AB5391-430F-45C5-BB80-F5236D5C04DF}" type="slidenum">
              <a:rPr lang="en-US"/>
              <a:pPr>
                <a:defRPr/>
              </a:pPr>
              <a:t>‹#›</a:t>
            </a:fld>
            <a:endParaRPr lang="en-US"/>
          </a:p>
        </p:txBody>
      </p:sp>
    </p:spTree>
    <p:extLst>
      <p:ext uri="{BB962C8B-B14F-4D97-AF65-F5344CB8AC3E}">
        <p14:creationId xmlns:p14="http://schemas.microsoft.com/office/powerpoint/2010/main" val="281438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9DE748-DED5-4CC7-AB4D-551DEAFB080E}" type="datetimeFigureOut">
              <a:rPr lang="en-US"/>
              <a:pPr>
                <a:defRPr/>
              </a:pPr>
              <a:t>19/12/2021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C1F671-A1F9-43BB-88A8-F233B134733F}" type="slidenum">
              <a:rPr lang="en-US"/>
              <a:pPr>
                <a:defRPr/>
              </a:pPr>
              <a:t>‹#›</a:t>
            </a:fld>
            <a:endParaRPr lang="en-US"/>
          </a:p>
        </p:txBody>
      </p:sp>
    </p:spTree>
    <p:extLst>
      <p:ext uri="{BB962C8B-B14F-4D97-AF65-F5344CB8AC3E}">
        <p14:creationId xmlns:p14="http://schemas.microsoft.com/office/powerpoint/2010/main" val="206388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A95888-20C8-4595-86C0-BA5476FF6CE3}" type="datetimeFigureOut">
              <a:rPr lang="en-US"/>
              <a:pPr>
                <a:defRPr/>
              </a:pPr>
              <a:t>19/12/2021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1FE712-01B9-4AB2-BA63-45D256CE0E33}" type="slidenum">
              <a:rPr lang="en-US"/>
              <a:pPr>
                <a:defRPr/>
              </a:pPr>
              <a:t>‹#›</a:t>
            </a:fld>
            <a:endParaRPr lang="en-US"/>
          </a:p>
        </p:txBody>
      </p:sp>
    </p:spTree>
    <p:extLst>
      <p:ext uri="{BB962C8B-B14F-4D97-AF65-F5344CB8AC3E}">
        <p14:creationId xmlns:p14="http://schemas.microsoft.com/office/powerpoint/2010/main" val="13681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09F8B1FF-5D22-4612-AAA8-FE0ECC87F824}" type="datetimeFigureOut">
              <a:rPr lang="en-US"/>
              <a:pPr>
                <a:defRPr/>
              </a:pPr>
              <a:t>19/12/2021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A45F84-19C7-4418-99E6-551ACD1C2B2E}" type="slidenum">
              <a:rPr lang="en-US"/>
              <a:pPr>
                <a:defRPr/>
              </a:pPr>
              <a:t>‹#›</a:t>
            </a:fld>
            <a:endParaRPr lang="en-US"/>
          </a:p>
        </p:txBody>
      </p:sp>
    </p:spTree>
    <p:extLst>
      <p:ext uri="{BB962C8B-B14F-4D97-AF65-F5344CB8AC3E}">
        <p14:creationId xmlns:p14="http://schemas.microsoft.com/office/powerpoint/2010/main" val="13746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B6E66BE-D2E1-4AD3-8D69-C59D0713E208}" type="datetimeFigureOut">
              <a:rPr lang="en-US"/>
              <a:pPr>
                <a:defRPr/>
              </a:pPr>
              <a:t>19/12/2021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EE5F91-EB20-4A42-BB65-68A04E3F106A}" type="slidenum">
              <a:rPr lang="en-US"/>
              <a:pPr>
                <a:defRPr/>
              </a:pPr>
              <a:t>‹#›</a:t>
            </a:fld>
            <a:endParaRPr lang="en-US"/>
          </a:p>
        </p:txBody>
      </p:sp>
    </p:spTree>
    <p:extLst>
      <p:ext uri="{BB962C8B-B14F-4D97-AF65-F5344CB8AC3E}">
        <p14:creationId xmlns:p14="http://schemas.microsoft.com/office/powerpoint/2010/main" val="343775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5EBD9457-B5AE-4F32-B424-2A675469C4E2}" type="datetimeFigureOut">
              <a:rPr lang="en-US"/>
              <a:pPr>
                <a:defRPr/>
              </a:pPr>
              <a:t>19/12/2021</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68580" tIns="34290" rIns="68580" bIns="3429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B62B5CA5-F053-482B-9A7B-06A0AF5510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thieu_nhi_the_gioi_lien_hoan-nhieu_nghe_si.mp3" TargetMode="External"/><Relationship Id="rId1" Type="http://schemas.microsoft.com/office/2007/relationships/media" Target="file:///G:\thieu_nhi_the_gioi_lien_hoan-nhieu_nghe_si.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F:\HINH ANH\HinhDong\Hoa\h1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56755">
            <a:off x="200025" y="1635125"/>
            <a:ext cx="8540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F:\HINH ANH\HinhDong\Hoa\h1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94384">
            <a:off x="8101806" y="1651794"/>
            <a:ext cx="852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
          <p:cNvSpPr>
            <a:spLocks noChangeArrowheads="1"/>
          </p:cNvSpPr>
          <p:nvPr/>
        </p:nvSpPr>
        <p:spPr bwMode="auto">
          <a:xfrm>
            <a:off x="1473200" y="2166938"/>
            <a:ext cx="6245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en-US" sz="3000" b="1">
                <a:solidFill>
                  <a:srgbClr val="0000FF"/>
                </a:solidFill>
                <a:latin typeface="Times New Roman" pitchFamily="18" charset="0"/>
                <a:cs typeface="Times New Roman" pitchFamily="18" charset="0"/>
              </a:rPr>
              <a:t>Luyện từ và câu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68580" tIns="34290" rIns="68580" bIns="34290">
            <a:prstTxWarp prst="textArchUp">
              <a:avLst/>
            </a:prstTxWarp>
            <a:spAutoFit/>
            <a:sp3d/>
          </a:bodyPr>
          <a:lstStyle/>
          <a:p>
            <a:pPr algn="ctr" fontAlgn="auto">
              <a:spcBef>
                <a:spcPts val="0"/>
              </a:spcBef>
              <a:spcAft>
                <a:spcPts val="0"/>
              </a:spcAft>
              <a:defRPr/>
            </a:pP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rPr>
              <a:t>CHÀO MỪNG CÁC EM ĐẾN VỚI TIẾT HỌC</a:t>
            </a:r>
          </a:p>
        </p:txBody>
      </p:sp>
      <p:pic>
        <p:nvPicPr>
          <p:cNvPr id="205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876300"/>
            <a:ext cx="16192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3740150"/>
            <a:ext cx="6858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fontAlgn="auto">
              <a:spcBef>
                <a:spcPts val="0"/>
              </a:spcBef>
              <a:spcAft>
                <a:spcPts val="0"/>
              </a:spcAft>
              <a:defRPr/>
            </a:pP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rPr>
              <a:t>DẤU HAI CHẤM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116013" y="611188"/>
            <a:ext cx="76358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lnSpc>
                <a:spcPct val="150000"/>
              </a:lnSpc>
            </a:pPr>
            <a:r>
              <a:rPr lang="en-US" sz="3000" b="1">
                <a:latin typeface="Times New Roman" pitchFamily="18" charset="0"/>
                <a:cs typeface="Times New Roman" pitchFamily="18" charset="0"/>
              </a:rPr>
              <a:t>b) Tôi xoè cả hai càng ra, bảo Nhà Trò  : </a:t>
            </a:r>
          </a:p>
          <a:p>
            <a:pPr algn="just">
              <a:lnSpc>
                <a:spcPct val="150000"/>
              </a:lnSpc>
            </a:pPr>
            <a:r>
              <a:rPr lang="vi-VN" sz="3000" b="1">
                <a:latin typeface="Times New Roman" pitchFamily="18" charset="0"/>
                <a:cs typeface="Times New Roman" pitchFamily="18" charset="0"/>
              </a:rPr>
              <a:t>- Em đừng sợ. Hãy trở về cùng với tôi đây. </a:t>
            </a:r>
          </a:p>
          <a:p>
            <a:pPr>
              <a:lnSpc>
                <a:spcPct val="150000"/>
              </a:lnSpc>
            </a:pPr>
            <a:r>
              <a:rPr lang="en-US" sz="3000">
                <a:latin typeface="Times New Roman" pitchFamily="18" charset="0"/>
                <a:cs typeface="Times New Roman" pitchFamily="18" charset="0"/>
              </a:rPr>
              <a:t>                                                            </a:t>
            </a:r>
            <a:r>
              <a:rPr lang="en-US" sz="3000" i="1">
                <a:solidFill>
                  <a:srgbClr val="C00000"/>
                </a:solidFill>
                <a:latin typeface="Times New Roman" pitchFamily="18" charset="0"/>
                <a:cs typeface="Times New Roman" pitchFamily="18" charset="0"/>
              </a:rPr>
              <a:t>Tô Hoài </a:t>
            </a:r>
          </a:p>
        </p:txBody>
      </p:sp>
      <p:sp>
        <p:nvSpPr>
          <p:cNvPr id="6" name="Oval 5"/>
          <p:cNvSpPr/>
          <p:nvPr/>
        </p:nvSpPr>
        <p:spPr>
          <a:xfrm>
            <a:off x="7489825" y="719138"/>
            <a:ext cx="296863" cy="693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 name="Rectangle 6"/>
          <p:cNvSpPr>
            <a:spLocks noChangeArrowheads="1"/>
          </p:cNvSpPr>
          <p:nvPr/>
        </p:nvSpPr>
        <p:spPr bwMode="auto">
          <a:xfrm>
            <a:off x="798513" y="3060700"/>
            <a:ext cx="4135437" cy="1131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vi-VN" sz="2400">
                <a:latin typeface="Arial" pitchFamily="34" charset="0"/>
              </a:rPr>
              <a:t>Câu được trích phía sau dấu hai chấm mang ý nghĩa gì?</a:t>
            </a:r>
            <a:r>
              <a:rPr lang="vi-VN" sz="2400">
                <a:solidFill>
                  <a:srgbClr val="7030A0"/>
                </a:solidFill>
                <a:latin typeface="Arial" pitchFamily="34" charset="0"/>
              </a:rPr>
              <a:t> </a:t>
            </a:r>
          </a:p>
        </p:txBody>
      </p:sp>
      <p:sp>
        <p:nvSpPr>
          <p:cNvPr id="8" name="Rounded Rectangle 31">
            <a:extLst>
              <a:ext uri="{FF2B5EF4-FFF2-40B4-BE49-F238E27FC236}"/>
            </a:extLst>
          </p:cNvPr>
          <p:cNvSpPr/>
          <p:nvPr/>
        </p:nvSpPr>
        <p:spPr>
          <a:xfrm>
            <a:off x="42863" y="3073400"/>
            <a:ext cx="717550" cy="11318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a:spLocks noChangeArrowheads="1"/>
          </p:cNvSpPr>
          <p:nvPr/>
        </p:nvSpPr>
        <p:spPr bwMode="auto">
          <a:xfrm>
            <a:off x="5876925" y="2754313"/>
            <a:ext cx="30527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vi-VN" sz="2400">
                <a:latin typeface="Arial" pitchFamily="34" charset="0"/>
              </a:rPr>
              <a:t>Lời nói của Nhà Trò</a:t>
            </a:r>
            <a:endParaRPr lang="vi-VN" sz="2400">
              <a:solidFill>
                <a:srgbClr val="7030A0"/>
              </a:solidFill>
              <a:latin typeface="Arial" pitchFamily="34" charset="0"/>
            </a:endParaRPr>
          </a:p>
        </p:txBody>
      </p:sp>
      <p:sp>
        <p:nvSpPr>
          <p:cNvPr id="10" name="Rectangle 9"/>
          <p:cNvSpPr>
            <a:spLocks noChangeArrowheads="1"/>
          </p:cNvSpPr>
          <p:nvPr/>
        </p:nvSpPr>
        <p:spPr bwMode="auto">
          <a:xfrm>
            <a:off x="5876925" y="3832225"/>
            <a:ext cx="30527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150000"/>
              </a:lnSpc>
            </a:pPr>
            <a:r>
              <a:rPr lang="vi-VN" sz="2400">
                <a:latin typeface="Arial" pitchFamily="34" charset="0"/>
              </a:rPr>
              <a:t>Lời nói của Dế Mèn</a:t>
            </a:r>
            <a:endParaRPr lang="vi-VN" sz="2400">
              <a:solidFill>
                <a:srgbClr val="7030A0"/>
              </a:solidFill>
              <a:latin typeface="Arial" pitchFamily="34" charset="0"/>
            </a:endParaRPr>
          </a:p>
        </p:txBody>
      </p:sp>
      <p:cxnSp>
        <p:nvCxnSpPr>
          <p:cNvPr id="4" name="Straight Arrow Connector 3"/>
          <p:cNvCxnSpPr>
            <a:stCxn id="7" idx="3"/>
          </p:cNvCxnSpPr>
          <p:nvPr/>
        </p:nvCxnSpPr>
        <p:spPr>
          <a:xfrm>
            <a:off x="4933950" y="3627438"/>
            <a:ext cx="94297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116013" y="611188"/>
            <a:ext cx="76358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lnSpc>
                <a:spcPct val="150000"/>
              </a:lnSpc>
            </a:pPr>
            <a:r>
              <a:rPr lang="en-US" sz="3000" b="1">
                <a:latin typeface="Times New Roman" pitchFamily="18" charset="0"/>
                <a:cs typeface="Times New Roman" pitchFamily="18" charset="0"/>
              </a:rPr>
              <a:t>b) Tôi xoè cả hai càng ra, bảo Nhà Trò  : </a:t>
            </a:r>
          </a:p>
          <a:p>
            <a:pPr algn="just">
              <a:lnSpc>
                <a:spcPct val="150000"/>
              </a:lnSpc>
            </a:pPr>
            <a:r>
              <a:rPr lang="vi-VN" sz="3000" b="1">
                <a:latin typeface="Times New Roman" pitchFamily="18" charset="0"/>
                <a:cs typeface="Times New Roman" pitchFamily="18" charset="0"/>
              </a:rPr>
              <a:t>- Em đừng sợ. Hãy trở về cùng với tôi đây. </a:t>
            </a:r>
          </a:p>
          <a:p>
            <a:pPr>
              <a:lnSpc>
                <a:spcPct val="150000"/>
              </a:lnSpc>
            </a:pPr>
            <a:r>
              <a:rPr lang="en-US" sz="3000">
                <a:latin typeface="Times New Roman" pitchFamily="18" charset="0"/>
                <a:cs typeface="Times New Roman" pitchFamily="18" charset="0"/>
              </a:rPr>
              <a:t>                                                            </a:t>
            </a:r>
            <a:r>
              <a:rPr lang="en-US" sz="3000" i="1">
                <a:solidFill>
                  <a:srgbClr val="C00000"/>
                </a:solidFill>
                <a:latin typeface="Times New Roman" pitchFamily="18" charset="0"/>
                <a:cs typeface="Times New Roman" pitchFamily="18" charset="0"/>
              </a:rPr>
              <a:t>Tô Hoài </a:t>
            </a:r>
          </a:p>
        </p:txBody>
      </p:sp>
      <p:sp>
        <p:nvSpPr>
          <p:cNvPr id="6" name="Oval 5"/>
          <p:cNvSpPr/>
          <p:nvPr/>
        </p:nvSpPr>
        <p:spPr>
          <a:xfrm>
            <a:off x="7489825" y="719138"/>
            <a:ext cx="296863" cy="693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1" name="Rectangle 10"/>
          <p:cNvSpPr>
            <a:spLocks noChangeArrowheads="1"/>
          </p:cNvSpPr>
          <p:nvPr/>
        </p:nvSpPr>
        <p:spPr bwMode="auto">
          <a:xfrm>
            <a:off x="285750" y="2919413"/>
            <a:ext cx="8596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b="1">
                <a:solidFill>
                  <a:srgbClr val="7030A0"/>
                </a:solidFill>
                <a:latin typeface="Arial" pitchFamily="34" charset="0"/>
              </a:rPr>
              <a:t>           Dấu hai chấm: báo hiệu bộ phận đứng sau là lời nói của nhân vật, dùng phối hợp với dấu gạch đầu dòng.</a:t>
            </a:r>
          </a:p>
        </p:txBody>
      </p:sp>
      <p:sp>
        <p:nvSpPr>
          <p:cNvPr id="12" name="Right Arrow 11"/>
          <p:cNvSpPr/>
          <p:nvPr/>
        </p:nvSpPr>
        <p:spPr>
          <a:xfrm>
            <a:off x="450850" y="3040063"/>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
        <p:nvSpPr>
          <p:cNvPr id="13" name="Oval 12"/>
          <p:cNvSpPr/>
          <p:nvPr/>
        </p:nvSpPr>
        <p:spPr>
          <a:xfrm>
            <a:off x="1109663" y="1336675"/>
            <a:ext cx="296862" cy="695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25" y="1222375"/>
            <a:ext cx="25114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413" y="866775"/>
            <a:ext cx="5003800" cy="3762375"/>
          </a:xfrm>
          <a:prstGeom prst="rect">
            <a:avLst/>
          </a:prstGeom>
          <a:noFill/>
          <a:ln w="9525">
            <a:noFill/>
            <a:miter lim="800000"/>
            <a:headEnd/>
            <a:tailEnd/>
          </a:ln>
        </p:spPr>
        <p:txBody>
          <a:bodyPr lIns="68580" tIns="34290" rIns="68580" bIns="34290">
            <a:spAutoFit/>
          </a:bodyPr>
          <a:lstStyle/>
          <a:p>
            <a:pPr fontAlgn="auto">
              <a:spcBef>
                <a:spcPts val="0"/>
              </a:spcBef>
              <a:spcAft>
                <a:spcPts val="0"/>
              </a:spcAft>
              <a:defRPr/>
            </a:pPr>
            <a:r>
              <a:rPr lang="en-US" altLang="en-US" sz="2400" b="1" dirty="0">
                <a:latin typeface="+mn-lt"/>
                <a:cs typeface="+mn-cs"/>
              </a:rPr>
              <a:t> </a:t>
            </a:r>
            <a:r>
              <a:rPr lang="vi-VN" sz="2400" b="1" dirty="0">
                <a:latin typeface="+mj-lt"/>
                <a:cs typeface="+mn-cs"/>
              </a:rPr>
              <a:t>c)  Bà thương không muốn bán </a:t>
            </a:r>
          </a:p>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fontAlgn="auto">
              <a:spcBef>
                <a:spcPts val="0"/>
              </a:spcBef>
              <a:spcAft>
                <a:spcPts val="0"/>
              </a:spcAft>
              <a:defRPr/>
            </a:pPr>
            <a:endParaRPr lang="en-US" sz="2400" b="1" dirty="0">
              <a:latin typeface="+mj-lt"/>
              <a:cs typeface="+mn-cs"/>
            </a:endParaRP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fontAlgn="auto">
              <a:spcBef>
                <a:spcPts val="0"/>
              </a:spcBef>
              <a:spcAft>
                <a:spcPts val="0"/>
              </a:spcAft>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00" y="2268538"/>
            <a:ext cx="296863"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550" y="1073150"/>
            <a:ext cx="3673475" cy="3148013"/>
          </a:xfrm>
          <a:prstGeom prst="rect">
            <a:avLst/>
          </a:prstGeom>
          <a:noFill/>
          <a:ln w="9525">
            <a:solidFill>
              <a:schemeClr val="tx1"/>
            </a:solidFill>
            <a:miter lim="800000"/>
            <a:headEnd/>
            <a:tailEnd/>
          </a:ln>
        </p:spPr>
        <p:txBody>
          <a:bodyPr lIns="68580" tIns="34290" rIns="68580" bIns="34290">
            <a:spAutoFit/>
          </a:bodyPr>
          <a:lstStyle/>
          <a:p>
            <a:pPr fontAlgn="auto">
              <a:spcBef>
                <a:spcPts val="0"/>
              </a:spcBef>
              <a:spcAft>
                <a:spcPts val="0"/>
              </a:spcAft>
              <a:defRPr/>
            </a:pPr>
            <a:r>
              <a:rPr lang="en-US" altLang="en-US" sz="2000" b="1" dirty="0">
                <a:latin typeface="+mn-lt"/>
                <a:cs typeface="+mn-cs"/>
              </a:rPr>
              <a:t> </a:t>
            </a:r>
            <a:r>
              <a:rPr lang="vi-VN" sz="2000" b="1" dirty="0">
                <a:latin typeface="+mj-lt"/>
                <a:cs typeface="+mn-cs"/>
              </a:rPr>
              <a:t>c)  Bà thương không muốn bán </a:t>
            </a:r>
          </a:p>
          <a:p>
            <a:pPr fontAlgn="auto">
              <a:spcBef>
                <a:spcPts val="0"/>
              </a:spcBef>
              <a:spcAft>
                <a:spcPts val="0"/>
              </a:spcAft>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fontAlgn="auto">
              <a:spcBef>
                <a:spcPts val="0"/>
              </a:spcBef>
              <a:spcAft>
                <a:spcPts val="0"/>
              </a:spcAft>
              <a:defRPr/>
            </a:pPr>
            <a:endParaRPr lang="en-US" sz="2000" b="1" dirty="0">
              <a:latin typeface="+mj-lt"/>
              <a:cs typeface="+mn-cs"/>
            </a:endParaRPr>
          </a:p>
          <a:p>
            <a:pPr fontAlgn="auto">
              <a:spcBef>
                <a:spcPts val="0"/>
              </a:spcBef>
              <a:spcAft>
                <a:spcPts val="0"/>
              </a:spcAft>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fontAlgn="auto">
              <a:spcBef>
                <a:spcPts val="0"/>
              </a:spcBef>
              <a:spcAft>
                <a:spcPts val="0"/>
              </a:spcAft>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fontAlgn="auto">
              <a:spcBef>
                <a:spcPts val="0"/>
              </a:spcBef>
              <a:spcAft>
                <a:spcPts val="0"/>
              </a:spcAft>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fontAlgn="auto">
              <a:spcBef>
                <a:spcPts val="0"/>
              </a:spcBef>
              <a:spcAft>
                <a:spcPts val="0"/>
              </a:spcAft>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fontAlgn="auto">
              <a:spcBef>
                <a:spcPts val="0"/>
              </a:spcBef>
              <a:spcAft>
                <a:spcPts val="0"/>
              </a:spcAft>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fontAlgn="auto">
              <a:spcBef>
                <a:spcPts val="0"/>
              </a:spcBef>
              <a:spcAft>
                <a:spcPts val="0"/>
              </a:spcAft>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fontAlgn="auto">
              <a:spcBef>
                <a:spcPts val="0"/>
              </a:spcBef>
              <a:spcAft>
                <a:spcPts val="0"/>
              </a:spcAft>
              <a:defRPr/>
            </a:pPr>
            <a:r>
              <a:rPr lang="en-US" sz="2000" i="1" dirty="0">
                <a:solidFill>
                  <a:srgbClr val="0070C0"/>
                </a:solidFill>
                <a:latin typeface="Times New Roman" pitchFamily="18" charset="0"/>
                <a:cs typeface="Times New Roman" pitchFamily="18" charset="0"/>
              </a:rPr>
              <a:t>                  </a:t>
            </a:r>
            <a:r>
              <a:rPr lang="en-US" sz="2000" i="1" dirty="0">
                <a:solidFill>
                  <a:srgbClr val="0070C0"/>
                </a:solidFill>
                <a:latin typeface="Times New Roman" pitchFamily="18" charset="0"/>
                <a:cs typeface="Times New Roman" pitchFamily="18" charset="0"/>
              </a:rPr>
              <a:t>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400" y="2146300"/>
            <a:ext cx="296863"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 name="Rectangle 1"/>
          <p:cNvSpPr>
            <a:spLocks noChangeArrowheads="1"/>
          </p:cNvSpPr>
          <p:nvPr/>
        </p:nvSpPr>
        <p:spPr bwMode="auto">
          <a:xfrm>
            <a:off x="4240213" y="431800"/>
            <a:ext cx="46783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vi-VN" sz="2400">
                <a:solidFill>
                  <a:srgbClr val="002060"/>
                </a:solidFill>
                <a:latin typeface="Arial" pitchFamily="34" charset="0"/>
              </a:rPr>
              <a:t>       Đằng sau dấu hai chấm là phần liệt kê những điều lạ gì diễn ra trong nhà bà cụ?</a:t>
            </a:r>
          </a:p>
          <a:p>
            <a:pPr algn="just">
              <a:lnSpc>
                <a:spcPct val="120000"/>
              </a:lnSpc>
            </a:pPr>
            <a:r>
              <a:rPr lang="vi-VN" sz="2400">
                <a:solidFill>
                  <a:srgbClr val="002060"/>
                </a:solidFill>
                <a:latin typeface="Arial" pitchFamily="34" charset="0"/>
              </a:rPr>
              <a:t>1. Bà lại đi làm.</a:t>
            </a:r>
          </a:p>
          <a:p>
            <a:pPr algn="just">
              <a:lnSpc>
                <a:spcPct val="120000"/>
              </a:lnSpc>
            </a:pPr>
            <a:r>
              <a:rPr lang="vi-VN" sz="2400">
                <a:solidFill>
                  <a:srgbClr val="002060"/>
                </a:solidFill>
                <a:latin typeface="Arial" pitchFamily="34" charset="0"/>
              </a:rPr>
              <a:t>2. Cơm nước tinh tươm.</a:t>
            </a:r>
          </a:p>
          <a:p>
            <a:pPr algn="just">
              <a:lnSpc>
                <a:spcPct val="120000"/>
              </a:lnSpc>
            </a:pPr>
            <a:r>
              <a:rPr lang="vi-VN" sz="2400">
                <a:solidFill>
                  <a:srgbClr val="002060"/>
                </a:solidFill>
                <a:latin typeface="Arial" pitchFamily="34" charset="0"/>
              </a:rPr>
              <a:t>3. Sân nhà sạch.</a:t>
            </a:r>
          </a:p>
          <a:p>
            <a:pPr algn="just">
              <a:lnSpc>
                <a:spcPct val="120000"/>
              </a:lnSpc>
            </a:pPr>
            <a:r>
              <a:rPr lang="vi-VN" sz="2400">
                <a:solidFill>
                  <a:srgbClr val="002060"/>
                </a:solidFill>
                <a:latin typeface="Arial" pitchFamily="34" charset="0"/>
              </a:rPr>
              <a:t>4. Con ốc được thả vào chum.</a:t>
            </a:r>
          </a:p>
          <a:p>
            <a:pPr algn="just">
              <a:lnSpc>
                <a:spcPct val="120000"/>
              </a:lnSpc>
            </a:pPr>
            <a:r>
              <a:rPr lang="vi-VN" sz="2400">
                <a:solidFill>
                  <a:srgbClr val="002060"/>
                </a:solidFill>
                <a:latin typeface="Arial" pitchFamily="34" charset="0"/>
              </a:rPr>
              <a:t>5. Vườn rau sạch cỏ.</a:t>
            </a:r>
          </a:p>
          <a:p>
            <a:pPr algn="just">
              <a:lnSpc>
                <a:spcPct val="120000"/>
              </a:lnSpc>
            </a:pPr>
            <a:r>
              <a:rPr lang="vi-VN" sz="2400">
                <a:solidFill>
                  <a:srgbClr val="002060"/>
                </a:solidFill>
                <a:latin typeface="Arial" pitchFamily="34" charset="0"/>
              </a:rPr>
              <a:t>6. Đàn lợn được ăn.</a:t>
            </a:r>
          </a:p>
          <a:p>
            <a:pPr algn="just">
              <a:lnSpc>
                <a:spcPct val="120000"/>
              </a:lnSpc>
            </a:pPr>
            <a:r>
              <a:rPr lang="vi-VN" sz="2400">
                <a:solidFill>
                  <a:srgbClr val="002060"/>
                </a:solidFill>
                <a:latin typeface="Arial" pitchFamily="34" charset="0"/>
              </a:rPr>
              <a:t>7. Bà thương ốc không bán.</a:t>
            </a:r>
          </a:p>
        </p:txBody>
      </p:sp>
      <p:sp>
        <p:nvSpPr>
          <p:cNvPr id="6" name="Rounded Rectangle 31">
            <a:extLst>
              <a:ext uri="{FF2B5EF4-FFF2-40B4-BE49-F238E27FC236}"/>
            </a:extLst>
          </p:cNvPr>
          <p:cNvSpPr/>
          <p:nvPr/>
        </p:nvSpPr>
        <p:spPr>
          <a:xfrm>
            <a:off x="4281488" y="365125"/>
            <a:ext cx="604837" cy="56515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413" y="866775"/>
            <a:ext cx="5003800" cy="3762375"/>
          </a:xfrm>
          <a:prstGeom prst="rect">
            <a:avLst/>
          </a:prstGeom>
          <a:noFill/>
          <a:ln w="9525">
            <a:noFill/>
            <a:miter lim="800000"/>
            <a:headEnd/>
            <a:tailEnd/>
          </a:ln>
        </p:spPr>
        <p:txBody>
          <a:bodyPr lIns="68580" tIns="34290" rIns="68580" bIns="34290">
            <a:spAutoFit/>
          </a:bodyPr>
          <a:lstStyle/>
          <a:p>
            <a:pPr fontAlgn="auto">
              <a:spcBef>
                <a:spcPts val="0"/>
              </a:spcBef>
              <a:spcAft>
                <a:spcPts val="0"/>
              </a:spcAft>
              <a:defRPr/>
            </a:pPr>
            <a:r>
              <a:rPr lang="en-US" altLang="en-US" sz="2400" b="1" dirty="0">
                <a:latin typeface="+mn-lt"/>
                <a:cs typeface="+mn-cs"/>
              </a:rPr>
              <a:t> </a:t>
            </a:r>
            <a:r>
              <a:rPr lang="vi-VN" sz="2400" b="1" dirty="0">
                <a:latin typeface="+mj-lt"/>
                <a:cs typeface="+mn-cs"/>
              </a:rPr>
              <a:t>c)  Bà thương không muốn bán </a:t>
            </a:r>
          </a:p>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fontAlgn="auto">
              <a:spcBef>
                <a:spcPts val="0"/>
              </a:spcBef>
              <a:spcAft>
                <a:spcPts val="0"/>
              </a:spcAft>
              <a:defRPr/>
            </a:pPr>
            <a:endParaRPr lang="en-US" sz="2400" b="1" dirty="0">
              <a:latin typeface="+mj-lt"/>
              <a:cs typeface="+mn-cs"/>
            </a:endParaRP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fontAlgn="auto">
              <a:spcBef>
                <a:spcPts val="0"/>
              </a:spcBef>
              <a:spcAft>
                <a:spcPts val="0"/>
              </a:spcAft>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fontAlgn="auto">
              <a:spcBef>
                <a:spcPts val="0"/>
              </a:spcBef>
              <a:spcAft>
                <a:spcPts val="0"/>
              </a:spcAft>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fontAlgn="auto">
              <a:spcBef>
                <a:spcPts val="0"/>
              </a:spcBef>
              <a:spcAft>
                <a:spcPts val="0"/>
              </a:spcAft>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a:spLocks noChangeArrowheads="1"/>
          </p:cNvSpPr>
          <p:nvPr/>
        </p:nvSpPr>
        <p:spPr bwMode="auto">
          <a:xfrm>
            <a:off x="5308600" y="1668463"/>
            <a:ext cx="3681413" cy="2308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pPr>
            <a:r>
              <a:rPr lang="vi-VN" sz="2400" b="1">
                <a:solidFill>
                  <a:srgbClr val="7030A0"/>
                </a:solidFill>
                <a:latin typeface="Arial" pitchFamily="34" charset="0"/>
              </a:rPr>
              <a:t>           Dấu hai chấm: báo hiệu bộ phận đứng sau là lời giải thích cho bộ phận đứng trước.</a:t>
            </a:r>
          </a:p>
        </p:txBody>
      </p:sp>
      <p:sp>
        <p:nvSpPr>
          <p:cNvPr id="2" name="Rectangle 1"/>
          <p:cNvSpPr>
            <a:spLocks noChangeArrowheads="1"/>
          </p:cNvSpPr>
          <p:nvPr/>
        </p:nvSpPr>
        <p:spPr bwMode="auto">
          <a:xfrm>
            <a:off x="3114675" y="2268538"/>
            <a:ext cx="690563" cy="538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900" b="1">
                <a:solidFill>
                  <a:srgbClr val="FF0000"/>
                </a:solidFill>
                <a:latin typeface="Times New Roman" pitchFamily="18" charset="0"/>
                <a:cs typeface="Times New Roman" pitchFamily="18" charset="0"/>
              </a:rPr>
              <a:t>lạ :</a:t>
            </a:r>
            <a:endParaRPr lang="vi-VN" sz="2900" b="1">
              <a:solidFill>
                <a:srgbClr val="FF0000"/>
              </a:solidFill>
              <a:latin typeface="Arial" pitchFamily="34" charset="0"/>
            </a:endParaRPr>
          </a:p>
        </p:txBody>
      </p:sp>
      <p:sp>
        <p:nvSpPr>
          <p:cNvPr id="7" name="Right Arrow 6"/>
          <p:cNvSpPr/>
          <p:nvPr/>
        </p:nvSpPr>
        <p:spPr>
          <a:xfrm>
            <a:off x="4500563" y="2343150"/>
            <a:ext cx="808037"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57188" y="2347913"/>
            <a:ext cx="4143375" cy="623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en-US" sz="1800">
                <a:solidFill>
                  <a:srgbClr val="FF0000"/>
                </a:solidFill>
                <a:latin typeface="Times New Roman" pitchFamily="18" charset="0"/>
                <a:cs typeface="Times New Roman" pitchFamily="18" charset="0"/>
              </a:rPr>
              <a:t>b) Tôi xoè cả hai càng ra, bảo Nhà Trò: </a:t>
            </a:r>
          </a:p>
          <a:p>
            <a:pPr algn="just"/>
            <a:r>
              <a:rPr lang="en-US" sz="1800">
                <a:solidFill>
                  <a:srgbClr val="FF0000"/>
                </a:solidFill>
                <a:latin typeface="Times New Roman" pitchFamily="18" charset="0"/>
                <a:cs typeface="Times New Roman" pitchFamily="18" charset="0"/>
              </a:rPr>
              <a:t>- Em đừng sợ. Hãy trở về cùng với tôi đây. </a:t>
            </a:r>
          </a:p>
        </p:txBody>
      </p:sp>
      <p:sp>
        <p:nvSpPr>
          <p:cNvPr id="7" name="Rectangle 6"/>
          <p:cNvSpPr>
            <a:spLocks noChangeArrowheads="1"/>
          </p:cNvSpPr>
          <p:nvPr/>
        </p:nvSpPr>
        <p:spPr bwMode="auto">
          <a:xfrm>
            <a:off x="357188" y="3194050"/>
            <a:ext cx="4143375" cy="17303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r>
              <a:rPr lang="en-US" sz="1800">
                <a:solidFill>
                  <a:srgbClr val="002060"/>
                </a:solidFill>
                <a:latin typeface="Times New Roman" pitchFamily="18" charset="0"/>
                <a:cs typeface="Times New Roman" pitchFamily="18" charset="0"/>
              </a:rPr>
              <a:t>c)   …………….</a:t>
            </a:r>
            <a:endParaRPr lang="vi-VN" sz="1800">
              <a:solidFill>
                <a:srgbClr val="002060"/>
              </a:solidFill>
              <a:latin typeface="Times New Roman" pitchFamily="18" charset="0"/>
              <a:cs typeface="Times New Roman" pitchFamily="18" charset="0"/>
            </a:endParaRPr>
          </a:p>
          <a:p>
            <a:r>
              <a:rPr lang="vi-VN" sz="1800">
                <a:solidFill>
                  <a:srgbClr val="002060"/>
                </a:solidFill>
                <a:latin typeface="Times New Roman" pitchFamily="18" charset="0"/>
                <a:cs typeface="Times New Roman" pitchFamily="18" charset="0"/>
              </a:rPr>
              <a:t>      Đến khi về thấy lạ:</a:t>
            </a:r>
          </a:p>
          <a:p>
            <a:r>
              <a:rPr lang="vi-VN" sz="1800">
                <a:solidFill>
                  <a:srgbClr val="002060"/>
                </a:solidFill>
                <a:latin typeface="Times New Roman" pitchFamily="18" charset="0"/>
                <a:cs typeface="Times New Roman" pitchFamily="18" charset="0"/>
              </a:rPr>
              <a:t>      Sân nhà sao sạch quá </a:t>
            </a:r>
          </a:p>
          <a:p>
            <a:r>
              <a:rPr lang="vi-VN" sz="1800">
                <a:solidFill>
                  <a:srgbClr val="002060"/>
                </a:solidFill>
                <a:latin typeface="Times New Roman" pitchFamily="18" charset="0"/>
                <a:cs typeface="Times New Roman" pitchFamily="18" charset="0"/>
              </a:rPr>
              <a:t>      Đàn lợn đã được ăn </a:t>
            </a:r>
          </a:p>
          <a:p>
            <a:r>
              <a:rPr lang="vi-VN" sz="1800">
                <a:solidFill>
                  <a:srgbClr val="002060"/>
                </a:solidFill>
                <a:latin typeface="Times New Roman" pitchFamily="18" charset="0"/>
                <a:cs typeface="Times New Roman" pitchFamily="18" charset="0"/>
              </a:rPr>
              <a:t>      Cơm nước nấu tinh tươm</a:t>
            </a:r>
          </a:p>
          <a:p>
            <a:r>
              <a:rPr lang="vi-VN" sz="1800">
                <a:solidFill>
                  <a:srgbClr val="002060"/>
                </a:solidFill>
                <a:latin typeface="Times New Roman" pitchFamily="18" charset="0"/>
                <a:cs typeface="Times New Roman" pitchFamily="18" charset="0"/>
              </a:rPr>
              <a:t>      Vườn rau tươi sạch cỏ.</a:t>
            </a:r>
          </a:p>
        </p:txBody>
      </p:sp>
      <p:sp>
        <p:nvSpPr>
          <p:cNvPr id="8" name="Rectangle 7"/>
          <p:cNvSpPr>
            <a:spLocks noChangeArrowheads="1"/>
          </p:cNvSpPr>
          <p:nvPr/>
        </p:nvSpPr>
        <p:spPr bwMode="auto">
          <a:xfrm>
            <a:off x="4929188" y="709613"/>
            <a:ext cx="3871912" cy="900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en-US" sz="1800">
                <a:latin typeface="Times New Roman" pitchFamily="18" charset="0"/>
                <a:cs typeface="Times New Roman" pitchFamily="18" charset="0"/>
              </a:rPr>
              <a:t>- D</a:t>
            </a:r>
            <a:r>
              <a:rPr lang="vi-VN" sz="1800">
                <a:latin typeface="Times New Roman" pitchFamily="18" charset="0"/>
                <a:cs typeface="Times New Roman"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900" y="277813"/>
            <a:ext cx="4157663" cy="1731962"/>
          </a:xfrm>
          <a:prstGeom prst="rect">
            <a:avLst/>
          </a:prstGeom>
          <a:ln>
            <a:solidFill>
              <a:schemeClr val="tx1"/>
            </a:solidFill>
          </a:ln>
        </p:spPr>
        <p:txBody>
          <a:bodyPr lIns="68580" tIns="34290" rIns="68580" bIns="34290">
            <a:spAutoFit/>
          </a:bodyPr>
          <a:lstStyle/>
          <a:p>
            <a:pPr algn="just" fontAlgn="auto">
              <a:spcBef>
                <a:spcPts val="0"/>
              </a:spcBef>
              <a:spcAft>
                <a:spcPts val="0"/>
              </a:spcAft>
              <a:defRPr/>
            </a:pPr>
            <a:r>
              <a:rPr lang="vi-VN" sz="1800" dirty="0">
                <a:latin typeface="+mj-lt"/>
                <a:cs typeface="+mn-cs"/>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cs typeface="+mn-cs"/>
            </a:endParaRPr>
          </a:p>
        </p:txBody>
      </p:sp>
      <p:sp>
        <p:nvSpPr>
          <p:cNvPr id="10" name="Rectangle 9"/>
          <p:cNvSpPr>
            <a:spLocks noChangeArrowheads="1"/>
          </p:cNvSpPr>
          <p:nvPr/>
        </p:nvSpPr>
        <p:spPr bwMode="auto">
          <a:xfrm>
            <a:off x="4929188" y="2209800"/>
            <a:ext cx="3968750" cy="900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en-US" sz="1800">
                <a:solidFill>
                  <a:srgbClr val="FF0000"/>
                </a:solidFill>
                <a:latin typeface="Times New Roman" pitchFamily="18" charset="0"/>
                <a:cs typeface="Times New Roman" pitchFamily="18" charset="0"/>
              </a:rPr>
              <a:t>- Dấu hai chấm cho biết câu sau là lời nói của Dế Mèn (ở đây dấu hai chấm phối hợp với dấu gạch đầu dòng).</a:t>
            </a:r>
          </a:p>
        </p:txBody>
      </p:sp>
      <p:sp>
        <p:nvSpPr>
          <p:cNvPr id="11" name="Rectangle 10"/>
          <p:cNvSpPr>
            <a:spLocks noChangeArrowheads="1"/>
          </p:cNvSpPr>
          <p:nvPr/>
        </p:nvSpPr>
        <p:spPr bwMode="auto">
          <a:xfrm>
            <a:off x="4929188" y="3609975"/>
            <a:ext cx="4000500" cy="90011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en-US" sz="1800">
                <a:solidFill>
                  <a:srgbClr val="002060"/>
                </a:solidFill>
                <a:latin typeface="Times New Roman" pitchFamily="18" charset="0"/>
                <a:cs typeface="Times New Roman" pitchFamily="18" charset="0"/>
              </a:rPr>
              <a:t>- D</a:t>
            </a:r>
            <a:r>
              <a:rPr lang="vi-VN" sz="1800">
                <a:solidFill>
                  <a:srgbClr val="002060"/>
                </a:solidFill>
                <a:latin typeface="Times New Roman" pitchFamily="18" charset="0"/>
                <a:cs typeface="Times New Roman"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563" y="1144588"/>
            <a:ext cx="428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563" y="2673350"/>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563" y="4059238"/>
            <a:ext cx="428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838" y="220663"/>
            <a:ext cx="296862"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5" name="Oval 14"/>
          <p:cNvSpPr/>
          <p:nvPr/>
        </p:nvSpPr>
        <p:spPr>
          <a:xfrm>
            <a:off x="3903663" y="2209800"/>
            <a:ext cx="296862" cy="5619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6" name="Oval 15"/>
          <p:cNvSpPr/>
          <p:nvPr/>
        </p:nvSpPr>
        <p:spPr>
          <a:xfrm>
            <a:off x="2381250" y="3328988"/>
            <a:ext cx="296863" cy="5619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https://f30-zpg.zdn.vn/5969845647167497549/a1595afdfa8a06d45f9b.jpg"/>
          <p:cNvPicPr>
            <a:picLocks noChangeAspect="1" noChangeArrowheads="1"/>
          </p:cNvPicPr>
          <p:nvPr/>
        </p:nvPicPr>
        <p:blipFill>
          <a:blip r:embed="rId2">
            <a:extLst>
              <a:ext uri="{28A0092B-C50C-407E-A947-70E740481C1C}">
                <a14:useLocalDpi xmlns:a14="http://schemas.microsoft.com/office/drawing/2010/main" val="0"/>
              </a:ext>
            </a:extLst>
          </a:blip>
          <a:srcRect b="6429"/>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876425" y="1957388"/>
            <a:ext cx="55340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r>
              <a:rPr lang="vi-VN" sz="2400" b="1">
                <a:solidFill>
                  <a:schemeClr val="bg1"/>
                </a:solidFill>
                <a:latin typeface="Arial" pitchFamily="34" charset="0"/>
              </a:rPr>
              <a:t> </a:t>
            </a:r>
            <a:r>
              <a:rPr lang="en-US" sz="2400" b="1">
                <a:solidFill>
                  <a:srgbClr val="0070C0"/>
                </a:solidFill>
                <a:latin typeface="Arial" pitchFamily="34" charset="0"/>
              </a:rPr>
              <a:t>1. </a:t>
            </a:r>
            <a:r>
              <a:rPr lang="vi-VN" sz="2400" b="1">
                <a:solidFill>
                  <a:srgbClr val="0070C0"/>
                </a:solidFill>
                <a:latin typeface="Arial"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425" y="3622675"/>
            <a:ext cx="555783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indent="-300038">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buFontTx/>
              <a:buAutoNum type="arabicPeriod" startAt="2"/>
            </a:pPr>
            <a:r>
              <a:rPr lang="en-US" altLang="en-US" sz="2400" b="1">
                <a:solidFill>
                  <a:srgbClr val="0070C0"/>
                </a:solidFill>
                <a:latin typeface="Arial" pitchFamily="34" charset="0"/>
              </a:rPr>
              <a:t> </a:t>
            </a:r>
            <a:r>
              <a:rPr lang="vi-VN" sz="2400" b="1">
                <a:solidFill>
                  <a:srgbClr val="0070C0"/>
                </a:solidFill>
                <a:latin typeface="Arial" pitchFamily="34" charset="0"/>
              </a:rPr>
              <a:t>Khi báo hiệu lời nói của nhân vật, dấu hai</a:t>
            </a:r>
            <a:r>
              <a:rPr lang="en-US" sz="2400" b="1">
                <a:solidFill>
                  <a:srgbClr val="0070C0"/>
                </a:solidFill>
                <a:latin typeface="Arial" pitchFamily="34" charset="0"/>
              </a:rPr>
              <a:t> </a:t>
            </a:r>
            <a:r>
              <a:rPr lang="vi-VN" sz="2400" b="1">
                <a:solidFill>
                  <a:srgbClr val="0070C0"/>
                </a:solidFill>
                <a:latin typeface="Arial" pitchFamily="34" charset="0"/>
              </a:rPr>
              <a:t>chấm được dùng phối hợp với dấu ngoặc kép hay dấu gạch đầu dòng.</a:t>
            </a:r>
            <a:endParaRPr lang="en-US" altLang="en-US" sz="2400">
              <a:solidFill>
                <a:srgbClr val="0070C0"/>
              </a:solidFill>
              <a:latin typeface="Arial" pitchFamily="34" charset="0"/>
            </a:endParaRPr>
          </a:p>
        </p:txBody>
      </p:sp>
      <p:sp>
        <p:nvSpPr>
          <p:cNvPr id="17413" name="TextBox 8"/>
          <p:cNvSpPr txBox="1">
            <a:spLocks noChangeArrowheads="1"/>
          </p:cNvSpPr>
          <p:nvPr/>
        </p:nvSpPr>
        <p:spPr bwMode="auto">
          <a:xfrm flipH="1">
            <a:off x="200025" y="15875"/>
            <a:ext cx="23764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r>
              <a:rPr lang="en-US" sz="3000" b="1">
                <a:solidFill>
                  <a:srgbClr val="FF0000"/>
                </a:solidFill>
                <a:latin typeface="Times New Roman" pitchFamily="18" charset="0"/>
                <a:cs typeface="Times New Roman" pitchFamily="18" charset="0"/>
              </a:rPr>
              <a:t>II. Ghi nhớ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00200" y="3109913"/>
            <a:ext cx="4857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nSpc>
                <a:spcPct val="130000"/>
              </a:lnSpc>
            </a:pPr>
            <a:endParaRPr lang="en-US" altLang="en-US" sz="2100" b="1">
              <a:latin typeface="VNI-Bodon" pitchFamily="2" charset="0"/>
            </a:endParaRPr>
          </a:p>
        </p:txBody>
      </p:sp>
      <p:sp>
        <p:nvSpPr>
          <p:cNvPr id="67" name="Rectangle 66"/>
          <p:cNvSpPr>
            <a:spLocks noChangeArrowheads="1"/>
          </p:cNvSpPr>
          <p:nvPr/>
        </p:nvSpPr>
        <p:spPr bwMode="auto">
          <a:xfrm>
            <a:off x="238125" y="733425"/>
            <a:ext cx="8632825"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spcBef>
                <a:spcPct val="20000"/>
              </a:spcBef>
            </a:pPr>
            <a:r>
              <a:rPr lang="en-US" altLang="en-US" sz="3000" b="1">
                <a:latin typeface="Arial" pitchFamily="34" charset="0"/>
              </a:rPr>
              <a:t>Trong các câu sau</a:t>
            </a:r>
            <a:r>
              <a:rPr lang="en-US" altLang="en-US" sz="3000">
                <a:latin typeface="Arial" pitchFamily="34" charset="0"/>
              </a:rPr>
              <a:t>, </a:t>
            </a:r>
            <a:r>
              <a:rPr lang="en-US" altLang="en-US" sz="3000" b="1">
                <a:latin typeface="Arial" pitchFamily="34" charset="0"/>
              </a:rPr>
              <a:t>mỗi dấu hai chấm có tác dụng gì?</a:t>
            </a:r>
          </a:p>
          <a:p>
            <a:pPr algn="just">
              <a:spcBef>
                <a:spcPct val="20000"/>
              </a:spcBef>
            </a:pPr>
            <a:r>
              <a:rPr lang="en-US" altLang="en-US" sz="3000">
                <a:latin typeface="Arial" pitchFamily="34" charset="0"/>
              </a:rPr>
              <a:t>a) Tôi thở dài : </a:t>
            </a:r>
          </a:p>
          <a:p>
            <a:pPr algn="just">
              <a:spcBef>
                <a:spcPct val="20000"/>
              </a:spcBef>
            </a:pPr>
            <a:r>
              <a:rPr lang="en-US" altLang="en-US" sz="3000">
                <a:latin typeface="Arial" pitchFamily="34" charset="0"/>
              </a:rPr>
              <a:t>   - Còn đứa bị điểm không, nó tả thế nào?</a:t>
            </a:r>
          </a:p>
          <a:p>
            <a:pPr algn="just">
              <a:spcBef>
                <a:spcPct val="20000"/>
              </a:spcBef>
            </a:pPr>
            <a:r>
              <a:rPr lang="en-US" altLang="en-US" sz="3000">
                <a:latin typeface="Arial" pitchFamily="34" charset="0"/>
              </a:rPr>
              <a:t>   - Nó không tả, không viết gì hết. Nó nộp giấy trắng cho cô. Hôm trả bài, cô giận lắm. Cô hỏi : “Sao trò không chịu làm bài?”</a:t>
            </a:r>
          </a:p>
          <a:p>
            <a:pPr algn="r">
              <a:spcBef>
                <a:spcPct val="20000"/>
              </a:spcBef>
            </a:pPr>
            <a:r>
              <a:rPr lang="en-US" altLang="en-US" sz="2400" i="1">
                <a:solidFill>
                  <a:srgbClr val="7030A0"/>
                </a:solidFill>
                <a:latin typeface="Arial" pitchFamily="34" charset="0"/>
              </a:rPr>
              <a:t>Theo Nguyễn Quang Sáng</a:t>
            </a:r>
          </a:p>
        </p:txBody>
      </p:sp>
      <p:sp>
        <p:nvSpPr>
          <p:cNvPr id="18436" name="TextBox 5"/>
          <p:cNvSpPr txBox="1">
            <a:spLocks noChangeArrowheads="1"/>
          </p:cNvSpPr>
          <p:nvPr/>
        </p:nvSpPr>
        <p:spPr bwMode="auto">
          <a:xfrm flipH="1">
            <a:off x="238125" y="187325"/>
            <a:ext cx="30400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r>
              <a:rPr lang="en-US" sz="3000" b="1">
                <a:solidFill>
                  <a:srgbClr val="FF0000"/>
                </a:solidFill>
                <a:latin typeface="Times New Roman" pitchFamily="18" charset="0"/>
                <a:cs typeface="Times New Roman" pitchFamily="18" charset="0"/>
              </a:rPr>
              <a:t>III. Luyện tập</a:t>
            </a:r>
          </a:p>
        </p:txBody>
      </p:sp>
      <p:sp>
        <p:nvSpPr>
          <p:cNvPr id="3" name="Oval 2"/>
          <p:cNvSpPr/>
          <p:nvPr/>
        </p:nvSpPr>
        <p:spPr>
          <a:xfrm>
            <a:off x="2589213" y="1793875"/>
            <a:ext cx="307975" cy="438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
        <p:nvSpPr>
          <p:cNvPr id="10" name="Oval 9"/>
          <p:cNvSpPr/>
          <p:nvPr/>
        </p:nvSpPr>
        <p:spPr>
          <a:xfrm>
            <a:off x="8597900" y="3378200"/>
            <a:ext cx="307975" cy="4397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3813" y="2343150"/>
            <a:ext cx="86328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spcBef>
                <a:spcPct val="20000"/>
              </a:spcBef>
            </a:pPr>
            <a:r>
              <a:rPr lang="en-US" altLang="en-US" sz="2400">
                <a:latin typeface="Arial" pitchFamily="34" charset="0"/>
              </a:rPr>
              <a:t>   Tôi thở dài : </a:t>
            </a:r>
          </a:p>
          <a:p>
            <a:pPr algn="just">
              <a:spcBef>
                <a:spcPct val="20000"/>
              </a:spcBef>
            </a:pPr>
            <a:r>
              <a:rPr lang="en-US" altLang="en-US" sz="2400">
                <a:latin typeface="Arial" pitchFamily="34" charset="0"/>
              </a:rPr>
              <a:t>   - Còn đứa bị điểm không, nó tả thế nào?</a:t>
            </a:r>
          </a:p>
        </p:txBody>
      </p:sp>
      <p:sp>
        <p:nvSpPr>
          <p:cNvPr id="5" name="Oval 4"/>
          <p:cNvSpPr/>
          <p:nvPr/>
        </p:nvSpPr>
        <p:spPr>
          <a:xfrm>
            <a:off x="1822450" y="2343150"/>
            <a:ext cx="307975" cy="438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
        <p:nvSpPr>
          <p:cNvPr id="6" name="Rectangle 5"/>
          <p:cNvSpPr>
            <a:spLocks noChangeArrowheads="1"/>
          </p:cNvSpPr>
          <p:nvPr/>
        </p:nvSpPr>
        <p:spPr bwMode="auto">
          <a:xfrm>
            <a:off x="285750" y="3322638"/>
            <a:ext cx="85963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b="1">
                <a:solidFill>
                  <a:srgbClr val="7030A0"/>
                </a:solidFill>
                <a:latin typeface="Arial" pitchFamily="34" charset="0"/>
              </a:rPr>
              <a:t>           Tác dụng của dấu hai chấm: </a:t>
            </a:r>
          </a:p>
        </p:txBody>
      </p:sp>
      <p:sp>
        <p:nvSpPr>
          <p:cNvPr id="7" name="Right Arrow 6"/>
          <p:cNvSpPr/>
          <p:nvPr/>
        </p:nvSpPr>
        <p:spPr>
          <a:xfrm>
            <a:off x="450850" y="3443288"/>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
        <p:nvSpPr>
          <p:cNvPr id="9" name="Rectangle 8"/>
          <p:cNvSpPr>
            <a:spLocks noChangeArrowheads="1"/>
          </p:cNvSpPr>
          <p:nvPr/>
        </p:nvSpPr>
        <p:spPr bwMode="auto">
          <a:xfrm>
            <a:off x="1228725" y="3995738"/>
            <a:ext cx="7011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pPr>
            <a:r>
              <a:rPr lang="en-US" sz="2400" b="1">
                <a:latin typeface="Arial" pitchFamily="34" charset="0"/>
              </a:rPr>
              <a:t>B</a:t>
            </a:r>
            <a:r>
              <a:rPr lang="vi-VN" sz="2400" b="1">
                <a:latin typeface="Arial" pitchFamily="34" charset="0"/>
              </a:rPr>
              <a:t>áo hiệu bộ phận đứng sau là lời nói của nhân vật “tôi”</a:t>
            </a:r>
            <a:r>
              <a:rPr lang="en-US" sz="2400" b="1">
                <a:latin typeface="Arial" pitchFamily="34" charset="0"/>
              </a:rPr>
              <a:t> (phối hợp với dấu gạch đầu dòng)</a:t>
            </a:r>
            <a:endParaRPr lang="en-US" sz="2400" b="1" i="1">
              <a:latin typeface="Arial" pitchFamily="34" charset="0"/>
            </a:endParaRPr>
          </a:p>
        </p:txBody>
      </p:sp>
      <p:pic>
        <p:nvPicPr>
          <p:cNvPr id="10" name="nhạc chơi rung chuông vàng">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92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 name="Group 12">
              <a:extLst>
                <a:ext uri="{FF2B5EF4-FFF2-40B4-BE49-F238E27FC236}"/>
              </a:extLst>
            </p:cNvPr>
            <p:cNvGrpSpPr/>
            <p:nvPr/>
          </p:nvGrpSpPr>
          <p:grpSpPr>
            <a:xfrm>
              <a:off x="3505202" y="836611"/>
              <a:ext cx="5094518" cy="5143275"/>
              <a:chOff x="3505202" y="836611"/>
              <a:chExt cx="5094518" cy="5143275"/>
            </a:xfrm>
            <a:grpFill/>
          </p:grpSpPr>
          <p:sp>
            <p:nvSpPr>
              <p:cNvPr id="16" name="Rectangle 1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 name="Rectangle 1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 name="Rectangle 1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 name="Rectangle 1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0" name="Rectangle 1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1" name="Rectangle 2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2" name="Rectangle 2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3" name="Rectangle 2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4" name="Rectangle 2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5" name="Rectangle 2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6" name="Rectangle 2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7" name="Rectangle 2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4" name="Oval 1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 name="TextBox 1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10</a:t>
              </a:r>
            </a:p>
          </p:txBody>
        </p:sp>
      </p:grpSp>
      <p:grpSp>
        <p:nvGrpSpPr>
          <p:cNvPr id="28" name="Group 27">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30" name="Group 29">
              <a:extLst>
                <a:ext uri="{FF2B5EF4-FFF2-40B4-BE49-F238E27FC236}"/>
              </a:extLst>
            </p:cNvPr>
            <p:cNvGrpSpPr/>
            <p:nvPr/>
          </p:nvGrpSpPr>
          <p:grpSpPr>
            <a:xfrm>
              <a:off x="3505202" y="836611"/>
              <a:ext cx="5094518" cy="5143275"/>
              <a:chOff x="3505202" y="836611"/>
              <a:chExt cx="5094518" cy="5143275"/>
            </a:xfrm>
            <a:grpFill/>
          </p:grpSpPr>
          <p:sp>
            <p:nvSpPr>
              <p:cNvPr id="33" name="Rectangle 32">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4" name="Rectangle 33">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5" name="Rectangle 34">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6" name="Rectangle 35">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7" name="Rectangle 36">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8" name="Rectangle 37">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9" name="Rectangle 38">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0" name="Rectangle 39">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1" name="Rectangle 40">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2" name="Rectangle 41">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3" name="Rectangle 42">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4" name="Rectangle 43">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31" name="Oval 30">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2" name="TextBox 31">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9</a:t>
              </a:r>
            </a:p>
          </p:txBody>
        </p:sp>
      </p:grpSp>
      <p:grpSp>
        <p:nvGrpSpPr>
          <p:cNvPr id="45" name="Group 44">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47" name="Group 46">
              <a:extLst>
                <a:ext uri="{FF2B5EF4-FFF2-40B4-BE49-F238E27FC236}"/>
              </a:extLst>
            </p:cNvPr>
            <p:cNvGrpSpPr/>
            <p:nvPr/>
          </p:nvGrpSpPr>
          <p:grpSpPr>
            <a:xfrm>
              <a:off x="3505202" y="836611"/>
              <a:ext cx="5094518" cy="5143275"/>
              <a:chOff x="3505202" y="836611"/>
              <a:chExt cx="5094518" cy="5143275"/>
            </a:xfrm>
            <a:grpFill/>
          </p:grpSpPr>
          <p:sp>
            <p:nvSpPr>
              <p:cNvPr id="50" name="Rectangle 49">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1" name="Rectangle 50">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2" name="Rectangle 51">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3" name="Rectangle 52">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4" name="Rectangle 53">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5" name="Rectangle 54">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6" name="Rectangle 55">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7" name="Rectangle 56">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8" name="Rectangle 57">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9" name="Rectangle 58">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0" name="Rectangle 59">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1" name="Rectangle 60">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48" name="Oval 47">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9" name="TextBox 48">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8</a:t>
              </a:r>
            </a:p>
          </p:txBody>
        </p:sp>
      </p:grpSp>
      <p:grpSp>
        <p:nvGrpSpPr>
          <p:cNvPr id="62" name="Group 61">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64" name="Group 63">
              <a:extLst>
                <a:ext uri="{FF2B5EF4-FFF2-40B4-BE49-F238E27FC236}"/>
              </a:extLst>
            </p:cNvPr>
            <p:cNvGrpSpPr/>
            <p:nvPr/>
          </p:nvGrpSpPr>
          <p:grpSpPr>
            <a:xfrm>
              <a:off x="3505202" y="836611"/>
              <a:ext cx="5094518" cy="5143275"/>
              <a:chOff x="3505202" y="836611"/>
              <a:chExt cx="5094518" cy="5143275"/>
            </a:xfrm>
            <a:grpFill/>
          </p:grpSpPr>
          <p:sp>
            <p:nvSpPr>
              <p:cNvPr id="67" name="Rectangle 66">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8" name="Rectangle 67">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9" name="Rectangle 68">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0" name="Rectangle 69">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1" name="Rectangle 70">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2" name="Rectangle 71">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3" name="Rectangle 72">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4" name="Rectangle 73">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5" name="Rectangle 74">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6" name="Rectangle 75">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7" name="Rectangle 76">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8" name="Rectangle 77">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65" name="Oval 64">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6" name="TextBox 65">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7</a:t>
              </a:r>
            </a:p>
          </p:txBody>
        </p:sp>
      </p:grpSp>
      <p:grpSp>
        <p:nvGrpSpPr>
          <p:cNvPr id="79" name="Group 78">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81" name="Group 80">
              <a:extLst>
                <a:ext uri="{FF2B5EF4-FFF2-40B4-BE49-F238E27FC236}"/>
              </a:extLst>
            </p:cNvPr>
            <p:cNvGrpSpPr/>
            <p:nvPr/>
          </p:nvGrpSpPr>
          <p:grpSpPr>
            <a:xfrm>
              <a:off x="3505202" y="836611"/>
              <a:ext cx="5094518" cy="5143275"/>
              <a:chOff x="3505202" y="836611"/>
              <a:chExt cx="5094518" cy="5143275"/>
            </a:xfrm>
            <a:grpFill/>
          </p:grpSpPr>
          <p:sp>
            <p:nvSpPr>
              <p:cNvPr id="84" name="Rectangle 83">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5" name="Rectangle 84">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6" name="Rectangle 85">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7" name="Rectangle 86">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8" name="Rectangle 87">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9" name="Rectangle 88">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0" name="Rectangle 89">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1" name="Rectangle 90">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2" name="Rectangle 91">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3" name="Rectangle 92">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4" name="Rectangle 93">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5" name="Rectangle 94">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82" name="Oval 81">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3" name="TextBox 82">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6</a:t>
              </a:r>
            </a:p>
          </p:txBody>
        </p:sp>
      </p:grpSp>
      <p:grpSp>
        <p:nvGrpSpPr>
          <p:cNvPr id="96" name="Group 95">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98" name="Group 97">
              <a:extLst>
                <a:ext uri="{FF2B5EF4-FFF2-40B4-BE49-F238E27FC236}"/>
              </a:extLst>
            </p:cNvPr>
            <p:cNvGrpSpPr/>
            <p:nvPr/>
          </p:nvGrpSpPr>
          <p:grpSpPr>
            <a:xfrm>
              <a:off x="3505202" y="836611"/>
              <a:ext cx="5094518" cy="5143275"/>
              <a:chOff x="3505202" y="836611"/>
              <a:chExt cx="5094518" cy="5143275"/>
            </a:xfrm>
            <a:grpFill/>
          </p:grpSpPr>
          <p:sp>
            <p:nvSpPr>
              <p:cNvPr id="101" name="Rectangle 100">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2" name="Rectangle 101">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3" name="Rectangle 102">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4" name="Rectangle 103">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5" name="Rectangle 104">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6" name="Rectangle 105">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7" name="Rectangle 106">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8" name="Rectangle 107">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9" name="Rectangle 108">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0" name="Rectangle 109">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1" name="Rectangle 110">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2" name="Rectangle 111">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99" name="Oval 98">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0" name="TextBox 99">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5</a:t>
              </a:r>
            </a:p>
          </p:txBody>
        </p:sp>
      </p:grpSp>
      <p:grpSp>
        <p:nvGrpSpPr>
          <p:cNvPr id="113" name="Group 112">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15" name="Group 114">
              <a:extLst>
                <a:ext uri="{FF2B5EF4-FFF2-40B4-BE49-F238E27FC236}"/>
              </a:extLst>
            </p:cNvPr>
            <p:cNvGrpSpPr/>
            <p:nvPr/>
          </p:nvGrpSpPr>
          <p:grpSpPr>
            <a:xfrm>
              <a:off x="3505202" y="836611"/>
              <a:ext cx="5094518" cy="5143275"/>
              <a:chOff x="3505202" y="836611"/>
              <a:chExt cx="5094518" cy="5143275"/>
            </a:xfrm>
            <a:grpFill/>
          </p:grpSpPr>
          <p:sp>
            <p:nvSpPr>
              <p:cNvPr id="118" name="Rectangle 117">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9" name="Rectangle 118">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0" name="Rectangle 119">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1" name="Rectangle 120">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2" name="Rectangle 121">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3" name="Rectangle 122">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4" name="Rectangle 123">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5" name="Rectangle 124">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6" name="Rectangle 125">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7" name="Rectangle 126">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8" name="Rectangle 127">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9" name="Rectangle 128">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16" name="Oval 115">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7" name="TextBox 116">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4</a:t>
              </a:r>
            </a:p>
          </p:txBody>
        </p:sp>
      </p:grpSp>
      <p:grpSp>
        <p:nvGrpSpPr>
          <p:cNvPr id="130" name="Group 129">
            <a:extLst>
              <a:ext uri="{FF2B5EF4-FFF2-40B4-BE49-F238E27FC236}"/>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2" name="Group 131">
              <a:extLst>
                <a:ext uri="{FF2B5EF4-FFF2-40B4-BE49-F238E27FC236}"/>
              </a:extLst>
            </p:cNvPr>
            <p:cNvGrpSpPr/>
            <p:nvPr/>
          </p:nvGrpSpPr>
          <p:grpSpPr>
            <a:xfrm>
              <a:off x="3505202" y="836611"/>
              <a:ext cx="5094518" cy="5143275"/>
              <a:chOff x="3505202" y="836611"/>
              <a:chExt cx="5094518" cy="5143275"/>
            </a:xfrm>
            <a:grpFill/>
          </p:grpSpPr>
          <p:sp>
            <p:nvSpPr>
              <p:cNvPr id="135" name="Rectangle 134">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6" name="Rectangle 135">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7" name="Rectangle 136">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8" name="Rectangle 137">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9" name="Rectangle 138">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0" name="Rectangle 139">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1" name="Rectangle 140">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2" name="Rectangle 141">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3" name="Rectangle 142">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4" name="Rectangle 143">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5" name="Rectangle 144">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6" name="Rectangle 145">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33" name="Oval 132">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4" name="TextBox 133">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3</a:t>
              </a:r>
            </a:p>
          </p:txBody>
        </p:sp>
      </p:grpSp>
      <p:grpSp>
        <p:nvGrpSpPr>
          <p:cNvPr id="147" name="Group 146">
            <a:extLst>
              <a:ext uri="{FF2B5EF4-FFF2-40B4-BE49-F238E27FC236}"/>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49" name="Group 148">
              <a:extLst>
                <a:ext uri="{FF2B5EF4-FFF2-40B4-BE49-F238E27FC236}"/>
              </a:extLst>
            </p:cNvPr>
            <p:cNvGrpSpPr/>
            <p:nvPr/>
          </p:nvGrpSpPr>
          <p:grpSpPr>
            <a:xfrm>
              <a:off x="3505202" y="836611"/>
              <a:ext cx="5094518" cy="5143275"/>
              <a:chOff x="3505202" y="836611"/>
              <a:chExt cx="5094518" cy="5143275"/>
            </a:xfrm>
            <a:grpFill/>
          </p:grpSpPr>
          <p:sp>
            <p:nvSpPr>
              <p:cNvPr id="152" name="Rectangle 151">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3" name="Rectangle 152">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4" name="Rectangle 153">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5" name="Rectangle 154">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6" name="Rectangle 155">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7" name="Rectangle 156">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8" name="Rectangle 157">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9" name="Rectangle 158">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0" name="Rectangle 159">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1" name="Rectangle 160">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2" name="Rectangle 161">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3" name="Rectangle 162">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50" name="Oval 149">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1" name="TextBox 150">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2</a:t>
              </a:r>
            </a:p>
          </p:txBody>
        </p:sp>
      </p:grpSp>
      <p:grpSp>
        <p:nvGrpSpPr>
          <p:cNvPr id="164" name="Group 163">
            <a:extLst>
              <a:ext uri="{FF2B5EF4-FFF2-40B4-BE49-F238E27FC236}"/>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66" name="Group 165">
              <a:extLst>
                <a:ext uri="{FF2B5EF4-FFF2-40B4-BE49-F238E27FC236}"/>
              </a:extLst>
            </p:cNvPr>
            <p:cNvGrpSpPr/>
            <p:nvPr/>
          </p:nvGrpSpPr>
          <p:grpSpPr>
            <a:xfrm>
              <a:off x="3505202" y="836611"/>
              <a:ext cx="5094518" cy="5143275"/>
              <a:chOff x="3505202" y="836611"/>
              <a:chExt cx="5094518" cy="5143275"/>
            </a:xfrm>
            <a:grpFill/>
          </p:grpSpPr>
          <p:sp>
            <p:nvSpPr>
              <p:cNvPr id="169" name="Rectangle 168">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0" name="Rectangle 169">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1" name="Rectangle 170">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2" name="Rectangle 171">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3" name="Rectangle 172">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4" name="Rectangle 173">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5" name="Rectangle 174">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6" name="Rectangle 175">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7" name="Rectangle 176">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8" name="Rectangle 177">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9" name="Rectangle 178">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0" name="Rectangle 179">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67" name="Oval 166">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8" name="TextBox 167">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a:t>
              </a:r>
            </a:p>
          </p:txBody>
        </p:sp>
      </p:grpSp>
      <p:grpSp>
        <p:nvGrpSpPr>
          <p:cNvPr id="181" name="Group 180">
            <a:extLst>
              <a:ext uri="{FF2B5EF4-FFF2-40B4-BE49-F238E27FC236}"/>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83" name="Group 182">
              <a:extLst>
                <a:ext uri="{FF2B5EF4-FFF2-40B4-BE49-F238E27FC236}"/>
              </a:extLst>
            </p:cNvPr>
            <p:cNvGrpSpPr/>
            <p:nvPr/>
          </p:nvGrpSpPr>
          <p:grpSpPr>
            <a:xfrm>
              <a:off x="3505202" y="836611"/>
              <a:ext cx="5094518" cy="5143275"/>
              <a:chOff x="3505202" y="836611"/>
              <a:chExt cx="5094518" cy="5143275"/>
            </a:xfrm>
            <a:grpFill/>
          </p:grpSpPr>
          <p:sp>
            <p:nvSpPr>
              <p:cNvPr id="186" name="Rectangle 18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7" name="Rectangle 18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8" name="Rectangle 18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9" name="Rectangle 18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0" name="Rectangle 18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1" name="Rectangle 19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2" name="Rectangle 19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3" name="Rectangle 19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4" name="Rectangle 19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5" name="Rectangle 19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6" name="Rectangle 19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7" name="Rectangle 19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84" name="Oval 18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5" name="TextBox 18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1500"/>
                                  </p:stCondLst>
                                  <p:childTnLst>
                                    <p:set>
                                      <p:cBhvr>
                                        <p:cTn id="22" dur="1" fill="hold">
                                          <p:stCondLst>
                                            <p:cond delay="0"/>
                                          </p:stCondLst>
                                        </p:cTn>
                                        <p:tgtEl>
                                          <p:spTgt spid="45"/>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1500"/>
                                  </p:stCondLst>
                                  <p:childTnLst>
                                    <p:set>
                                      <p:cBhvr>
                                        <p:cTn id="25" dur="1" fill="hold">
                                          <p:stCondLst>
                                            <p:cond delay="0"/>
                                          </p:stCondLst>
                                        </p:cTn>
                                        <p:tgtEl>
                                          <p:spTgt spid="62"/>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1500"/>
                                  </p:stCondLst>
                                  <p:childTnLst>
                                    <p:set>
                                      <p:cBhvr>
                                        <p:cTn id="28" dur="1" fill="hold">
                                          <p:stCondLst>
                                            <p:cond delay="0"/>
                                          </p:stCondLst>
                                        </p:cTn>
                                        <p:tgtEl>
                                          <p:spTgt spid="79"/>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nodeType="afterEffect">
                                  <p:stCondLst>
                                    <p:cond delay="1500"/>
                                  </p:stCondLst>
                                  <p:childTnLst>
                                    <p:set>
                                      <p:cBhvr>
                                        <p:cTn id="31" dur="1" fill="hold">
                                          <p:stCondLst>
                                            <p:cond delay="0"/>
                                          </p:stCondLst>
                                        </p:cTn>
                                        <p:tgtEl>
                                          <p:spTgt spid="96"/>
                                        </p:tgtEl>
                                        <p:attrNameLst>
                                          <p:attrName>style.visibility</p:attrName>
                                        </p:attrNameLst>
                                      </p:cBhvr>
                                      <p:to>
                                        <p:strVal val="visible"/>
                                      </p:to>
                                    </p:set>
                                  </p:childTnLst>
                                </p:cTn>
                              </p:par>
                            </p:childTnLst>
                          </p:cTn>
                        </p:par>
                        <p:par>
                          <p:cTn id="32" fill="hold" nodeType="afterGroup">
                            <p:stCondLst>
                              <p:cond delay="7500"/>
                            </p:stCondLst>
                            <p:childTnLst>
                              <p:par>
                                <p:cTn id="33" presetID="1" presetClass="entr" presetSubtype="0" fill="hold" nodeType="afterEffect">
                                  <p:stCondLst>
                                    <p:cond delay="1500"/>
                                  </p:stCondLst>
                                  <p:childTnLst>
                                    <p:set>
                                      <p:cBhvr>
                                        <p:cTn id="34" dur="1" fill="hold">
                                          <p:stCondLst>
                                            <p:cond delay="0"/>
                                          </p:stCondLst>
                                        </p:cTn>
                                        <p:tgtEl>
                                          <p:spTgt spid="113"/>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0"/>
                                          </p:stCondLst>
                                        </p:cTn>
                                        <p:tgtEl>
                                          <p:spTgt spid="130"/>
                                        </p:tgtEl>
                                        <p:attrNameLst>
                                          <p:attrName>style.visibility</p:attrName>
                                        </p:attrNameLst>
                                      </p:cBhvr>
                                      <p:to>
                                        <p:strVal val="visible"/>
                                      </p:to>
                                    </p:set>
                                  </p:childTnLst>
                                </p:cTn>
                              </p:par>
                            </p:childTnLst>
                          </p:cTn>
                        </p:par>
                        <p:par>
                          <p:cTn id="38" fill="hold" nodeType="afterGroup">
                            <p:stCondLst>
                              <p:cond delay="10000"/>
                            </p:stCondLst>
                            <p:childTnLst>
                              <p:par>
                                <p:cTn id="39" presetID="1" presetClass="entr" presetSubtype="0" fill="hold" nodeType="afterEffect">
                                  <p:stCondLst>
                                    <p:cond delay="1000"/>
                                  </p:stCondLst>
                                  <p:childTnLst>
                                    <p:set>
                                      <p:cBhvr>
                                        <p:cTn id="40" dur="1" fill="hold">
                                          <p:stCondLst>
                                            <p:cond delay="0"/>
                                          </p:stCondLst>
                                        </p:cTn>
                                        <p:tgtEl>
                                          <p:spTgt spid="147"/>
                                        </p:tgtEl>
                                        <p:attrNameLst>
                                          <p:attrName>style.visibility</p:attrName>
                                        </p:attrNameLst>
                                      </p:cBhvr>
                                      <p:to>
                                        <p:strVal val="visible"/>
                                      </p:to>
                                    </p:set>
                                  </p:childTnLst>
                                </p:cTn>
                              </p:par>
                            </p:childTnLst>
                          </p:cTn>
                        </p:par>
                        <p:par>
                          <p:cTn id="41" fill="hold" nodeType="afterGroup">
                            <p:stCondLst>
                              <p:cond delay="11000"/>
                            </p:stCondLst>
                            <p:childTnLst>
                              <p:par>
                                <p:cTn id="42" presetID="1" presetClass="entr" presetSubtype="0" fill="hold" nodeType="afterEffect">
                                  <p:stCondLst>
                                    <p:cond delay="1000"/>
                                  </p:stCondLst>
                                  <p:childTnLst>
                                    <p:set>
                                      <p:cBhvr>
                                        <p:cTn id="43" dur="1" fill="hold">
                                          <p:stCondLst>
                                            <p:cond delay="0"/>
                                          </p:stCondLst>
                                        </p:cTn>
                                        <p:tgtEl>
                                          <p:spTgt spid="164"/>
                                        </p:tgtEl>
                                        <p:attrNameLst>
                                          <p:attrName>style.visibility</p:attrName>
                                        </p:attrNameLst>
                                      </p:cBhvr>
                                      <p:to>
                                        <p:strVal val="visible"/>
                                      </p:to>
                                    </p:set>
                                  </p:child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0"/>
                                          </p:stCondLst>
                                        </p:cTn>
                                        <p:tgtEl>
                                          <p:spTgt spid="18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85750" y="2246313"/>
            <a:ext cx="83708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spcBef>
                <a:spcPct val="20000"/>
              </a:spcBef>
            </a:pPr>
            <a:r>
              <a:rPr lang="en-US" altLang="en-US" sz="2400">
                <a:latin typeface="Arial" pitchFamily="34" charset="0"/>
              </a:rPr>
              <a:t>    - Nó không tả, không viết gì hết. Nó nộp giấy trắng cho cô. Hôm trả bài, cô giận lắm. Cô hỏi : “Sao trò không chịu làm bài?”</a:t>
            </a:r>
          </a:p>
        </p:txBody>
      </p:sp>
      <p:sp>
        <p:nvSpPr>
          <p:cNvPr id="5" name="Oval 4"/>
          <p:cNvSpPr/>
          <p:nvPr/>
        </p:nvSpPr>
        <p:spPr>
          <a:xfrm>
            <a:off x="4938713" y="2616200"/>
            <a:ext cx="309562" cy="4397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
        <p:nvSpPr>
          <p:cNvPr id="6" name="Rectangle 5"/>
          <p:cNvSpPr>
            <a:spLocks noChangeArrowheads="1"/>
          </p:cNvSpPr>
          <p:nvPr/>
        </p:nvSpPr>
        <p:spPr bwMode="auto">
          <a:xfrm>
            <a:off x="285750" y="3322638"/>
            <a:ext cx="85963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b="1">
                <a:solidFill>
                  <a:srgbClr val="7030A0"/>
                </a:solidFill>
                <a:latin typeface="Arial" pitchFamily="34" charset="0"/>
              </a:rPr>
              <a:t>           Tác dụng của dấu hai chấm: </a:t>
            </a:r>
          </a:p>
        </p:txBody>
      </p:sp>
      <p:sp>
        <p:nvSpPr>
          <p:cNvPr id="7" name="Right Arrow 6"/>
          <p:cNvSpPr/>
          <p:nvPr/>
        </p:nvSpPr>
        <p:spPr>
          <a:xfrm>
            <a:off x="450850" y="3443288"/>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
        <p:nvSpPr>
          <p:cNvPr id="9" name="Rectangle 8"/>
          <p:cNvSpPr>
            <a:spLocks noChangeArrowheads="1"/>
          </p:cNvSpPr>
          <p:nvPr/>
        </p:nvSpPr>
        <p:spPr bwMode="auto">
          <a:xfrm>
            <a:off x="1228725" y="3995738"/>
            <a:ext cx="7011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latin typeface="Times New Roman" pitchFamily="18" charset="0"/>
                <a:cs typeface="Times New Roman" pitchFamily="18" charset="0"/>
              </a:rPr>
              <a:t>Báo hiệu bộ phận đứng sau là câu hỏi của cô giáo (phối hợp với dấu ngoặc kép)</a:t>
            </a:r>
            <a:endParaRPr lang="en-US" sz="2400" b="1" i="1">
              <a:latin typeface="Times New Roman" pitchFamily="18" charset="0"/>
              <a:cs typeface="Times New Roman" pitchFamily="18" charset="0"/>
            </a:endParaRPr>
          </a:p>
        </p:txBody>
      </p:sp>
      <p:pic>
        <p:nvPicPr>
          <p:cNvPr id="10" name="nhạc chơi rung chuông vàng">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92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 name="Group 12">
              <a:extLst>
                <a:ext uri="{FF2B5EF4-FFF2-40B4-BE49-F238E27FC236}"/>
              </a:extLst>
            </p:cNvPr>
            <p:cNvGrpSpPr/>
            <p:nvPr/>
          </p:nvGrpSpPr>
          <p:grpSpPr>
            <a:xfrm>
              <a:off x="3505202" y="836611"/>
              <a:ext cx="5094518" cy="5143275"/>
              <a:chOff x="3505202" y="836611"/>
              <a:chExt cx="5094518" cy="5143275"/>
            </a:xfrm>
            <a:grpFill/>
          </p:grpSpPr>
          <p:sp>
            <p:nvSpPr>
              <p:cNvPr id="16" name="Rectangle 1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 name="Rectangle 1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 name="Rectangle 1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 name="Rectangle 1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0" name="Rectangle 1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1" name="Rectangle 2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2" name="Rectangle 2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3" name="Rectangle 2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4" name="Rectangle 2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5" name="Rectangle 2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6" name="Rectangle 2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7" name="Rectangle 2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4" name="Oval 1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 name="TextBox 1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10</a:t>
              </a:r>
            </a:p>
          </p:txBody>
        </p:sp>
      </p:grpSp>
      <p:grpSp>
        <p:nvGrpSpPr>
          <p:cNvPr id="28" name="Group 27">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30" name="Group 29">
              <a:extLst>
                <a:ext uri="{FF2B5EF4-FFF2-40B4-BE49-F238E27FC236}"/>
              </a:extLst>
            </p:cNvPr>
            <p:cNvGrpSpPr/>
            <p:nvPr/>
          </p:nvGrpSpPr>
          <p:grpSpPr>
            <a:xfrm>
              <a:off x="3505202" y="836611"/>
              <a:ext cx="5094518" cy="5143275"/>
              <a:chOff x="3505202" y="836611"/>
              <a:chExt cx="5094518" cy="5143275"/>
            </a:xfrm>
            <a:grpFill/>
          </p:grpSpPr>
          <p:sp>
            <p:nvSpPr>
              <p:cNvPr id="33" name="Rectangle 32">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4" name="Rectangle 33">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5" name="Rectangle 34">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6" name="Rectangle 35">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7" name="Rectangle 36">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8" name="Rectangle 37">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9" name="Rectangle 38">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0" name="Rectangle 39">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1" name="Rectangle 40">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2" name="Rectangle 41">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3" name="Rectangle 42">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4" name="Rectangle 43">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31" name="Oval 30">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2" name="TextBox 31">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9</a:t>
              </a:r>
            </a:p>
          </p:txBody>
        </p:sp>
      </p:grpSp>
      <p:grpSp>
        <p:nvGrpSpPr>
          <p:cNvPr id="45" name="Group 44">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47" name="Group 46">
              <a:extLst>
                <a:ext uri="{FF2B5EF4-FFF2-40B4-BE49-F238E27FC236}"/>
              </a:extLst>
            </p:cNvPr>
            <p:cNvGrpSpPr/>
            <p:nvPr/>
          </p:nvGrpSpPr>
          <p:grpSpPr>
            <a:xfrm>
              <a:off x="3505202" y="836611"/>
              <a:ext cx="5094518" cy="5143275"/>
              <a:chOff x="3505202" y="836611"/>
              <a:chExt cx="5094518" cy="5143275"/>
            </a:xfrm>
            <a:grpFill/>
          </p:grpSpPr>
          <p:sp>
            <p:nvSpPr>
              <p:cNvPr id="50" name="Rectangle 49">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1" name="Rectangle 50">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2" name="Rectangle 51">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3" name="Rectangle 52">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4" name="Rectangle 53">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5" name="Rectangle 54">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6" name="Rectangle 55">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7" name="Rectangle 56">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8" name="Rectangle 57">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9" name="Rectangle 58">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0" name="Rectangle 59">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1" name="Rectangle 60">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48" name="Oval 47">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9" name="TextBox 48">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8</a:t>
              </a:r>
            </a:p>
          </p:txBody>
        </p:sp>
      </p:grpSp>
      <p:grpSp>
        <p:nvGrpSpPr>
          <p:cNvPr id="62" name="Group 61">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64" name="Group 63">
              <a:extLst>
                <a:ext uri="{FF2B5EF4-FFF2-40B4-BE49-F238E27FC236}"/>
              </a:extLst>
            </p:cNvPr>
            <p:cNvGrpSpPr/>
            <p:nvPr/>
          </p:nvGrpSpPr>
          <p:grpSpPr>
            <a:xfrm>
              <a:off x="3505202" y="836611"/>
              <a:ext cx="5094518" cy="5143275"/>
              <a:chOff x="3505202" y="836611"/>
              <a:chExt cx="5094518" cy="5143275"/>
            </a:xfrm>
            <a:grpFill/>
          </p:grpSpPr>
          <p:sp>
            <p:nvSpPr>
              <p:cNvPr id="67" name="Rectangle 66">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8" name="Rectangle 67">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9" name="Rectangle 68">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0" name="Rectangle 69">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1" name="Rectangle 70">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2" name="Rectangle 71">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3" name="Rectangle 72">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4" name="Rectangle 73">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5" name="Rectangle 74">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6" name="Rectangle 75">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7" name="Rectangle 76">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8" name="Rectangle 77">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65" name="Oval 64">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6" name="TextBox 65">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7</a:t>
              </a:r>
            </a:p>
          </p:txBody>
        </p:sp>
      </p:grpSp>
      <p:grpSp>
        <p:nvGrpSpPr>
          <p:cNvPr id="79" name="Group 78">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81" name="Group 80">
              <a:extLst>
                <a:ext uri="{FF2B5EF4-FFF2-40B4-BE49-F238E27FC236}"/>
              </a:extLst>
            </p:cNvPr>
            <p:cNvGrpSpPr/>
            <p:nvPr/>
          </p:nvGrpSpPr>
          <p:grpSpPr>
            <a:xfrm>
              <a:off x="3505202" y="836611"/>
              <a:ext cx="5094518" cy="5143275"/>
              <a:chOff x="3505202" y="836611"/>
              <a:chExt cx="5094518" cy="5143275"/>
            </a:xfrm>
            <a:grpFill/>
          </p:grpSpPr>
          <p:sp>
            <p:nvSpPr>
              <p:cNvPr id="84" name="Rectangle 83">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5" name="Rectangle 84">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6" name="Rectangle 85">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7" name="Rectangle 86">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8" name="Rectangle 87">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9" name="Rectangle 88">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0" name="Rectangle 89">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1" name="Rectangle 90">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2" name="Rectangle 91">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3" name="Rectangle 92">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4" name="Rectangle 93">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5" name="Rectangle 94">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82" name="Oval 81">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3" name="TextBox 82">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6</a:t>
              </a:r>
            </a:p>
          </p:txBody>
        </p:sp>
      </p:grpSp>
      <p:grpSp>
        <p:nvGrpSpPr>
          <p:cNvPr id="96" name="Group 95">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98" name="Group 97">
              <a:extLst>
                <a:ext uri="{FF2B5EF4-FFF2-40B4-BE49-F238E27FC236}"/>
              </a:extLst>
            </p:cNvPr>
            <p:cNvGrpSpPr/>
            <p:nvPr/>
          </p:nvGrpSpPr>
          <p:grpSpPr>
            <a:xfrm>
              <a:off x="3505202" y="836611"/>
              <a:ext cx="5094518" cy="5143275"/>
              <a:chOff x="3505202" y="836611"/>
              <a:chExt cx="5094518" cy="5143275"/>
            </a:xfrm>
            <a:grpFill/>
          </p:grpSpPr>
          <p:sp>
            <p:nvSpPr>
              <p:cNvPr id="101" name="Rectangle 100">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2" name="Rectangle 101">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3" name="Rectangle 102">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4" name="Rectangle 103">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5" name="Rectangle 104">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6" name="Rectangle 105">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7" name="Rectangle 106">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8" name="Rectangle 107">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9" name="Rectangle 108">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0" name="Rectangle 109">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1" name="Rectangle 110">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2" name="Rectangle 111">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99" name="Oval 98">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0" name="TextBox 99">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5</a:t>
              </a:r>
            </a:p>
          </p:txBody>
        </p:sp>
      </p:grpSp>
      <p:grpSp>
        <p:nvGrpSpPr>
          <p:cNvPr id="113" name="Group 112">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15" name="Group 114">
              <a:extLst>
                <a:ext uri="{FF2B5EF4-FFF2-40B4-BE49-F238E27FC236}"/>
              </a:extLst>
            </p:cNvPr>
            <p:cNvGrpSpPr/>
            <p:nvPr/>
          </p:nvGrpSpPr>
          <p:grpSpPr>
            <a:xfrm>
              <a:off x="3505202" y="836611"/>
              <a:ext cx="5094518" cy="5143275"/>
              <a:chOff x="3505202" y="836611"/>
              <a:chExt cx="5094518" cy="5143275"/>
            </a:xfrm>
            <a:grpFill/>
          </p:grpSpPr>
          <p:sp>
            <p:nvSpPr>
              <p:cNvPr id="118" name="Rectangle 117">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9" name="Rectangle 118">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0" name="Rectangle 119">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1" name="Rectangle 120">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2" name="Rectangle 121">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3" name="Rectangle 122">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4" name="Rectangle 123">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5" name="Rectangle 124">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6" name="Rectangle 125">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7" name="Rectangle 126">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8" name="Rectangle 127">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9" name="Rectangle 128">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16" name="Oval 115">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7" name="TextBox 116">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4</a:t>
              </a:r>
            </a:p>
          </p:txBody>
        </p:sp>
      </p:grpSp>
      <p:grpSp>
        <p:nvGrpSpPr>
          <p:cNvPr id="130" name="Group 129">
            <a:extLst>
              <a:ext uri="{FF2B5EF4-FFF2-40B4-BE49-F238E27FC236}"/>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2" name="Group 131">
              <a:extLst>
                <a:ext uri="{FF2B5EF4-FFF2-40B4-BE49-F238E27FC236}"/>
              </a:extLst>
            </p:cNvPr>
            <p:cNvGrpSpPr/>
            <p:nvPr/>
          </p:nvGrpSpPr>
          <p:grpSpPr>
            <a:xfrm>
              <a:off x="3505202" y="836611"/>
              <a:ext cx="5094518" cy="5143275"/>
              <a:chOff x="3505202" y="836611"/>
              <a:chExt cx="5094518" cy="5143275"/>
            </a:xfrm>
            <a:grpFill/>
          </p:grpSpPr>
          <p:sp>
            <p:nvSpPr>
              <p:cNvPr id="135" name="Rectangle 134">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6" name="Rectangle 135">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7" name="Rectangle 136">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8" name="Rectangle 137">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9" name="Rectangle 138">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0" name="Rectangle 139">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1" name="Rectangle 140">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2" name="Rectangle 141">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3" name="Rectangle 142">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4" name="Rectangle 143">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5" name="Rectangle 144">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6" name="Rectangle 145">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33" name="Oval 132">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4" name="TextBox 133">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3</a:t>
              </a:r>
            </a:p>
          </p:txBody>
        </p:sp>
      </p:grpSp>
      <p:grpSp>
        <p:nvGrpSpPr>
          <p:cNvPr id="147" name="Group 146">
            <a:extLst>
              <a:ext uri="{FF2B5EF4-FFF2-40B4-BE49-F238E27FC236}"/>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49" name="Group 148">
              <a:extLst>
                <a:ext uri="{FF2B5EF4-FFF2-40B4-BE49-F238E27FC236}"/>
              </a:extLst>
            </p:cNvPr>
            <p:cNvGrpSpPr/>
            <p:nvPr/>
          </p:nvGrpSpPr>
          <p:grpSpPr>
            <a:xfrm>
              <a:off x="3505202" y="836611"/>
              <a:ext cx="5094518" cy="5143275"/>
              <a:chOff x="3505202" y="836611"/>
              <a:chExt cx="5094518" cy="5143275"/>
            </a:xfrm>
            <a:grpFill/>
          </p:grpSpPr>
          <p:sp>
            <p:nvSpPr>
              <p:cNvPr id="152" name="Rectangle 151">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3" name="Rectangle 152">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4" name="Rectangle 153">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5" name="Rectangle 154">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6" name="Rectangle 155">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7" name="Rectangle 156">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8" name="Rectangle 157">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9" name="Rectangle 158">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0" name="Rectangle 159">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1" name="Rectangle 160">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2" name="Rectangle 161">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3" name="Rectangle 162">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50" name="Oval 149">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1" name="TextBox 150">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2</a:t>
              </a:r>
            </a:p>
          </p:txBody>
        </p:sp>
      </p:grpSp>
      <p:grpSp>
        <p:nvGrpSpPr>
          <p:cNvPr id="164" name="Group 163">
            <a:extLst>
              <a:ext uri="{FF2B5EF4-FFF2-40B4-BE49-F238E27FC236}"/>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66" name="Group 165">
              <a:extLst>
                <a:ext uri="{FF2B5EF4-FFF2-40B4-BE49-F238E27FC236}"/>
              </a:extLst>
            </p:cNvPr>
            <p:cNvGrpSpPr/>
            <p:nvPr/>
          </p:nvGrpSpPr>
          <p:grpSpPr>
            <a:xfrm>
              <a:off x="3505202" y="836611"/>
              <a:ext cx="5094518" cy="5143275"/>
              <a:chOff x="3505202" y="836611"/>
              <a:chExt cx="5094518" cy="5143275"/>
            </a:xfrm>
            <a:grpFill/>
          </p:grpSpPr>
          <p:sp>
            <p:nvSpPr>
              <p:cNvPr id="169" name="Rectangle 168">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0" name="Rectangle 169">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1" name="Rectangle 170">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2" name="Rectangle 171">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3" name="Rectangle 172">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4" name="Rectangle 173">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5" name="Rectangle 174">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6" name="Rectangle 175">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7" name="Rectangle 176">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8" name="Rectangle 177">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9" name="Rectangle 178">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0" name="Rectangle 179">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67" name="Oval 166">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8" name="TextBox 167">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a:t>
              </a:r>
            </a:p>
          </p:txBody>
        </p:sp>
      </p:grpSp>
      <p:grpSp>
        <p:nvGrpSpPr>
          <p:cNvPr id="181" name="Group 180">
            <a:extLst>
              <a:ext uri="{FF2B5EF4-FFF2-40B4-BE49-F238E27FC236}"/>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83" name="Group 182">
              <a:extLst>
                <a:ext uri="{FF2B5EF4-FFF2-40B4-BE49-F238E27FC236}"/>
              </a:extLst>
            </p:cNvPr>
            <p:cNvGrpSpPr/>
            <p:nvPr/>
          </p:nvGrpSpPr>
          <p:grpSpPr>
            <a:xfrm>
              <a:off x="3505202" y="836611"/>
              <a:ext cx="5094518" cy="5143275"/>
              <a:chOff x="3505202" y="836611"/>
              <a:chExt cx="5094518" cy="5143275"/>
            </a:xfrm>
            <a:grpFill/>
          </p:grpSpPr>
          <p:sp>
            <p:nvSpPr>
              <p:cNvPr id="186" name="Rectangle 18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7" name="Rectangle 18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8" name="Rectangle 18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9" name="Rectangle 18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0" name="Rectangle 18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1" name="Rectangle 19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2" name="Rectangle 19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3" name="Rectangle 19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4" name="Rectangle 19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5" name="Rectangle 19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6" name="Rectangle 19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7" name="Rectangle 19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84" name="Oval 18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5" name="TextBox 18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1500"/>
                                  </p:stCondLst>
                                  <p:childTnLst>
                                    <p:set>
                                      <p:cBhvr>
                                        <p:cTn id="22" dur="1" fill="hold">
                                          <p:stCondLst>
                                            <p:cond delay="0"/>
                                          </p:stCondLst>
                                        </p:cTn>
                                        <p:tgtEl>
                                          <p:spTgt spid="45"/>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1500"/>
                                  </p:stCondLst>
                                  <p:childTnLst>
                                    <p:set>
                                      <p:cBhvr>
                                        <p:cTn id="25" dur="1" fill="hold">
                                          <p:stCondLst>
                                            <p:cond delay="0"/>
                                          </p:stCondLst>
                                        </p:cTn>
                                        <p:tgtEl>
                                          <p:spTgt spid="62"/>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1500"/>
                                  </p:stCondLst>
                                  <p:childTnLst>
                                    <p:set>
                                      <p:cBhvr>
                                        <p:cTn id="28" dur="1" fill="hold">
                                          <p:stCondLst>
                                            <p:cond delay="0"/>
                                          </p:stCondLst>
                                        </p:cTn>
                                        <p:tgtEl>
                                          <p:spTgt spid="79"/>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nodeType="afterEffect">
                                  <p:stCondLst>
                                    <p:cond delay="1500"/>
                                  </p:stCondLst>
                                  <p:childTnLst>
                                    <p:set>
                                      <p:cBhvr>
                                        <p:cTn id="31" dur="1" fill="hold">
                                          <p:stCondLst>
                                            <p:cond delay="0"/>
                                          </p:stCondLst>
                                        </p:cTn>
                                        <p:tgtEl>
                                          <p:spTgt spid="96"/>
                                        </p:tgtEl>
                                        <p:attrNameLst>
                                          <p:attrName>style.visibility</p:attrName>
                                        </p:attrNameLst>
                                      </p:cBhvr>
                                      <p:to>
                                        <p:strVal val="visible"/>
                                      </p:to>
                                    </p:set>
                                  </p:childTnLst>
                                </p:cTn>
                              </p:par>
                            </p:childTnLst>
                          </p:cTn>
                        </p:par>
                        <p:par>
                          <p:cTn id="32" fill="hold" nodeType="afterGroup">
                            <p:stCondLst>
                              <p:cond delay="7500"/>
                            </p:stCondLst>
                            <p:childTnLst>
                              <p:par>
                                <p:cTn id="33" presetID="1" presetClass="entr" presetSubtype="0" fill="hold" nodeType="afterEffect">
                                  <p:stCondLst>
                                    <p:cond delay="1500"/>
                                  </p:stCondLst>
                                  <p:childTnLst>
                                    <p:set>
                                      <p:cBhvr>
                                        <p:cTn id="34" dur="1" fill="hold">
                                          <p:stCondLst>
                                            <p:cond delay="0"/>
                                          </p:stCondLst>
                                        </p:cTn>
                                        <p:tgtEl>
                                          <p:spTgt spid="113"/>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0"/>
                                          </p:stCondLst>
                                        </p:cTn>
                                        <p:tgtEl>
                                          <p:spTgt spid="130"/>
                                        </p:tgtEl>
                                        <p:attrNameLst>
                                          <p:attrName>style.visibility</p:attrName>
                                        </p:attrNameLst>
                                      </p:cBhvr>
                                      <p:to>
                                        <p:strVal val="visible"/>
                                      </p:to>
                                    </p:set>
                                  </p:childTnLst>
                                </p:cTn>
                              </p:par>
                            </p:childTnLst>
                          </p:cTn>
                        </p:par>
                        <p:par>
                          <p:cTn id="38" fill="hold" nodeType="afterGroup">
                            <p:stCondLst>
                              <p:cond delay="10000"/>
                            </p:stCondLst>
                            <p:childTnLst>
                              <p:par>
                                <p:cTn id="39" presetID="1" presetClass="entr" presetSubtype="0" fill="hold" nodeType="afterEffect">
                                  <p:stCondLst>
                                    <p:cond delay="1000"/>
                                  </p:stCondLst>
                                  <p:childTnLst>
                                    <p:set>
                                      <p:cBhvr>
                                        <p:cTn id="40" dur="1" fill="hold">
                                          <p:stCondLst>
                                            <p:cond delay="0"/>
                                          </p:stCondLst>
                                        </p:cTn>
                                        <p:tgtEl>
                                          <p:spTgt spid="147"/>
                                        </p:tgtEl>
                                        <p:attrNameLst>
                                          <p:attrName>style.visibility</p:attrName>
                                        </p:attrNameLst>
                                      </p:cBhvr>
                                      <p:to>
                                        <p:strVal val="visible"/>
                                      </p:to>
                                    </p:set>
                                  </p:childTnLst>
                                </p:cTn>
                              </p:par>
                            </p:childTnLst>
                          </p:cTn>
                        </p:par>
                        <p:par>
                          <p:cTn id="41" fill="hold" nodeType="afterGroup">
                            <p:stCondLst>
                              <p:cond delay="11000"/>
                            </p:stCondLst>
                            <p:childTnLst>
                              <p:par>
                                <p:cTn id="42" presetID="1" presetClass="entr" presetSubtype="0" fill="hold" nodeType="afterEffect">
                                  <p:stCondLst>
                                    <p:cond delay="1000"/>
                                  </p:stCondLst>
                                  <p:childTnLst>
                                    <p:set>
                                      <p:cBhvr>
                                        <p:cTn id="43" dur="1" fill="hold">
                                          <p:stCondLst>
                                            <p:cond delay="0"/>
                                          </p:stCondLst>
                                        </p:cTn>
                                        <p:tgtEl>
                                          <p:spTgt spid="164"/>
                                        </p:tgtEl>
                                        <p:attrNameLst>
                                          <p:attrName>style.visibility</p:attrName>
                                        </p:attrNameLst>
                                      </p:cBhvr>
                                      <p:to>
                                        <p:strVal val="visible"/>
                                      </p:to>
                                    </p:set>
                                  </p:child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0"/>
                                          </p:stCondLst>
                                        </p:cTn>
                                        <p:tgtEl>
                                          <p:spTgt spid="18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70438"/>
            <a:ext cx="27717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2"/>
          <p:cNvSpPr>
            <a:spLocks noChangeArrowheads="1" noChangeShapeType="1" noTextEdit="1"/>
          </p:cNvSpPr>
          <p:nvPr/>
        </p:nvSpPr>
        <p:spPr bwMode="auto">
          <a:xfrm>
            <a:off x="2000250" y="-52388"/>
            <a:ext cx="4972050" cy="857251"/>
          </a:xfrm>
          <a:prstGeom prst="rect">
            <a:avLst/>
          </a:prstGeom>
        </p:spPr>
        <p:txBody>
          <a:bodyPr wrap="none" fromWordArt="1">
            <a:prstTxWarp prst="textPlain">
              <a:avLst>
                <a:gd name="adj" fmla="val 50000"/>
              </a:avLst>
            </a:prstTxWarp>
          </a:bodyPr>
          <a:lstStyle/>
          <a:p>
            <a:pPr algn="ctr"/>
            <a:r>
              <a:rPr lang="en-US" sz="27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KIỂM TRA BÀI CŨ</a:t>
            </a:r>
          </a:p>
        </p:txBody>
      </p:sp>
      <p:sp>
        <p:nvSpPr>
          <p:cNvPr id="2" name="Rectangle 1"/>
          <p:cNvSpPr>
            <a:spLocks noChangeArrowheads="1"/>
          </p:cNvSpPr>
          <p:nvPr/>
        </p:nvSpPr>
        <p:spPr bwMode="auto">
          <a:xfrm>
            <a:off x="855663" y="804863"/>
            <a:ext cx="78184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en-US" sz="3000" b="1">
                <a:solidFill>
                  <a:srgbClr val="000000"/>
                </a:solidFill>
                <a:latin typeface="Arial" pitchFamily="34" charset="0"/>
              </a:rPr>
              <a:t>Em hãy tìm các từ ngữ thể hiện lòng nhân hậu, tình cảm yêu thương đồng loại?</a:t>
            </a:r>
          </a:p>
        </p:txBody>
      </p:sp>
      <p:sp>
        <p:nvSpPr>
          <p:cNvPr id="4" name="Rectangle 3"/>
          <p:cNvSpPr>
            <a:spLocks noChangeArrowheads="1"/>
          </p:cNvSpPr>
          <p:nvPr/>
        </p:nvSpPr>
        <p:spPr bwMode="auto">
          <a:xfrm>
            <a:off x="855663" y="2212975"/>
            <a:ext cx="7954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en-US" sz="2400" b="1">
                <a:solidFill>
                  <a:srgbClr val="FF0000"/>
                </a:solidFill>
                <a:latin typeface="Arial" pitchFamily="34" charset="0"/>
              </a:rPr>
              <a:t>Lòng thương người, lòng nhân ái, lòng vị tha, tình thân ái, tình thương mến, yêu quý, xót thương, đau xót, xót xa, tha thứ, độ lượng, bao dung, thương cảm, đồng cảm… </a:t>
            </a:r>
          </a:p>
        </p:txBody>
      </p:sp>
      <p:sp>
        <p:nvSpPr>
          <p:cNvPr id="8" name="Right Arrow 7"/>
          <p:cNvSpPr/>
          <p:nvPr/>
        </p:nvSpPr>
        <p:spPr>
          <a:xfrm>
            <a:off x="47625" y="2354263"/>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00200" y="3109913"/>
            <a:ext cx="4857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nSpc>
                <a:spcPct val="130000"/>
              </a:lnSpc>
            </a:pPr>
            <a:endParaRPr lang="en-US" altLang="en-US" sz="2100" b="1">
              <a:latin typeface="VNI-Bodon" pitchFamily="2" charset="0"/>
            </a:endParaRPr>
          </a:p>
        </p:txBody>
      </p:sp>
      <p:sp>
        <p:nvSpPr>
          <p:cNvPr id="21507" name="Rectangle 66"/>
          <p:cNvSpPr>
            <a:spLocks noChangeArrowheads="1"/>
          </p:cNvSpPr>
          <p:nvPr/>
        </p:nvSpPr>
        <p:spPr bwMode="auto">
          <a:xfrm>
            <a:off x="344488" y="746125"/>
            <a:ext cx="84677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spcBef>
                <a:spcPct val="20000"/>
              </a:spcBef>
            </a:pPr>
            <a:r>
              <a:rPr lang="en-US" altLang="en-US" sz="3000" b="1">
                <a:latin typeface="Arial" pitchFamily="34" charset="0"/>
              </a:rPr>
              <a:t>Trong các câu sau</a:t>
            </a:r>
            <a:r>
              <a:rPr lang="en-US" altLang="en-US" sz="3000">
                <a:latin typeface="Arial" pitchFamily="34" charset="0"/>
              </a:rPr>
              <a:t>, </a:t>
            </a:r>
            <a:r>
              <a:rPr lang="en-US" altLang="en-US" sz="3000" b="1">
                <a:latin typeface="Arial" pitchFamily="34" charset="0"/>
              </a:rPr>
              <a:t>mỗi dấu hai chấm có tác dụng gì?</a:t>
            </a:r>
          </a:p>
        </p:txBody>
      </p:sp>
      <p:sp>
        <p:nvSpPr>
          <p:cNvPr id="21508" name="TextBox 5"/>
          <p:cNvSpPr txBox="1">
            <a:spLocks noChangeArrowheads="1"/>
          </p:cNvSpPr>
          <p:nvPr/>
        </p:nvSpPr>
        <p:spPr bwMode="auto">
          <a:xfrm flipH="1">
            <a:off x="344488" y="187325"/>
            <a:ext cx="30400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r>
              <a:rPr lang="en-US" sz="3000" b="1">
                <a:solidFill>
                  <a:srgbClr val="FF0000"/>
                </a:solidFill>
                <a:latin typeface="Times New Roman" pitchFamily="18" charset="0"/>
                <a:cs typeface="Times New Roman" pitchFamily="18" charset="0"/>
              </a:rPr>
              <a:t>III. Luyện tập</a:t>
            </a:r>
          </a:p>
        </p:txBody>
      </p:sp>
      <p:sp>
        <p:nvSpPr>
          <p:cNvPr id="21509" name="Rectangle 3"/>
          <p:cNvSpPr txBox="1">
            <a:spLocks noChangeArrowheads="1"/>
          </p:cNvSpPr>
          <p:nvPr/>
        </p:nvSpPr>
        <p:spPr bwMode="auto">
          <a:xfrm>
            <a:off x="344488" y="1820863"/>
            <a:ext cx="84677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spcBef>
                <a:spcPct val="20000"/>
              </a:spcBef>
            </a:pPr>
            <a:r>
              <a:rPr lang="en-US" altLang="en-US" sz="3000">
                <a:latin typeface="Arial" pitchFamily="34" charset="0"/>
              </a:rPr>
              <a:t>b) Dưới tầm cánh chú bây giờ là lũy tre xanh rì rào trong gió, là bờ ao với những khóm khoai nước rung rinh. Rồi những cảnh tuyệt đẹp của đất nước hiện ra : đồng với những đàn trâu thung thăng gặm cỏ; dòng sông với những đoàn thuyền ngược xuôi.</a:t>
            </a:r>
          </a:p>
          <a:p>
            <a:pPr algn="r">
              <a:spcBef>
                <a:spcPct val="20000"/>
              </a:spcBef>
            </a:pPr>
            <a:r>
              <a:rPr lang="en-US" altLang="en-US" sz="2400" i="1">
                <a:solidFill>
                  <a:srgbClr val="7030A0"/>
                </a:solidFill>
                <a:latin typeface="Arial" pitchFamily="34" charset="0"/>
              </a:rPr>
              <a:t>Theo Nguyễn Thế Hội</a:t>
            </a:r>
          </a:p>
        </p:txBody>
      </p:sp>
      <p:sp>
        <p:nvSpPr>
          <p:cNvPr id="8" name="Oval 7"/>
          <p:cNvSpPr/>
          <p:nvPr/>
        </p:nvSpPr>
        <p:spPr>
          <a:xfrm>
            <a:off x="3660775" y="3232150"/>
            <a:ext cx="309563" cy="4397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85750" y="2246313"/>
            <a:ext cx="83708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spcBef>
                <a:spcPct val="20000"/>
              </a:spcBef>
            </a:pPr>
            <a:r>
              <a:rPr lang="en-US" altLang="en-US" sz="2400">
                <a:latin typeface="Arial" pitchFamily="34" charset="0"/>
              </a:rPr>
              <a:t>Rồi những cảnh tuyệt đẹp của đất nước hiện ra : đồng với những đàn trâu thung thăng gặm cỏ; dòng sông với những đoàn thuyền ngược xuôi.</a:t>
            </a:r>
          </a:p>
        </p:txBody>
      </p:sp>
      <p:sp>
        <p:nvSpPr>
          <p:cNvPr id="5" name="Oval 4"/>
          <p:cNvSpPr/>
          <p:nvPr/>
        </p:nvSpPr>
        <p:spPr>
          <a:xfrm>
            <a:off x="7104063" y="2246313"/>
            <a:ext cx="309562" cy="439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ln>
                <a:solidFill>
                  <a:srgbClr val="FF0000"/>
                </a:solidFill>
              </a:ln>
              <a:solidFill>
                <a:srgbClr val="FF0000"/>
              </a:solidFill>
            </a:endParaRPr>
          </a:p>
        </p:txBody>
      </p:sp>
      <p:sp>
        <p:nvSpPr>
          <p:cNvPr id="6" name="Rectangle 5"/>
          <p:cNvSpPr>
            <a:spLocks noChangeArrowheads="1"/>
          </p:cNvSpPr>
          <p:nvPr/>
        </p:nvSpPr>
        <p:spPr bwMode="auto">
          <a:xfrm>
            <a:off x="285750" y="3322638"/>
            <a:ext cx="85963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b="1">
                <a:solidFill>
                  <a:srgbClr val="7030A0"/>
                </a:solidFill>
                <a:latin typeface="Arial" pitchFamily="34" charset="0"/>
              </a:rPr>
              <a:t>           Tác dụng của dấu hai chấm: </a:t>
            </a:r>
          </a:p>
        </p:txBody>
      </p:sp>
      <p:sp>
        <p:nvSpPr>
          <p:cNvPr id="7" name="Right Arrow 6"/>
          <p:cNvSpPr/>
          <p:nvPr/>
        </p:nvSpPr>
        <p:spPr>
          <a:xfrm>
            <a:off x="450850" y="3443288"/>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
        <p:nvSpPr>
          <p:cNvPr id="9" name="Rectangle 8"/>
          <p:cNvSpPr>
            <a:spLocks noChangeArrowheads="1"/>
          </p:cNvSpPr>
          <p:nvPr/>
        </p:nvSpPr>
        <p:spPr bwMode="auto">
          <a:xfrm>
            <a:off x="1228725" y="3830638"/>
            <a:ext cx="7142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latin typeface="Times New Roman" pitchFamily="18" charset="0"/>
                <a:cs typeface="Times New Roman" pitchFamily="18" charset="0"/>
              </a:rPr>
              <a:t>Báo hiệu bộ phận đứng sau là lời giải thích cho bộ phận đứng trước (những cảnh gì là cảnh tuyệt đẹp của đất nước)</a:t>
            </a:r>
          </a:p>
        </p:txBody>
      </p:sp>
      <p:pic>
        <p:nvPicPr>
          <p:cNvPr id="10" name="nhạc chơi rung chuông vàng">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92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 name="Group 12">
              <a:extLst>
                <a:ext uri="{FF2B5EF4-FFF2-40B4-BE49-F238E27FC236}"/>
              </a:extLst>
            </p:cNvPr>
            <p:cNvGrpSpPr/>
            <p:nvPr/>
          </p:nvGrpSpPr>
          <p:grpSpPr>
            <a:xfrm>
              <a:off x="3505202" y="836611"/>
              <a:ext cx="5094518" cy="5143275"/>
              <a:chOff x="3505202" y="836611"/>
              <a:chExt cx="5094518" cy="5143275"/>
            </a:xfrm>
            <a:grpFill/>
          </p:grpSpPr>
          <p:sp>
            <p:nvSpPr>
              <p:cNvPr id="16" name="Rectangle 1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 name="Rectangle 1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 name="Rectangle 1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 name="Rectangle 1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0" name="Rectangle 1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1" name="Rectangle 2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2" name="Rectangle 2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3" name="Rectangle 2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4" name="Rectangle 2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5" name="Rectangle 2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6" name="Rectangle 2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27" name="Rectangle 2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4" name="Oval 1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 name="TextBox 1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10</a:t>
              </a:r>
            </a:p>
          </p:txBody>
        </p:sp>
      </p:grpSp>
      <p:grpSp>
        <p:nvGrpSpPr>
          <p:cNvPr id="28" name="Group 27">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30" name="Group 29">
              <a:extLst>
                <a:ext uri="{FF2B5EF4-FFF2-40B4-BE49-F238E27FC236}"/>
              </a:extLst>
            </p:cNvPr>
            <p:cNvGrpSpPr/>
            <p:nvPr/>
          </p:nvGrpSpPr>
          <p:grpSpPr>
            <a:xfrm>
              <a:off x="3505202" y="836611"/>
              <a:ext cx="5094518" cy="5143275"/>
              <a:chOff x="3505202" y="836611"/>
              <a:chExt cx="5094518" cy="5143275"/>
            </a:xfrm>
            <a:grpFill/>
          </p:grpSpPr>
          <p:sp>
            <p:nvSpPr>
              <p:cNvPr id="33" name="Rectangle 32">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4" name="Rectangle 33">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5" name="Rectangle 34">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6" name="Rectangle 35">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7" name="Rectangle 36">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8" name="Rectangle 37">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9" name="Rectangle 38">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0" name="Rectangle 39">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1" name="Rectangle 40">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2" name="Rectangle 41">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3" name="Rectangle 42">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4" name="Rectangle 43">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31" name="Oval 30">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32" name="TextBox 31">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9</a:t>
              </a:r>
            </a:p>
          </p:txBody>
        </p:sp>
      </p:grpSp>
      <p:grpSp>
        <p:nvGrpSpPr>
          <p:cNvPr id="45" name="Group 44">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47" name="Group 46">
              <a:extLst>
                <a:ext uri="{FF2B5EF4-FFF2-40B4-BE49-F238E27FC236}"/>
              </a:extLst>
            </p:cNvPr>
            <p:cNvGrpSpPr/>
            <p:nvPr/>
          </p:nvGrpSpPr>
          <p:grpSpPr>
            <a:xfrm>
              <a:off x="3505202" y="836611"/>
              <a:ext cx="5094518" cy="5143275"/>
              <a:chOff x="3505202" y="836611"/>
              <a:chExt cx="5094518" cy="5143275"/>
            </a:xfrm>
            <a:grpFill/>
          </p:grpSpPr>
          <p:sp>
            <p:nvSpPr>
              <p:cNvPr id="50" name="Rectangle 49">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1" name="Rectangle 50">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2" name="Rectangle 51">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3" name="Rectangle 52">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4" name="Rectangle 53">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5" name="Rectangle 54">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6" name="Rectangle 55">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7" name="Rectangle 56">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8" name="Rectangle 57">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59" name="Rectangle 58">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0" name="Rectangle 59">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1" name="Rectangle 60">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48" name="Oval 47">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49" name="TextBox 48">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8</a:t>
              </a:r>
            </a:p>
          </p:txBody>
        </p:sp>
      </p:grpSp>
      <p:grpSp>
        <p:nvGrpSpPr>
          <p:cNvPr id="62" name="Group 61">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64" name="Group 63">
              <a:extLst>
                <a:ext uri="{FF2B5EF4-FFF2-40B4-BE49-F238E27FC236}"/>
              </a:extLst>
            </p:cNvPr>
            <p:cNvGrpSpPr/>
            <p:nvPr/>
          </p:nvGrpSpPr>
          <p:grpSpPr>
            <a:xfrm>
              <a:off x="3505202" y="836611"/>
              <a:ext cx="5094518" cy="5143275"/>
              <a:chOff x="3505202" y="836611"/>
              <a:chExt cx="5094518" cy="5143275"/>
            </a:xfrm>
            <a:grpFill/>
          </p:grpSpPr>
          <p:sp>
            <p:nvSpPr>
              <p:cNvPr id="67" name="Rectangle 66">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8" name="Rectangle 67">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9" name="Rectangle 68">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0" name="Rectangle 69">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1" name="Rectangle 70">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2" name="Rectangle 71">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3" name="Rectangle 72">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4" name="Rectangle 73">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5" name="Rectangle 74">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6" name="Rectangle 75">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7" name="Rectangle 76">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78" name="Rectangle 77">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65" name="Oval 64">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66" name="TextBox 65">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7</a:t>
              </a:r>
            </a:p>
          </p:txBody>
        </p:sp>
      </p:grpSp>
      <p:grpSp>
        <p:nvGrpSpPr>
          <p:cNvPr id="79" name="Group 78">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81" name="Group 80">
              <a:extLst>
                <a:ext uri="{FF2B5EF4-FFF2-40B4-BE49-F238E27FC236}"/>
              </a:extLst>
            </p:cNvPr>
            <p:cNvGrpSpPr/>
            <p:nvPr/>
          </p:nvGrpSpPr>
          <p:grpSpPr>
            <a:xfrm>
              <a:off x="3505202" y="836611"/>
              <a:ext cx="5094518" cy="5143275"/>
              <a:chOff x="3505202" y="836611"/>
              <a:chExt cx="5094518" cy="5143275"/>
            </a:xfrm>
            <a:grpFill/>
          </p:grpSpPr>
          <p:sp>
            <p:nvSpPr>
              <p:cNvPr id="84" name="Rectangle 83">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5" name="Rectangle 84">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6" name="Rectangle 85">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7" name="Rectangle 86">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8" name="Rectangle 87">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9" name="Rectangle 88">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0" name="Rectangle 89">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1" name="Rectangle 90">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2" name="Rectangle 91">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3" name="Rectangle 92">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4" name="Rectangle 93">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95" name="Rectangle 94">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82" name="Oval 81">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83" name="TextBox 82">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6</a:t>
              </a:r>
            </a:p>
          </p:txBody>
        </p:sp>
      </p:grpSp>
      <p:grpSp>
        <p:nvGrpSpPr>
          <p:cNvPr id="96" name="Group 95">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98" name="Group 97">
              <a:extLst>
                <a:ext uri="{FF2B5EF4-FFF2-40B4-BE49-F238E27FC236}"/>
              </a:extLst>
            </p:cNvPr>
            <p:cNvGrpSpPr/>
            <p:nvPr/>
          </p:nvGrpSpPr>
          <p:grpSpPr>
            <a:xfrm>
              <a:off x="3505202" y="836611"/>
              <a:ext cx="5094518" cy="5143275"/>
              <a:chOff x="3505202" y="836611"/>
              <a:chExt cx="5094518" cy="5143275"/>
            </a:xfrm>
            <a:grpFill/>
          </p:grpSpPr>
          <p:sp>
            <p:nvSpPr>
              <p:cNvPr id="101" name="Rectangle 100">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2" name="Rectangle 101">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3" name="Rectangle 102">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4" name="Rectangle 103">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5" name="Rectangle 104">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6" name="Rectangle 105">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7" name="Rectangle 106">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8" name="Rectangle 107">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9" name="Rectangle 108">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0" name="Rectangle 109">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1" name="Rectangle 110">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2" name="Rectangle 111">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99" name="Oval 98">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00" name="TextBox 99">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5</a:t>
              </a:r>
            </a:p>
          </p:txBody>
        </p:sp>
      </p:grpSp>
      <p:grpSp>
        <p:nvGrpSpPr>
          <p:cNvPr id="113" name="Group 112">
            <a:extLst>
              <a:ext uri="{FF2B5EF4-FFF2-40B4-BE49-F238E27FC236}"/>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15" name="Group 114">
              <a:extLst>
                <a:ext uri="{FF2B5EF4-FFF2-40B4-BE49-F238E27FC236}"/>
              </a:extLst>
            </p:cNvPr>
            <p:cNvGrpSpPr/>
            <p:nvPr/>
          </p:nvGrpSpPr>
          <p:grpSpPr>
            <a:xfrm>
              <a:off x="3505202" y="836611"/>
              <a:ext cx="5094518" cy="5143275"/>
              <a:chOff x="3505202" y="836611"/>
              <a:chExt cx="5094518" cy="5143275"/>
            </a:xfrm>
            <a:grpFill/>
          </p:grpSpPr>
          <p:sp>
            <p:nvSpPr>
              <p:cNvPr id="118" name="Rectangle 117">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9" name="Rectangle 118">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0" name="Rectangle 119">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1" name="Rectangle 120">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2" name="Rectangle 121">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3" name="Rectangle 122">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4" name="Rectangle 123">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5" name="Rectangle 124">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6" name="Rectangle 125">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7" name="Rectangle 126">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8" name="Rectangle 127">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29" name="Rectangle 128">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16" name="Oval 115">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17" name="TextBox 116">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4</a:t>
              </a:r>
            </a:p>
          </p:txBody>
        </p:sp>
      </p:grpSp>
      <p:grpSp>
        <p:nvGrpSpPr>
          <p:cNvPr id="130" name="Group 129">
            <a:extLst>
              <a:ext uri="{FF2B5EF4-FFF2-40B4-BE49-F238E27FC236}"/>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32" name="Group 131">
              <a:extLst>
                <a:ext uri="{FF2B5EF4-FFF2-40B4-BE49-F238E27FC236}"/>
              </a:extLst>
            </p:cNvPr>
            <p:cNvGrpSpPr/>
            <p:nvPr/>
          </p:nvGrpSpPr>
          <p:grpSpPr>
            <a:xfrm>
              <a:off x="3505202" y="836611"/>
              <a:ext cx="5094518" cy="5143275"/>
              <a:chOff x="3505202" y="836611"/>
              <a:chExt cx="5094518" cy="5143275"/>
            </a:xfrm>
            <a:grpFill/>
          </p:grpSpPr>
          <p:sp>
            <p:nvSpPr>
              <p:cNvPr id="135" name="Rectangle 134">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6" name="Rectangle 135">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7" name="Rectangle 136">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8" name="Rectangle 137">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9" name="Rectangle 138">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0" name="Rectangle 139">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1" name="Rectangle 140">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2" name="Rectangle 141">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3" name="Rectangle 142">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4" name="Rectangle 143">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5" name="Rectangle 144">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46" name="Rectangle 145">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33" name="Oval 132">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34" name="TextBox 133">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3</a:t>
              </a:r>
            </a:p>
          </p:txBody>
        </p:sp>
      </p:grpSp>
      <p:grpSp>
        <p:nvGrpSpPr>
          <p:cNvPr id="147" name="Group 146">
            <a:extLst>
              <a:ext uri="{FF2B5EF4-FFF2-40B4-BE49-F238E27FC236}"/>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49" name="Group 148">
              <a:extLst>
                <a:ext uri="{FF2B5EF4-FFF2-40B4-BE49-F238E27FC236}"/>
              </a:extLst>
            </p:cNvPr>
            <p:cNvGrpSpPr/>
            <p:nvPr/>
          </p:nvGrpSpPr>
          <p:grpSpPr>
            <a:xfrm>
              <a:off x="3505202" y="836611"/>
              <a:ext cx="5094518" cy="5143275"/>
              <a:chOff x="3505202" y="836611"/>
              <a:chExt cx="5094518" cy="5143275"/>
            </a:xfrm>
            <a:grpFill/>
          </p:grpSpPr>
          <p:sp>
            <p:nvSpPr>
              <p:cNvPr id="152" name="Rectangle 151">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3" name="Rectangle 152">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4" name="Rectangle 153">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5" name="Rectangle 154">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6" name="Rectangle 155">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7" name="Rectangle 156">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8" name="Rectangle 157">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9" name="Rectangle 158">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0" name="Rectangle 159">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1" name="Rectangle 160">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2" name="Rectangle 161">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3" name="Rectangle 162">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50" name="Oval 149">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51" name="TextBox 150">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2</a:t>
              </a:r>
            </a:p>
          </p:txBody>
        </p:sp>
      </p:grpSp>
      <p:grpSp>
        <p:nvGrpSpPr>
          <p:cNvPr id="164" name="Group 163">
            <a:extLst>
              <a:ext uri="{FF2B5EF4-FFF2-40B4-BE49-F238E27FC236}"/>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66" name="Group 165">
              <a:extLst>
                <a:ext uri="{FF2B5EF4-FFF2-40B4-BE49-F238E27FC236}"/>
              </a:extLst>
            </p:cNvPr>
            <p:cNvGrpSpPr/>
            <p:nvPr/>
          </p:nvGrpSpPr>
          <p:grpSpPr>
            <a:xfrm>
              <a:off x="3505202" y="836611"/>
              <a:ext cx="5094518" cy="5143275"/>
              <a:chOff x="3505202" y="836611"/>
              <a:chExt cx="5094518" cy="5143275"/>
            </a:xfrm>
            <a:grpFill/>
          </p:grpSpPr>
          <p:sp>
            <p:nvSpPr>
              <p:cNvPr id="169" name="Rectangle 168">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0" name="Rectangle 169">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1" name="Rectangle 170">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2" name="Rectangle 171">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3" name="Rectangle 172">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4" name="Rectangle 173">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5" name="Rectangle 174">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6" name="Rectangle 175">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7" name="Rectangle 176">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8" name="Rectangle 177">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79" name="Rectangle 178">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0" name="Rectangle 179">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67" name="Oval 166">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68" name="TextBox 167">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a:solidFill>
                    <a:schemeClr val="tx1">
                      <a:lumMod val="85000"/>
                      <a:lumOff val="15000"/>
                    </a:schemeClr>
                  </a:solidFill>
                  <a:latin typeface="Agency FB" panose="020B0503020202020204" pitchFamily="34" charset="0"/>
                  <a:cs typeface="+mn-cs"/>
                </a:rPr>
                <a:t>1</a:t>
              </a:r>
            </a:p>
          </p:txBody>
        </p:sp>
      </p:grpSp>
      <p:grpSp>
        <p:nvGrpSpPr>
          <p:cNvPr id="181" name="Group 180">
            <a:extLst>
              <a:ext uri="{FF2B5EF4-FFF2-40B4-BE49-F238E27FC236}"/>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nvGrpSpPr>
            <p:cNvPr id="183" name="Group 182">
              <a:extLst>
                <a:ext uri="{FF2B5EF4-FFF2-40B4-BE49-F238E27FC236}"/>
              </a:extLst>
            </p:cNvPr>
            <p:cNvGrpSpPr/>
            <p:nvPr/>
          </p:nvGrpSpPr>
          <p:grpSpPr>
            <a:xfrm>
              <a:off x="3505202" y="836611"/>
              <a:ext cx="5094518" cy="5143275"/>
              <a:chOff x="3505202" y="836611"/>
              <a:chExt cx="5094518" cy="5143275"/>
            </a:xfrm>
            <a:grpFill/>
          </p:grpSpPr>
          <p:sp>
            <p:nvSpPr>
              <p:cNvPr id="186" name="Rectangle 185">
                <a:extLst>
                  <a:ext uri="{FF2B5EF4-FFF2-40B4-BE49-F238E27FC23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7" name="Rectangle 186">
                <a:extLst>
                  <a:ext uri="{FF2B5EF4-FFF2-40B4-BE49-F238E27FC23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8" name="Rectangle 187">
                <a:extLst>
                  <a:ext uri="{FF2B5EF4-FFF2-40B4-BE49-F238E27FC23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9" name="Rectangle 188">
                <a:extLst>
                  <a:ext uri="{FF2B5EF4-FFF2-40B4-BE49-F238E27FC23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0" name="Rectangle 189">
                <a:extLst>
                  <a:ext uri="{FF2B5EF4-FFF2-40B4-BE49-F238E27FC23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1" name="Rectangle 190">
                <a:extLst>
                  <a:ext uri="{FF2B5EF4-FFF2-40B4-BE49-F238E27FC23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2" name="Rectangle 191">
                <a:extLst>
                  <a:ext uri="{FF2B5EF4-FFF2-40B4-BE49-F238E27FC23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3" name="Rectangle 192">
                <a:extLst>
                  <a:ext uri="{FF2B5EF4-FFF2-40B4-BE49-F238E27FC23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4" name="Rectangle 193">
                <a:extLst>
                  <a:ext uri="{FF2B5EF4-FFF2-40B4-BE49-F238E27FC23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5" name="Rectangle 194">
                <a:extLst>
                  <a:ext uri="{FF2B5EF4-FFF2-40B4-BE49-F238E27FC2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6" name="Rectangle 195">
                <a:extLst>
                  <a:ext uri="{FF2B5EF4-FFF2-40B4-BE49-F238E27FC2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97" name="Rectangle 196">
                <a:extLst>
                  <a:ext uri="{FF2B5EF4-FFF2-40B4-BE49-F238E27FC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sp>
          <p:nvSpPr>
            <p:cNvPr id="184" name="Oval 183">
              <a:extLst>
                <a:ext uri="{FF2B5EF4-FFF2-40B4-BE49-F238E27FC236}"/>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sp>
          <p:nvSpPr>
            <p:cNvPr id="185" name="TextBox 184">
              <a:extLst>
                <a:ext uri="{FF2B5EF4-FFF2-40B4-BE49-F238E27FC236}"/>
              </a:extLst>
            </p:cNvPr>
            <p:cNvSpPr txBox="1"/>
            <p:nvPr/>
          </p:nvSpPr>
          <p:spPr>
            <a:xfrm>
              <a:off x="4295033" y="1712142"/>
              <a:ext cx="3659991" cy="3792156"/>
            </a:xfrm>
            <a:prstGeom prst="rect">
              <a:avLst/>
            </a:prstGeom>
            <a:grpFill/>
          </p:spPr>
          <p:txBody>
            <a:bodyPr>
              <a:spAutoFit/>
            </a:bodyPr>
            <a:lstStyle/>
            <a:p>
              <a:pPr algn="ctr" fontAlgn="auto">
                <a:spcBef>
                  <a:spcPts val="0"/>
                </a:spcBef>
                <a:spcAft>
                  <a:spcPts val="0"/>
                </a:spcAft>
                <a:defRPr/>
              </a:pPr>
              <a:r>
                <a:rPr lang="en-US" sz="5000" b="1" dirty="0">
                  <a:solidFill>
                    <a:schemeClr val="tx1">
                      <a:lumMod val="85000"/>
                      <a:lumOff val="15000"/>
                    </a:schemeClr>
                  </a:solidFill>
                  <a:latin typeface="Agency FB" panose="020B0503020202020204" pitchFamily="34" charset="0"/>
                  <a:cs typeface="+mn-cs"/>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1500"/>
                                  </p:stCondLst>
                                  <p:childTnLst>
                                    <p:set>
                                      <p:cBhvr>
                                        <p:cTn id="22" dur="1" fill="hold">
                                          <p:stCondLst>
                                            <p:cond delay="0"/>
                                          </p:stCondLst>
                                        </p:cTn>
                                        <p:tgtEl>
                                          <p:spTgt spid="45"/>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1500"/>
                                  </p:stCondLst>
                                  <p:childTnLst>
                                    <p:set>
                                      <p:cBhvr>
                                        <p:cTn id="25" dur="1" fill="hold">
                                          <p:stCondLst>
                                            <p:cond delay="0"/>
                                          </p:stCondLst>
                                        </p:cTn>
                                        <p:tgtEl>
                                          <p:spTgt spid="62"/>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1500"/>
                                  </p:stCondLst>
                                  <p:childTnLst>
                                    <p:set>
                                      <p:cBhvr>
                                        <p:cTn id="28" dur="1" fill="hold">
                                          <p:stCondLst>
                                            <p:cond delay="0"/>
                                          </p:stCondLst>
                                        </p:cTn>
                                        <p:tgtEl>
                                          <p:spTgt spid="79"/>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nodeType="afterEffect">
                                  <p:stCondLst>
                                    <p:cond delay="1500"/>
                                  </p:stCondLst>
                                  <p:childTnLst>
                                    <p:set>
                                      <p:cBhvr>
                                        <p:cTn id="31" dur="1" fill="hold">
                                          <p:stCondLst>
                                            <p:cond delay="0"/>
                                          </p:stCondLst>
                                        </p:cTn>
                                        <p:tgtEl>
                                          <p:spTgt spid="96"/>
                                        </p:tgtEl>
                                        <p:attrNameLst>
                                          <p:attrName>style.visibility</p:attrName>
                                        </p:attrNameLst>
                                      </p:cBhvr>
                                      <p:to>
                                        <p:strVal val="visible"/>
                                      </p:to>
                                    </p:set>
                                  </p:childTnLst>
                                </p:cTn>
                              </p:par>
                            </p:childTnLst>
                          </p:cTn>
                        </p:par>
                        <p:par>
                          <p:cTn id="32" fill="hold" nodeType="afterGroup">
                            <p:stCondLst>
                              <p:cond delay="7500"/>
                            </p:stCondLst>
                            <p:childTnLst>
                              <p:par>
                                <p:cTn id="33" presetID="1" presetClass="entr" presetSubtype="0" fill="hold" nodeType="afterEffect">
                                  <p:stCondLst>
                                    <p:cond delay="1500"/>
                                  </p:stCondLst>
                                  <p:childTnLst>
                                    <p:set>
                                      <p:cBhvr>
                                        <p:cTn id="34" dur="1" fill="hold">
                                          <p:stCondLst>
                                            <p:cond delay="0"/>
                                          </p:stCondLst>
                                        </p:cTn>
                                        <p:tgtEl>
                                          <p:spTgt spid="113"/>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0"/>
                                          </p:stCondLst>
                                        </p:cTn>
                                        <p:tgtEl>
                                          <p:spTgt spid="130"/>
                                        </p:tgtEl>
                                        <p:attrNameLst>
                                          <p:attrName>style.visibility</p:attrName>
                                        </p:attrNameLst>
                                      </p:cBhvr>
                                      <p:to>
                                        <p:strVal val="visible"/>
                                      </p:to>
                                    </p:set>
                                  </p:childTnLst>
                                </p:cTn>
                              </p:par>
                            </p:childTnLst>
                          </p:cTn>
                        </p:par>
                        <p:par>
                          <p:cTn id="38" fill="hold" nodeType="afterGroup">
                            <p:stCondLst>
                              <p:cond delay="10000"/>
                            </p:stCondLst>
                            <p:childTnLst>
                              <p:par>
                                <p:cTn id="39" presetID="1" presetClass="entr" presetSubtype="0" fill="hold" nodeType="afterEffect">
                                  <p:stCondLst>
                                    <p:cond delay="1000"/>
                                  </p:stCondLst>
                                  <p:childTnLst>
                                    <p:set>
                                      <p:cBhvr>
                                        <p:cTn id="40" dur="1" fill="hold">
                                          <p:stCondLst>
                                            <p:cond delay="0"/>
                                          </p:stCondLst>
                                        </p:cTn>
                                        <p:tgtEl>
                                          <p:spTgt spid="147"/>
                                        </p:tgtEl>
                                        <p:attrNameLst>
                                          <p:attrName>style.visibility</p:attrName>
                                        </p:attrNameLst>
                                      </p:cBhvr>
                                      <p:to>
                                        <p:strVal val="visible"/>
                                      </p:to>
                                    </p:set>
                                  </p:childTnLst>
                                </p:cTn>
                              </p:par>
                            </p:childTnLst>
                          </p:cTn>
                        </p:par>
                        <p:par>
                          <p:cTn id="41" fill="hold" nodeType="afterGroup">
                            <p:stCondLst>
                              <p:cond delay="11000"/>
                            </p:stCondLst>
                            <p:childTnLst>
                              <p:par>
                                <p:cTn id="42" presetID="1" presetClass="entr" presetSubtype="0" fill="hold" nodeType="afterEffect">
                                  <p:stCondLst>
                                    <p:cond delay="1000"/>
                                  </p:stCondLst>
                                  <p:childTnLst>
                                    <p:set>
                                      <p:cBhvr>
                                        <p:cTn id="43" dur="1" fill="hold">
                                          <p:stCondLst>
                                            <p:cond delay="0"/>
                                          </p:stCondLst>
                                        </p:cTn>
                                        <p:tgtEl>
                                          <p:spTgt spid="164"/>
                                        </p:tgtEl>
                                        <p:attrNameLst>
                                          <p:attrName>style.visibility</p:attrName>
                                        </p:attrNameLst>
                                      </p:cBhvr>
                                      <p:to>
                                        <p:strVal val="visible"/>
                                      </p:to>
                                    </p:set>
                                  </p:child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0"/>
                                          </p:stCondLst>
                                        </p:cTn>
                                        <p:tgtEl>
                                          <p:spTgt spid="18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5143500"/>
        </p:xfrm>
        <a:graphic>
          <a:graphicData uri="http://schemas.openxmlformats.org/drawingml/2006/table">
            <a:tbl>
              <a:tblPr firstRow="1" bandRow="1">
                <a:tableStyleId>{5C22544A-7EE6-4342-B048-85BDC9FD1C3A}</a:tableStyleId>
              </a:tblPr>
              <a:tblGrid>
                <a:gridCol w="5015987">
                  <a:extLst>
                    <a:ext uri="{9D8B030D-6E8A-4147-A177-3AD203B41FA5}"/>
                  </a:extLst>
                </a:gridCol>
                <a:gridCol w="4128013">
                  <a:extLst>
                    <a:ext uri="{9D8B030D-6E8A-4147-A177-3AD203B41FA5}"/>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extLst>
              </a:tr>
              <a:tr h="1392252">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193358">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22633">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5" name="Rectangle 4"/>
          <p:cNvSpPr>
            <a:spLocks noChangeArrowheads="1"/>
          </p:cNvSpPr>
          <p:nvPr/>
        </p:nvSpPr>
        <p:spPr bwMode="auto">
          <a:xfrm>
            <a:off x="5116513" y="523875"/>
            <a:ext cx="39608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B</a:t>
            </a:r>
            <a:r>
              <a:rPr lang="vi-VN" sz="2400">
                <a:latin typeface="Times New Roman" pitchFamily="18" charset="0"/>
                <a:cs typeface="Times New Roman" pitchFamily="18" charset="0"/>
              </a:rPr>
              <a:t>áo hiệu bộ phận đứng sau là lời nói của nhân vật “tôi”</a:t>
            </a:r>
            <a:r>
              <a:rPr lang="en-US" sz="2400">
                <a:latin typeface="Times New Roman" pitchFamily="18" charset="0"/>
                <a:cs typeface="Times New Roman" pitchFamily="18" charset="0"/>
              </a:rPr>
              <a:t> (phối hợp với dấu gạch đầu dòng)</a:t>
            </a:r>
            <a:endParaRPr lang="en-US" sz="2400" i="1">
              <a:latin typeface="Times New Roman" pitchFamily="18" charset="0"/>
              <a:cs typeface="Times New Roman" pitchFamily="18" charset="0"/>
            </a:endParaRPr>
          </a:p>
        </p:txBody>
      </p:sp>
      <p:sp>
        <p:nvSpPr>
          <p:cNvPr id="6" name="Rectangle 5"/>
          <p:cNvSpPr>
            <a:spLocks noChangeArrowheads="1"/>
          </p:cNvSpPr>
          <p:nvPr/>
        </p:nvSpPr>
        <p:spPr bwMode="auto">
          <a:xfrm>
            <a:off x="5076825" y="2093913"/>
            <a:ext cx="3959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Báo hiệu bộ phận đứng sau là câu hỏi của cô giáo (phối hợp với dấu ngoặc kép)</a:t>
            </a:r>
            <a:endParaRPr lang="en-US" sz="2400" i="1">
              <a:latin typeface="Times New Roman" pitchFamily="18" charset="0"/>
              <a:cs typeface="Times New Roman" pitchFamily="18" charset="0"/>
            </a:endParaRPr>
          </a:p>
        </p:txBody>
      </p:sp>
      <p:sp>
        <p:nvSpPr>
          <p:cNvPr id="7" name="Rectangle 6"/>
          <p:cNvSpPr>
            <a:spLocks noChangeArrowheads="1"/>
          </p:cNvSpPr>
          <p:nvPr/>
        </p:nvSpPr>
        <p:spPr bwMode="auto">
          <a:xfrm>
            <a:off x="5089525" y="3322638"/>
            <a:ext cx="3960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Báo hiệu bộ phận đứng sau là lời giải thích cho bộ phận đứng trước (những cảnh gì là cảnh tuyệt đẹp của đất nước)</a:t>
            </a:r>
          </a:p>
        </p:txBody>
      </p:sp>
      <p:sp>
        <p:nvSpPr>
          <p:cNvPr id="8" name="Rectangle 7"/>
          <p:cNvSpPr>
            <a:spLocks noChangeArrowheads="1"/>
          </p:cNvSpPr>
          <p:nvPr/>
        </p:nvSpPr>
        <p:spPr bwMode="auto">
          <a:xfrm>
            <a:off x="100013" y="696913"/>
            <a:ext cx="490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400">
                <a:latin typeface="Times New Roman" pitchFamily="18" charset="0"/>
                <a:cs typeface="Times New Roman" pitchFamily="18" charset="0"/>
              </a:rPr>
              <a:t>Tôi thở dài</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t>
            </a:r>
          </a:p>
          <a:p>
            <a:pPr algn="just"/>
            <a:r>
              <a:rPr lang="vi-VN" sz="2400">
                <a:latin typeface="Times New Roman" pitchFamily="18" charset="0"/>
                <a:cs typeface="Times New Roman" pitchFamily="18" charset="0"/>
              </a:rPr>
              <a:t>- Còn đứa bị điểm không, nó tả thế</a:t>
            </a:r>
            <a:r>
              <a:rPr lang="en-US" sz="2400">
                <a:latin typeface="Times New Roman" pitchFamily="18" charset="0"/>
                <a:cs typeface="Times New Roman" pitchFamily="18" charset="0"/>
              </a:rPr>
              <a:t> nào?</a:t>
            </a:r>
            <a:endParaRPr lang="vi-VN" sz="2400">
              <a:latin typeface="Times New Roman" pitchFamily="18" charset="0"/>
              <a:cs typeface="Times New Roman" pitchFamily="18" charset="0"/>
            </a:endParaRPr>
          </a:p>
        </p:txBody>
      </p:sp>
      <p:sp>
        <p:nvSpPr>
          <p:cNvPr id="9" name="Rectangle 8"/>
          <p:cNvSpPr>
            <a:spLocks noChangeArrowheads="1"/>
          </p:cNvSpPr>
          <p:nvPr/>
        </p:nvSpPr>
        <p:spPr bwMode="auto">
          <a:xfrm>
            <a:off x="33338" y="2346325"/>
            <a:ext cx="490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vi-VN" sz="2400">
                <a:latin typeface="Times New Roman" pitchFamily="18" charset="0"/>
                <a:cs typeface="Times New Roman" pitchFamily="18" charset="0"/>
              </a:rPr>
              <a:t>Cô hỏi: </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Sao trò không chịu làm bài?</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0" name="Rectangle 9"/>
          <p:cNvSpPr>
            <a:spLocks noChangeArrowheads="1"/>
          </p:cNvSpPr>
          <p:nvPr/>
        </p:nvSpPr>
        <p:spPr bwMode="auto">
          <a:xfrm>
            <a:off x="58738" y="3224213"/>
            <a:ext cx="48688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40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063" y="696913"/>
            <a:ext cx="217487" cy="452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900113" y="2355850"/>
            <a:ext cx="215900" cy="452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754188" y="3648075"/>
            <a:ext cx="215900" cy="452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07950" y="138113"/>
            <a:ext cx="6146800" cy="4484687"/>
          </a:xfrm>
        </p:spPr>
        <p:txBody>
          <a:bodyPr/>
          <a:lstStyle/>
          <a:p>
            <a:pPr>
              <a:lnSpc>
                <a:spcPct val="150000"/>
              </a:lnSpc>
            </a:pPr>
            <a:r>
              <a:rPr lang="en-US" sz="2400" b="1" smtClean="0">
                <a:latin typeface="Times New Roman" pitchFamily="18" charset="0"/>
                <a:cs typeface="Times New Roman" pitchFamily="18" charset="0"/>
              </a:rPr>
              <a:t>Bài 2. </a:t>
            </a:r>
            <a:r>
              <a:rPr lang="vi-VN" sz="2400" b="1" smtClean="0"/>
              <a:t>Viết một đoạn văn theo truyện </a:t>
            </a:r>
            <a:r>
              <a:rPr lang="vi-VN" sz="2400" b="1" smtClean="0">
                <a:solidFill>
                  <a:srgbClr val="FF0000"/>
                </a:solidFill>
              </a:rPr>
              <a:t>Nàng  tiên Ốc</a:t>
            </a:r>
            <a:r>
              <a:rPr lang="vi-VN" sz="2400" b="1" smtClean="0"/>
              <a:t>, trong đó có ít nhất hai lần dùng dấu hai chấm</a:t>
            </a:r>
            <a:r>
              <a:rPr lang="en-US" sz="2400" b="1" smtClean="0"/>
              <a:t>:</a:t>
            </a:r>
            <a:r>
              <a:rPr lang="vi-VN" sz="2400" b="1" smtClean="0"/>
              <a:t> </a:t>
            </a:r>
          </a:p>
          <a:p>
            <a:pPr>
              <a:lnSpc>
                <a:spcPct val="150000"/>
              </a:lnSpc>
            </a:pPr>
            <a:r>
              <a:rPr lang="vi-VN" sz="2400" b="1" smtClean="0"/>
              <a:t> </a:t>
            </a:r>
            <a:r>
              <a:rPr lang="en-US" sz="2400" b="1" smtClean="0"/>
              <a:t>- </a:t>
            </a:r>
            <a:r>
              <a:rPr lang="vi-VN" sz="2400" b="1" smtClean="0"/>
              <a:t>Một lần, dấu hai chấm dùng </a:t>
            </a:r>
            <a:r>
              <a:rPr lang="vi-VN" sz="2400" b="1" smtClean="0">
                <a:solidFill>
                  <a:srgbClr val="0033CC"/>
                </a:solidFill>
              </a:rPr>
              <a:t>để giải thích</a:t>
            </a:r>
            <a:r>
              <a:rPr lang="vi-VN" sz="2400" b="1" smtClean="0"/>
              <a:t>.</a:t>
            </a:r>
          </a:p>
          <a:p>
            <a:pPr>
              <a:lnSpc>
                <a:spcPct val="150000"/>
              </a:lnSpc>
            </a:pPr>
            <a:r>
              <a:rPr lang="vi-VN" sz="2400" b="1" smtClean="0"/>
              <a:t> </a:t>
            </a:r>
            <a:r>
              <a:rPr lang="en-US" sz="2400" b="1" smtClean="0"/>
              <a:t>- </a:t>
            </a:r>
            <a:r>
              <a:rPr lang="vi-VN" sz="2400" b="1" smtClean="0"/>
              <a:t>Một lần, dấu hai chấm dùng </a:t>
            </a:r>
            <a:r>
              <a:rPr lang="vi-VN" sz="2400" b="1" smtClean="0">
                <a:solidFill>
                  <a:srgbClr val="0033CC"/>
                </a:solidFill>
              </a:rPr>
              <a:t>để dẫn lời nhân vật</a:t>
            </a:r>
            <a:r>
              <a:rPr lang="vi-VN" sz="2400" b="1" smtClean="0"/>
              <a:t>. </a:t>
            </a:r>
          </a:p>
          <a:p>
            <a:endParaRPr lang="en-US" smtClean="0"/>
          </a:p>
        </p:txBody>
      </p:sp>
      <p:pic>
        <p:nvPicPr>
          <p:cNvPr id="24579" name="Picture 2" descr="_0001 (2)"/>
          <p:cNvPicPr>
            <a:picLocks noChangeAspect="1" noChangeArrowheads="1"/>
          </p:cNvPicPr>
          <p:nvPr/>
        </p:nvPicPr>
        <p:blipFill>
          <a:blip r:embed="rId2">
            <a:extLst>
              <a:ext uri="{28A0092B-C50C-407E-A947-70E740481C1C}">
                <a14:useLocalDpi xmlns:a14="http://schemas.microsoft.com/office/drawing/2010/main" val="0"/>
              </a:ext>
            </a:extLst>
          </a:blip>
          <a:srcRect l="4376" t="4051" r="5537" b="2586"/>
          <a:stretch>
            <a:fillRect/>
          </a:stretch>
        </p:blipFill>
        <p:spPr bwMode="auto">
          <a:xfrm>
            <a:off x="6254750" y="0"/>
            <a:ext cx="2889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963" y="155575"/>
            <a:ext cx="7896225" cy="2451100"/>
          </a:xfrm>
          <a:prstGeom prst="rect">
            <a:avLst/>
          </a:prstGeom>
        </p:spPr>
        <p:txBody>
          <a:bodyPr>
            <a:spAutoFit/>
          </a:bodyPr>
          <a:lstStyle/>
          <a:p>
            <a:pPr algn="just" fontAlgn="auto">
              <a:lnSpc>
                <a:spcPct val="130000"/>
              </a:lnSpc>
              <a:spcBef>
                <a:spcPts val="0"/>
              </a:spcBef>
              <a:spcAft>
                <a:spcPts val="0"/>
              </a:spcAft>
              <a:defRPr/>
            </a:pPr>
            <a:r>
              <a:rPr lang="vi-VN" sz="2000" b="1" dirty="0">
                <a:solidFill>
                  <a:srgbClr val="000000"/>
                </a:solidFill>
                <a:latin typeface="OpenSans"/>
                <a:cs typeface="+mn-cs"/>
              </a:rPr>
              <a:t>Bà lão nhẹ nhàng bước nhanh đến chum nước cầm chiếc vỏ ốc lên và đập vỡ ngay.</a:t>
            </a:r>
          </a:p>
          <a:p>
            <a:pPr algn="just" fontAlgn="auto">
              <a:lnSpc>
                <a:spcPct val="130000"/>
              </a:lnSpc>
              <a:spcBef>
                <a:spcPts val="0"/>
              </a:spcBef>
              <a:spcAft>
                <a:spcPts val="0"/>
              </a:spcAft>
              <a:defRPr/>
            </a:pPr>
            <a:r>
              <a:rPr lang="en-US" sz="2000" b="1" dirty="0">
                <a:solidFill>
                  <a:srgbClr val="000000"/>
                </a:solidFill>
                <a:latin typeface="OpenSans"/>
                <a:cs typeface="+mn-cs"/>
              </a:rPr>
              <a:t>     </a:t>
            </a:r>
            <a:r>
              <a:rPr lang="vi-VN" sz="2000" b="1" dirty="0">
                <a:solidFill>
                  <a:srgbClr val="000000"/>
                </a:solidFill>
                <a:latin typeface="OpenSans"/>
                <a:cs typeface="+mn-cs"/>
              </a:rPr>
              <a:t>Nàng tiên ốc giật mình, định chạy nhanh đến chum nước nhưng đã trễ rồi: vỏ ốc đã vỡ tan ra. Bà lão ôm lấy nàng dịu dàng nói:</a:t>
            </a:r>
          </a:p>
          <a:p>
            <a:pPr marL="342900" indent="-342900" algn="just" fontAlgn="auto">
              <a:lnSpc>
                <a:spcPct val="130000"/>
              </a:lnSpc>
              <a:spcBef>
                <a:spcPts val="0"/>
              </a:spcBef>
              <a:spcAft>
                <a:spcPts val="0"/>
              </a:spcAft>
              <a:buFontTx/>
              <a:buChar char="-"/>
              <a:defRPr/>
            </a:pPr>
            <a:r>
              <a:rPr lang="vi-VN" sz="2000" b="1" dirty="0">
                <a:solidFill>
                  <a:srgbClr val="000000"/>
                </a:solidFill>
                <a:latin typeface="OpenSans"/>
                <a:cs typeface="+mn-cs"/>
              </a:rPr>
              <a:t>Con hãy ở đây với mẹ !</a:t>
            </a:r>
            <a:endParaRPr lang="en-US" sz="2000" b="1" dirty="0">
              <a:solidFill>
                <a:srgbClr val="000000"/>
              </a:solidFill>
              <a:latin typeface="OpenSans"/>
              <a:cs typeface="+mn-cs"/>
            </a:endParaRPr>
          </a:p>
        </p:txBody>
      </p:sp>
      <p:sp>
        <p:nvSpPr>
          <p:cNvPr id="5" name="Rectangle 4"/>
          <p:cNvSpPr>
            <a:spLocks noChangeArrowheads="1"/>
          </p:cNvSpPr>
          <p:nvPr/>
        </p:nvSpPr>
        <p:spPr bwMode="auto">
          <a:xfrm>
            <a:off x="588963" y="2682875"/>
            <a:ext cx="8178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vi-VN" sz="2400" b="1">
                <a:solidFill>
                  <a:srgbClr val="0033CC"/>
                </a:solidFill>
                <a:latin typeface="OpenSans"/>
              </a:rPr>
              <a:t>Dấu hai chấm đầu giải thích cho bộ phận đứng trước </a:t>
            </a:r>
            <a:r>
              <a:rPr lang="vi-VN" sz="2400" b="1">
                <a:solidFill>
                  <a:srgbClr val="CC00FF"/>
                </a:solidFill>
                <a:latin typeface="OpenSans"/>
              </a:rPr>
              <a:t>đã trễ rồi</a:t>
            </a:r>
            <a:r>
              <a:rPr lang="vi-VN" sz="2400" b="1">
                <a:solidFill>
                  <a:srgbClr val="0033CC"/>
                </a:solidFill>
                <a:latin typeface="OpenSans"/>
              </a:rPr>
              <a:t>: vỏ ốc đã vỡ tan ra. Dấu hai chấm sau (phối hợp với dấu gạch đầu dòng) báo hiệu bộ phận đứng sau là </a:t>
            </a:r>
            <a:r>
              <a:rPr lang="vi-VN" sz="2400" b="1">
                <a:solidFill>
                  <a:srgbClr val="FF0000"/>
                </a:solidFill>
                <a:latin typeface="OpenSans"/>
              </a:rPr>
              <a:t>lời bà lão nói với nàng tiên 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0" y="11113"/>
            <a:ext cx="9144000" cy="5138737"/>
          </a:xfrm>
        </p:spPr>
      </p:pic>
      <p:sp>
        <p:nvSpPr>
          <p:cNvPr id="26628" name="WordArt 2"/>
          <p:cNvSpPr>
            <a:spLocks noChangeArrowheads="1" noChangeShapeType="1" noTextEdit="1"/>
          </p:cNvSpPr>
          <p:nvPr/>
        </p:nvSpPr>
        <p:spPr bwMode="auto">
          <a:xfrm>
            <a:off x="3165475" y="1474788"/>
            <a:ext cx="2914650" cy="6286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700" kern="10">
                <a:ln w="9525">
                  <a:round/>
                  <a:headEnd/>
                  <a:tailEnd/>
                </a:ln>
                <a:gradFill rotWithShape="1">
                  <a:gsLst>
                    <a:gs pos="0">
                      <a:srgbClr val="9900CC"/>
                    </a:gs>
                    <a:gs pos="100000">
                      <a:srgbClr val="CC3300"/>
                    </a:gs>
                  </a:gsLst>
                  <a:lin ang="5400000" scaled="1"/>
                </a:gradFill>
                <a:latin typeface="Times New Roman"/>
                <a:cs typeface="Times New Roman"/>
              </a:rPr>
              <a:t>Dặn dò</a:t>
            </a:r>
          </a:p>
        </p:txBody>
      </p:sp>
      <p:sp>
        <p:nvSpPr>
          <p:cNvPr id="26629" name="TextBox 5"/>
          <p:cNvSpPr txBox="1">
            <a:spLocks noChangeArrowheads="1"/>
          </p:cNvSpPr>
          <p:nvPr/>
        </p:nvSpPr>
        <p:spPr bwMode="auto">
          <a:xfrm>
            <a:off x="1462088" y="2259013"/>
            <a:ext cx="627538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nSpc>
                <a:spcPct val="150000"/>
              </a:lnSpc>
            </a:pPr>
            <a:r>
              <a:rPr lang="en-US" sz="2700" b="1">
                <a:latin typeface="Times New Roman" pitchFamily="18" charset="0"/>
                <a:cs typeface="Times New Roman" pitchFamily="18" charset="0"/>
              </a:rPr>
              <a:t>- Ghi nhớ các tác dụng của dấu hai chấm.</a:t>
            </a:r>
          </a:p>
          <a:p>
            <a:pPr>
              <a:lnSpc>
                <a:spcPct val="150000"/>
              </a:lnSpc>
            </a:pPr>
            <a:r>
              <a:rPr lang="en-US" sz="2700" b="1">
                <a:latin typeface="Times New Roman" pitchFamily="18" charset="0"/>
                <a:cs typeface="Times New Roman" pitchFamily="18" charset="0"/>
              </a:rPr>
              <a:t>- Chuẩn bị bài sau: Từ đơn và từ phức.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flipH="1">
            <a:off x="0" y="812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ctr"/>
            <a:r>
              <a:rPr lang="en-US" sz="5000" u="sng">
                <a:solidFill>
                  <a:srgbClr val="0033CC"/>
                </a:solidFill>
                <a:latin typeface="Times New Roman" pitchFamily="18" charset="0"/>
              </a:rPr>
              <a:t>Luyện từ và câu</a:t>
            </a:r>
          </a:p>
        </p:txBody>
      </p:sp>
      <p:sp>
        <p:nvSpPr>
          <p:cNvPr id="5" name="Rectangle 4"/>
          <p:cNvSpPr/>
          <p:nvPr/>
        </p:nvSpPr>
        <p:spPr>
          <a:xfrm>
            <a:off x="1554520" y="1977288"/>
            <a:ext cx="5869235" cy="1915909"/>
          </a:xfrm>
          <a:prstGeom prst="rect">
            <a:avLst/>
          </a:prstGeom>
          <a:noFill/>
        </p:spPr>
        <p:txBody>
          <a:bodyPr wrap="none" lIns="68580" tIns="34290" rIns="68580" bIns="34290">
            <a:spAutoFit/>
          </a:bodyPr>
          <a:lstStyle/>
          <a:p>
            <a:pPr algn="ctr" fontAlgn="auto">
              <a:spcBef>
                <a:spcPts val="0"/>
              </a:spcBef>
              <a:spcAft>
                <a:spcPts val="0"/>
              </a:spcAft>
              <a:defRPr/>
            </a:pP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rPr>
              <a:t>DẤU HAI </a:t>
            </a: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rPr>
              <a:t>CHẤM</a:t>
            </a:r>
          </a:p>
          <a:p>
            <a:pPr algn="ctr" fontAlgn="auto">
              <a:spcBef>
                <a:spcPts val="0"/>
              </a:spcBef>
              <a:spcAft>
                <a:spcPts val="0"/>
              </a:spcAft>
              <a:defRPr/>
            </a:pP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84175" y="600075"/>
            <a:ext cx="85883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ctr">
              <a:lnSpc>
                <a:spcPct val="150000"/>
              </a:lnSpc>
            </a:pPr>
            <a:r>
              <a:rPr lang="en-US" altLang="en-US" sz="3000" b="1">
                <a:latin typeface="Arial" pitchFamily="34" charset="0"/>
              </a:rPr>
              <a:t>Câu tục ngữ: “Ở hiền gặp lành”</a:t>
            </a:r>
            <a:br>
              <a:rPr lang="en-US" altLang="en-US" sz="3000" b="1">
                <a:latin typeface="Arial" pitchFamily="34" charset="0"/>
              </a:rPr>
            </a:br>
            <a:r>
              <a:rPr lang="en-US" altLang="en-US" sz="3000" b="1">
                <a:latin typeface="Arial" pitchFamily="34" charset="0"/>
              </a:rPr>
              <a:t>khuyên chúng ta điều gì?</a:t>
            </a:r>
          </a:p>
        </p:txBody>
      </p:sp>
      <p:sp>
        <p:nvSpPr>
          <p:cNvPr id="5" name="TextBox 4"/>
          <p:cNvSpPr txBox="1">
            <a:spLocks noChangeArrowheads="1"/>
          </p:cNvSpPr>
          <p:nvPr/>
        </p:nvSpPr>
        <p:spPr bwMode="auto">
          <a:xfrm>
            <a:off x="290513" y="1970088"/>
            <a:ext cx="85217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lnSpc>
                <a:spcPct val="150000"/>
              </a:lnSpc>
            </a:pPr>
            <a:r>
              <a:rPr lang="en-US" altLang="en-US" sz="3000" b="1">
                <a:solidFill>
                  <a:srgbClr val="FF0000"/>
                </a:solidFill>
                <a:latin typeface="Arial" pitchFamily="34" charset="0"/>
              </a:rPr>
              <a:t>Khuyên chúng ta sống hiền lành, nhân hậu, vì sống như vậy sẽ gặp những điều tốt lành, may mắn.</a:t>
            </a:r>
          </a:p>
        </p:txBody>
      </p:sp>
      <p:pic>
        <p:nvPicPr>
          <p:cNvPr id="7" name="20487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297863" y="4606925"/>
            <a:ext cx="5635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flipH="1">
            <a:off x="0" y="325438"/>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ctr"/>
            <a:r>
              <a:rPr lang="en-US" sz="3000" u="sng">
                <a:solidFill>
                  <a:srgbClr val="0033CC"/>
                </a:solidFill>
                <a:latin typeface="Times New Roman" pitchFamily="18" charset="0"/>
              </a:rPr>
              <a:t>Luyện từ và câu</a:t>
            </a:r>
          </a:p>
        </p:txBody>
      </p:sp>
      <p:sp>
        <p:nvSpPr>
          <p:cNvPr id="5" name="Rectangle 4"/>
          <p:cNvSpPr/>
          <p:nvPr/>
        </p:nvSpPr>
        <p:spPr>
          <a:xfrm>
            <a:off x="2849201" y="819026"/>
            <a:ext cx="3279872" cy="654025"/>
          </a:xfrm>
          <a:prstGeom prst="rect">
            <a:avLst/>
          </a:prstGeom>
          <a:noFill/>
        </p:spPr>
        <p:txBody>
          <a:bodyPr wrap="none" lIns="68580" tIns="34290" rIns="68580" bIns="34290">
            <a:spAutoFit/>
          </a:bodyPr>
          <a:lstStyle/>
          <a:p>
            <a:pPr algn="ctr" fontAlgn="auto">
              <a:spcBef>
                <a:spcPts val="0"/>
              </a:spcBef>
              <a:spcAft>
                <a:spcPts val="0"/>
              </a:spcAft>
              <a:defRPr/>
            </a:pPr>
            <a:r>
              <a:rPr lang="en-US" sz="3800" b="1" dirty="0">
                <a:ln w="12700">
                  <a:solidFill>
                    <a:srgbClr val="FFFF00"/>
                  </a:solidFill>
                  <a:prstDash val="solid"/>
                </a:ln>
                <a:solidFill>
                  <a:srgbClr val="FF0000"/>
                </a:solidFill>
                <a:effectLst>
                  <a:outerShdw dist="38100" dir="2640000" algn="bl" rotWithShape="0">
                    <a:schemeClr val="accent1"/>
                  </a:outerShdw>
                </a:effectLst>
                <a:latin typeface="+mn-lt"/>
                <a:cs typeface="+mn-cs"/>
              </a:rPr>
              <a:t>DẤU HAI CHẤM</a:t>
            </a:r>
          </a:p>
        </p:txBody>
      </p:sp>
      <p:sp>
        <p:nvSpPr>
          <p:cNvPr id="6" name="TextBox 5"/>
          <p:cNvSpPr txBox="1">
            <a:spLocks noChangeArrowheads="1"/>
          </p:cNvSpPr>
          <p:nvPr/>
        </p:nvSpPr>
        <p:spPr bwMode="auto">
          <a:xfrm flipH="1">
            <a:off x="639763" y="1831975"/>
            <a:ext cx="23764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r>
              <a:rPr lang="en-US" sz="3000" b="1">
                <a:solidFill>
                  <a:srgbClr val="FF0000"/>
                </a:solidFill>
                <a:latin typeface="Times New Roman" pitchFamily="18" charset="0"/>
                <a:cs typeface="Times New Roman" pitchFamily="18" charset="0"/>
              </a:rPr>
              <a:t>I. Nhận xét</a:t>
            </a:r>
          </a:p>
        </p:txBody>
      </p:sp>
      <p:sp>
        <p:nvSpPr>
          <p:cNvPr id="7" name="TextBox 6"/>
          <p:cNvSpPr txBox="1">
            <a:spLocks noChangeArrowheads="1"/>
          </p:cNvSpPr>
          <p:nvPr/>
        </p:nvSpPr>
        <p:spPr bwMode="auto">
          <a:xfrm>
            <a:off x="498475" y="2505075"/>
            <a:ext cx="83264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lnSpc>
                <a:spcPct val="150000"/>
              </a:lnSpc>
            </a:pPr>
            <a:r>
              <a:rPr lang="en-US" sz="3000">
                <a:latin typeface="Times New Roman" pitchFamily="18" charset="0"/>
                <a:cs typeface="Times New Roman" pitchFamily="18" charset="0"/>
              </a:rPr>
              <a:t>     Trong các câu văn, câu thơ sau đây, dấu hai chấm có tác dụng gì?</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_0001"/>
          <p:cNvPicPr>
            <a:picLocks noChangeAspect="1" noChangeArrowheads="1"/>
          </p:cNvPicPr>
          <p:nvPr/>
        </p:nvPicPr>
        <p:blipFill>
          <a:blip r:embed="rId2">
            <a:extLst>
              <a:ext uri="{28A0092B-C50C-407E-A947-70E740481C1C}">
                <a14:useLocalDpi xmlns:a14="http://schemas.microsoft.com/office/drawing/2010/main" val="0"/>
              </a:ext>
            </a:extLst>
          </a:blip>
          <a:srcRect t="14992" r="6918"/>
          <a:stretch>
            <a:fillRect/>
          </a:stretch>
        </p:blipFill>
        <p:spPr bwMode="auto">
          <a:xfrm>
            <a:off x="7162800" y="0"/>
            <a:ext cx="19812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p:cNvSpPr>
            <a:spLocks noChangeArrowheads="1"/>
          </p:cNvSpPr>
          <p:nvPr/>
        </p:nvSpPr>
        <p:spPr bwMode="auto">
          <a:xfrm>
            <a:off x="415925" y="504825"/>
            <a:ext cx="6496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vi-VN" sz="2400">
                <a:latin typeface="Arial" pitchFamily="34" charset="0"/>
              </a:rPr>
              <a:t>    </a:t>
            </a:r>
            <a:r>
              <a:rPr lang="en-US" sz="2800" b="1">
                <a:latin typeface="Arial" pitchFamily="34" charset="0"/>
              </a:rPr>
              <a:t>a)</a:t>
            </a:r>
            <a:r>
              <a:rPr lang="vi-VN" sz="2800" b="1">
                <a:latin typeface="Arial" pitchFamily="34" charset="0"/>
              </a:rPr>
              <a:t>   </a:t>
            </a:r>
            <a:r>
              <a:rPr lang="vi-VN" sz="2400">
                <a:latin typeface="Arial"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a:solidFill>
                  <a:srgbClr val="00B050"/>
                </a:solidFill>
                <a:latin typeface="Arial" pitchFamily="34" charset="0"/>
              </a:rPr>
              <a:t>(Theo Trường Chinh)</a:t>
            </a:r>
            <a:endParaRPr lang="en-US" sz="2400" i="1">
              <a:solidFill>
                <a:srgbClr val="00B050"/>
              </a:solidFill>
              <a:latin typeface="Arial" pitchFamily="34" charset="0"/>
            </a:endParaRPr>
          </a:p>
        </p:txBody>
      </p:sp>
      <p:sp>
        <p:nvSpPr>
          <p:cNvPr id="3" name="Oval 2"/>
          <p:cNvSpPr/>
          <p:nvPr/>
        </p:nvSpPr>
        <p:spPr>
          <a:xfrm>
            <a:off x="5111750" y="504825"/>
            <a:ext cx="296863" cy="695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01613" y="190500"/>
            <a:ext cx="8680450" cy="15303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vi-VN" sz="1900">
                <a:latin typeface="Arial" pitchFamily="34" charset="0"/>
              </a:rPr>
              <a:t>        Chủ tịch Hồ Chí Minh nói : </a:t>
            </a:r>
            <a:r>
              <a:rPr lang="vi-VN" sz="1900" u="sng">
                <a:solidFill>
                  <a:srgbClr val="FF0000"/>
                </a:solidFill>
                <a:latin typeface="Arial"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a:latin typeface="Arial" pitchFamily="34" charset="0"/>
              </a:rPr>
              <a:t> Nguyện vọng đó chi phối mọi ý nghĩ và hành động trong suốt cuộc đời của Người.</a:t>
            </a:r>
          </a:p>
          <a:p>
            <a:pPr algn="r"/>
            <a:r>
              <a:rPr lang="vi-VN" sz="1900" i="1">
                <a:solidFill>
                  <a:srgbClr val="00B050"/>
                </a:solidFill>
                <a:latin typeface="Arial" pitchFamily="34" charset="0"/>
              </a:rPr>
              <a:t>(Theo Trường Chinh)</a:t>
            </a:r>
            <a:endParaRPr lang="en-US" sz="1900" i="1">
              <a:solidFill>
                <a:srgbClr val="00B050"/>
              </a:solidFill>
              <a:latin typeface="Arial" pitchFamily="34" charset="0"/>
            </a:endParaRPr>
          </a:p>
        </p:txBody>
      </p:sp>
      <p:sp>
        <p:nvSpPr>
          <p:cNvPr id="3" name="Rectangle 2"/>
          <p:cNvSpPr>
            <a:spLocks noChangeArrowheads="1"/>
          </p:cNvSpPr>
          <p:nvPr/>
        </p:nvSpPr>
        <p:spPr bwMode="auto">
          <a:xfrm>
            <a:off x="285750" y="1920875"/>
            <a:ext cx="85963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a:solidFill>
                  <a:srgbClr val="7030A0"/>
                </a:solidFill>
                <a:latin typeface="Arial" pitchFamily="34" charset="0"/>
              </a:rPr>
              <a:t>         Phần đằng sau dấu hai chấm có ý nghĩa gì ?</a:t>
            </a:r>
          </a:p>
          <a:p>
            <a:pPr algn="just">
              <a:lnSpc>
                <a:spcPct val="150000"/>
              </a:lnSpc>
            </a:pPr>
            <a:r>
              <a:rPr lang="vi-VN" sz="2400">
                <a:solidFill>
                  <a:srgbClr val="7030A0"/>
                </a:solidFill>
                <a:latin typeface="Arial" pitchFamily="34" charset="0"/>
              </a:rPr>
              <a:t>A. Không có ý nghĩa gì.</a:t>
            </a:r>
          </a:p>
          <a:p>
            <a:pPr algn="just">
              <a:lnSpc>
                <a:spcPct val="150000"/>
              </a:lnSpc>
            </a:pPr>
            <a:r>
              <a:rPr lang="vi-VN" sz="2400">
                <a:solidFill>
                  <a:srgbClr val="7030A0"/>
                </a:solidFill>
                <a:latin typeface="Arial" pitchFamily="34" charset="0"/>
              </a:rPr>
              <a:t>B. Lời nói của chủ tịch Hồ Chí Minh.</a:t>
            </a:r>
          </a:p>
          <a:p>
            <a:pPr algn="just">
              <a:lnSpc>
                <a:spcPct val="150000"/>
              </a:lnSpc>
            </a:pPr>
            <a:r>
              <a:rPr lang="vi-VN" sz="2400">
                <a:solidFill>
                  <a:srgbClr val="7030A0"/>
                </a:solidFill>
                <a:latin typeface="Arial" pitchFamily="34" charset="0"/>
              </a:rPr>
              <a:t>C. Liệt kê những nguyện vọng của chủ tịch Hồ Chí Minh.</a:t>
            </a:r>
          </a:p>
          <a:p>
            <a:pPr algn="just">
              <a:lnSpc>
                <a:spcPct val="150000"/>
              </a:lnSpc>
            </a:pPr>
            <a:r>
              <a:rPr lang="vi-VN" sz="2400">
                <a:solidFill>
                  <a:srgbClr val="7030A0"/>
                </a:solidFill>
                <a:latin typeface="Arial" pitchFamily="34" charset="0"/>
              </a:rPr>
              <a:t>D. Phần thừa ra trong câu.</a:t>
            </a:r>
          </a:p>
        </p:txBody>
      </p:sp>
      <p:sp>
        <p:nvSpPr>
          <p:cNvPr id="6" name="Rounded Rectangle 31">
            <a:extLst>
              <a:ext uri="{FF2B5EF4-FFF2-40B4-BE49-F238E27FC236}"/>
            </a:extLst>
          </p:cNvPr>
          <p:cNvSpPr/>
          <p:nvPr/>
        </p:nvSpPr>
        <p:spPr>
          <a:xfrm>
            <a:off x="339725" y="1935163"/>
            <a:ext cx="717550" cy="5921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6538" y="3098800"/>
            <a:ext cx="482600" cy="506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01613" y="404813"/>
            <a:ext cx="8680450" cy="286861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p>
            <a:pPr algn="just"/>
            <a:r>
              <a:rPr lang="vi-VN" sz="2600">
                <a:latin typeface="Arial"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a:solidFill>
                  <a:srgbClr val="00B050"/>
                </a:solidFill>
                <a:latin typeface="Arial" pitchFamily="34" charset="0"/>
              </a:rPr>
              <a:t>(Theo Trường Chinh)</a:t>
            </a:r>
            <a:endParaRPr lang="en-US" sz="2600" i="1">
              <a:solidFill>
                <a:srgbClr val="00B050"/>
              </a:solidFill>
              <a:latin typeface="Arial" pitchFamily="34" charset="0"/>
            </a:endParaRPr>
          </a:p>
        </p:txBody>
      </p:sp>
      <p:sp>
        <p:nvSpPr>
          <p:cNvPr id="3" name="Rectangle 2"/>
          <p:cNvSpPr>
            <a:spLocks noChangeArrowheads="1"/>
          </p:cNvSpPr>
          <p:nvPr/>
        </p:nvSpPr>
        <p:spPr bwMode="auto">
          <a:xfrm>
            <a:off x="285750" y="3322638"/>
            <a:ext cx="85963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vi-VN" sz="2400" b="1">
                <a:solidFill>
                  <a:srgbClr val="7030A0"/>
                </a:solidFill>
                <a:latin typeface="Arial" pitchFamily="34" charset="0"/>
              </a:rPr>
              <a:t>           Dấu hai chấm: báo hiệu bộ phận đứng sau là lời nói của nhân vật, dùng phối hợp với dấu ngoặc kép.</a:t>
            </a:r>
          </a:p>
        </p:txBody>
      </p:sp>
      <p:sp>
        <p:nvSpPr>
          <p:cNvPr id="4" name="Right Arrow 3"/>
          <p:cNvSpPr/>
          <p:nvPr/>
        </p:nvSpPr>
        <p:spPr>
          <a:xfrm>
            <a:off x="450850" y="3443288"/>
            <a:ext cx="808038" cy="479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a:solidFill>
                <a:srgbClr val="FF0000"/>
              </a:solidFill>
            </a:endParaRPr>
          </a:p>
        </p:txBody>
      </p:sp>
      <p:sp>
        <p:nvSpPr>
          <p:cNvPr id="7" name="Rectangle 6"/>
          <p:cNvSpPr>
            <a:spLocks noChangeArrowheads="1"/>
          </p:cNvSpPr>
          <p:nvPr/>
        </p:nvSpPr>
        <p:spPr bwMode="auto">
          <a:xfrm>
            <a:off x="4826000" y="450850"/>
            <a:ext cx="6365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400" b="1">
                <a:solidFill>
                  <a:srgbClr val="FF0000"/>
                </a:solidFill>
                <a:latin typeface="Arial" pitchFamily="34" charset="0"/>
              </a:rPr>
              <a:t>: “</a:t>
            </a:r>
          </a:p>
        </p:txBody>
      </p:sp>
      <p:sp>
        <p:nvSpPr>
          <p:cNvPr id="9" name="Rectangle 8"/>
          <p:cNvSpPr>
            <a:spLocks noChangeArrowheads="1"/>
          </p:cNvSpPr>
          <p:nvPr/>
        </p:nvSpPr>
        <p:spPr bwMode="auto">
          <a:xfrm>
            <a:off x="8618538" y="1592263"/>
            <a:ext cx="350837" cy="493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600" b="1">
                <a:solidFill>
                  <a:srgbClr val="FF0000"/>
                </a:solidFill>
                <a:latin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024063"/>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16013" y="611188"/>
            <a:ext cx="76358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defTabSz="685800" fontAlgn="base">
              <a:spcBef>
                <a:spcPct val="0"/>
              </a:spcBef>
              <a:spcAft>
                <a:spcPct val="0"/>
              </a:spcAft>
              <a:defRPr sz="1400">
                <a:solidFill>
                  <a:schemeClr val="tx1"/>
                </a:solidFill>
                <a:latin typeface="Calibri" pitchFamily="34" charset="0"/>
              </a:defRPr>
            </a:lvl6pPr>
            <a:lvl7pPr marL="2971800" indent="-228600" defTabSz="685800" fontAlgn="base">
              <a:spcBef>
                <a:spcPct val="0"/>
              </a:spcBef>
              <a:spcAft>
                <a:spcPct val="0"/>
              </a:spcAft>
              <a:defRPr sz="1400">
                <a:solidFill>
                  <a:schemeClr val="tx1"/>
                </a:solidFill>
                <a:latin typeface="Calibri" pitchFamily="34" charset="0"/>
              </a:defRPr>
            </a:lvl7pPr>
            <a:lvl8pPr marL="3429000" indent="-228600" defTabSz="685800" fontAlgn="base">
              <a:spcBef>
                <a:spcPct val="0"/>
              </a:spcBef>
              <a:spcAft>
                <a:spcPct val="0"/>
              </a:spcAft>
              <a:defRPr sz="1400">
                <a:solidFill>
                  <a:schemeClr val="tx1"/>
                </a:solidFill>
                <a:latin typeface="Calibri" pitchFamily="34" charset="0"/>
              </a:defRPr>
            </a:lvl8pPr>
            <a:lvl9pPr marL="3886200" indent="-228600" defTabSz="685800" fontAlgn="base">
              <a:spcBef>
                <a:spcPct val="0"/>
              </a:spcBef>
              <a:spcAft>
                <a:spcPct val="0"/>
              </a:spcAft>
              <a:defRPr sz="1400">
                <a:solidFill>
                  <a:schemeClr val="tx1"/>
                </a:solidFill>
                <a:latin typeface="Calibri" pitchFamily="34" charset="0"/>
              </a:defRPr>
            </a:lvl9pPr>
          </a:lstStyle>
          <a:p>
            <a:pPr algn="just">
              <a:lnSpc>
                <a:spcPct val="150000"/>
              </a:lnSpc>
            </a:pPr>
            <a:r>
              <a:rPr lang="en-US" sz="3000" b="1">
                <a:latin typeface="Times New Roman" pitchFamily="18" charset="0"/>
                <a:cs typeface="Times New Roman" pitchFamily="18" charset="0"/>
              </a:rPr>
              <a:t>b) Tôi xoè cả hai càng ra, bảo Nhà Trò  : </a:t>
            </a:r>
          </a:p>
          <a:p>
            <a:pPr algn="just">
              <a:lnSpc>
                <a:spcPct val="150000"/>
              </a:lnSpc>
            </a:pPr>
            <a:r>
              <a:rPr lang="vi-VN" sz="3000" b="1">
                <a:latin typeface="Times New Roman" pitchFamily="18" charset="0"/>
                <a:cs typeface="Times New Roman" pitchFamily="18" charset="0"/>
              </a:rPr>
              <a:t>- Em đừng sợ. Hãy trở về cùng với tôi đây. </a:t>
            </a:r>
          </a:p>
          <a:p>
            <a:pPr>
              <a:lnSpc>
                <a:spcPct val="150000"/>
              </a:lnSpc>
            </a:pPr>
            <a:r>
              <a:rPr lang="en-US" sz="3000">
                <a:latin typeface="Times New Roman" pitchFamily="18" charset="0"/>
                <a:cs typeface="Times New Roman" pitchFamily="18" charset="0"/>
              </a:rPr>
              <a:t>                                                            </a:t>
            </a:r>
            <a:r>
              <a:rPr lang="en-US" sz="3000" i="1">
                <a:solidFill>
                  <a:srgbClr val="C00000"/>
                </a:solidFill>
                <a:latin typeface="Times New Roman" pitchFamily="18" charset="0"/>
                <a:cs typeface="Times New Roman" pitchFamily="18" charset="0"/>
              </a:rPr>
              <a:t>Tô Hoài </a:t>
            </a:r>
          </a:p>
        </p:txBody>
      </p:sp>
      <p:sp>
        <p:nvSpPr>
          <p:cNvPr id="10244" name="AutoShape 4">
            <a:hlinkClick r:id="rId3" action="ppaction://hlinksldjump" highlightClick="1"/>
          </p:cNvPr>
          <p:cNvSpPr>
            <a:spLocks noChangeArrowheads="1"/>
          </p:cNvSpPr>
          <p:nvPr/>
        </p:nvSpPr>
        <p:spPr bwMode="auto">
          <a:xfrm>
            <a:off x="1285875" y="4424363"/>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225" y="4367213"/>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en-US" altLang="en-US" sz="1800">
              <a:latin typeface="VNI-Bodon" pitchFamily="2" charset="0"/>
            </a:endParaRPr>
          </a:p>
        </p:txBody>
      </p:sp>
      <p:sp>
        <p:nvSpPr>
          <p:cNvPr id="6" name="Oval 5"/>
          <p:cNvSpPr/>
          <p:nvPr/>
        </p:nvSpPr>
        <p:spPr>
          <a:xfrm>
            <a:off x="7489825" y="719138"/>
            <a:ext cx="296863" cy="693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1811</Words>
  <Application>Microsoft Office PowerPoint</Application>
  <PresentationFormat>On-screen Show (16:9)</PresentationFormat>
  <Paragraphs>174</Paragraphs>
  <Slides>25</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Arial</vt:lpstr>
      <vt:lpstr>Calibri Light</vt:lpstr>
      <vt:lpstr>Times New Roman</vt:lpstr>
      <vt:lpstr>VNI-Bodon</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INTEL</cp:lastModifiedBy>
  <cp:revision>46</cp:revision>
  <dcterms:created xsi:type="dcterms:W3CDTF">2021-08-01T15:11:43Z</dcterms:created>
  <dcterms:modified xsi:type="dcterms:W3CDTF">2021-12-19T05:46:21Z</dcterms:modified>
</cp:coreProperties>
</file>