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2" r:id="rId8"/>
    <p:sldId id="263" r:id="rId9"/>
    <p:sldId id="264" r:id="rId10"/>
    <p:sldId id="266" r:id="rId11"/>
    <p:sldId id="265" r:id="rId12"/>
    <p:sldId id="267" r:id="rId13"/>
    <p:sldId id="268" r:id="rId14"/>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BD"/>
    <a:srgbClr val="040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92" y="4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64B0B1-613D-488E-9B2C-8388F0E70488}"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9074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4B0B1-613D-488E-9B2C-8388F0E70488}"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3734394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4B0B1-613D-488E-9B2C-8388F0E70488}"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787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64B0B1-613D-488E-9B2C-8388F0E70488}"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57310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4B0B1-613D-488E-9B2C-8388F0E70488}"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69644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64B0B1-613D-488E-9B2C-8388F0E70488}"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00307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64B0B1-613D-488E-9B2C-8388F0E70488}"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316295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64B0B1-613D-488E-9B2C-8388F0E70488}"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61856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64B0B1-613D-488E-9B2C-8388F0E70488}"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01125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7C64B0B1-613D-488E-9B2C-8388F0E70488}"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25151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7C64B0B1-613D-488E-9B2C-8388F0E70488}"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303F53-CA42-4F9F-88B0-4C5AC130EB2A}" type="slidenum">
              <a:rPr lang="en-US" smtClean="0"/>
              <a:t>‹#›</a:t>
            </a:fld>
            <a:endParaRPr lang="en-US"/>
          </a:p>
        </p:txBody>
      </p:sp>
    </p:spTree>
    <p:extLst>
      <p:ext uri="{BB962C8B-B14F-4D97-AF65-F5344CB8AC3E}">
        <p14:creationId xmlns:p14="http://schemas.microsoft.com/office/powerpoint/2010/main" val="14921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7C64B0B1-613D-488E-9B2C-8388F0E70488}" type="datetimeFigureOut">
              <a:rPr lang="en-US" smtClean="0"/>
              <a:t>9/8/2021</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5303F53-CA42-4F9F-88B0-4C5AC130EB2A}" type="slidenum">
              <a:rPr lang="en-US" smtClean="0"/>
              <a:t>‹#›</a:t>
            </a:fld>
            <a:endParaRPr lang="en-US"/>
          </a:p>
        </p:txBody>
      </p:sp>
    </p:spTree>
    <p:extLst>
      <p:ext uri="{BB962C8B-B14F-4D97-AF65-F5344CB8AC3E}">
        <p14:creationId xmlns:p14="http://schemas.microsoft.com/office/powerpoint/2010/main" val="384952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Firewrk8"/>
          <p:cNvPicPr>
            <a:picLocks noChangeAspect="1" noChangeArrowheads="1"/>
          </p:cNvPicPr>
          <p:nvPr/>
        </p:nvPicPr>
        <p:blipFill>
          <a:blip r:embed="rId2">
            <a:lum bright="6000" contrast="30000"/>
          </a:blip>
          <a:srcRect/>
          <a:stretch>
            <a:fillRect/>
          </a:stretch>
        </p:blipFill>
        <p:spPr bwMode="auto">
          <a:xfrm>
            <a:off x="9867695" y="5223"/>
            <a:ext cx="4932498" cy="3652379"/>
          </a:xfrm>
          <a:prstGeom prst="rect">
            <a:avLst/>
          </a:prstGeom>
          <a:noFill/>
          <a:ln w="9525">
            <a:noFill/>
            <a:miter lim="800000"/>
            <a:headEnd/>
            <a:tailEnd/>
          </a:ln>
        </p:spPr>
      </p:pic>
      <p:pic>
        <p:nvPicPr>
          <p:cNvPr id="4" name="Picture 22" descr="Firewrk8"/>
          <p:cNvPicPr>
            <a:picLocks noChangeAspect="1" noChangeArrowheads="1"/>
          </p:cNvPicPr>
          <p:nvPr/>
        </p:nvPicPr>
        <p:blipFill>
          <a:blip r:embed="rId2">
            <a:lum bright="6000" contrast="30000"/>
          </a:blip>
          <a:srcRect/>
          <a:stretch>
            <a:fillRect/>
          </a:stretch>
        </p:blipFill>
        <p:spPr bwMode="auto">
          <a:xfrm>
            <a:off x="-15209" y="5223"/>
            <a:ext cx="4932498" cy="3652379"/>
          </a:xfrm>
          <a:prstGeom prst="rect">
            <a:avLst/>
          </a:prstGeom>
          <a:noFill/>
          <a:ln w="9525">
            <a:noFill/>
            <a:miter lim="800000"/>
            <a:headEnd/>
            <a:tailEnd/>
          </a:ln>
        </p:spPr>
      </p:pic>
      <p:pic>
        <p:nvPicPr>
          <p:cNvPr id="2" name="Picture 5" descr="xem-hinh-anh-canh-dong-lua-chin-vang-dep-nhat-viet-nam-2015-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14630400" cy="458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_Văn_Bản 2">
            <a:extLst>
              <a:ext uri="{FF2B5EF4-FFF2-40B4-BE49-F238E27FC236}">
                <a16:creationId xmlns:a16="http://schemas.microsoft.com/office/drawing/2014/main" id="{5BEC0023-D465-4441-83C1-7FCC7676F529}"/>
              </a:ext>
            </a:extLst>
          </p:cNvPr>
          <p:cNvSpPr txBox="1">
            <a:spLocks noChangeArrowheads="1"/>
          </p:cNvSpPr>
          <p:nvPr/>
        </p:nvSpPr>
        <p:spPr bwMode="auto">
          <a:xfrm>
            <a:off x="193824" y="457200"/>
            <a:ext cx="14436576" cy="3844430"/>
          </a:xfrm>
          <a:prstGeom prst="rect">
            <a:avLst/>
          </a:prstGeom>
          <a:noFill/>
          <a:ln w="9525">
            <a:noFill/>
            <a:miter lim="800000"/>
            <a:headEnd/>
            <a:tailEnd/>
          </a:ln>
        </p:spPr>
        <p:txBody>
          <a:bodyPr lIns="149650" tIns="74825" rIns="149650" bIns="74825">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TẬP ĐỌC 5</a:t>
            </a:r>
          </a:p>
          <a:p>
            <a:pPr algn="ctr"/>
            <a:r>
              <a:rPr lang="en-US" sz="8000" b="1" dirty="0">
                <a:solidFill>
                  <a:srgbClr val="0000FF"/>
                </a:solidFill>
                <a:latin typeface="Times New Roman" panose="02020603050405020304" pitchFamily="18" charset="0"/>
                <a:cs typeface="Times New Roman" panose="02020603050405020304" pitchFamily="18" charset="0"/>
              </a:rPr>
              <a:t>Quang </a:t>
            </a:r>
            <a:r>
              <a:rPr lang="en-US" sz="8000" b="1" dirty="0" err="1">
                <a:solidFill>
                  <a:srgbClr val="0000FF"/>
                </a:solidFill>
                <a:latin typeface="Times New Roman" panose="02020603050405020304" pitchFamily="18" charset="0"/>
                <a:cs typeface="Times New Roman" panose="02020603050405020304" pitchFamily="18" charset="0"/>
              </a:rPr>
              <a:t>cảnh</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làng</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mạc</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ngày</a:t>
            </a:r>
            <a:r>
              <a:rPr lang="en-US" sz="8000" b="1" dirty="0">
                <a:solidFill>
                  <a:srgbClr val="0000FF"/>
                </a:solidFill>
                <a:latin typeface="Times New Roman" panose="02020603050405020304" pitchFamily="18" charset="0"/>
                <a:cs typeface="Times New Roman" panose="02020603050405020304" pitchFamily="18" charset="0"/>
              </a:rPr>
              <a:t> </a:t>
            </a:r>
            <a:r>
              <a:rPr lang="en-US" sz="8000" b="1" dirty="0" err="1">
                <a:solidFill>
                  <a:srgbClr val="0000FF"/>
                </a:solidFill>
                <a:latin typeface="Times New Roman" panose="02020603050405020304" pitchFamily="18" charset="0"/>
                <a:cs typeface="Times New Roman" panose="02020603050405020304" pitchFamily="18" charset="0"/>
              </a:rPr>
              <a:t>mùa</a:t>
            </a:r>
            <a:endParaRPr lang="en-US" sz="8000" b="1" dirty="0">
              <a:solidFill>
                <a:srgbClr val="0000FF"/>
              </a:solidFill>
              <a:latin typeface="Times New Roman" panose="02020603050405020304" pitchFamily="18" charset="0"/>
              <a:cs typeface="Times New Roman" panose="02020603050405020304" pitchFamily="18" charset="0"/>
            </a:endParaRPr>
          </a:p>
          <a:p>
            <a:pPr algn="ctr"/>
            <a:endParaRPr lang="en-US" sz="8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80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31" presetClass="entr" presetSubtype="0" repeatCount="500" fill="hold"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800" fill="hold"/>
                                        <p:tgtEl>
                                          <p:spTgt spid="4"/>
                                        </p:tgtEl>
                                        <p:attrNameLst>
                                          <p:attrName>ppt_w</p:attrName>
                                        </p:attrNameLst>
                                      </p:cBhvr>
                                      <p:tavLst>
                                        <p:tav tm="0">
                                          <p:val>
                                            <p:fltVal val="0"/>
                                          </p:val>
                                        </p:tav>
                                        <p:tav tm="100000">
                                          <p:val>
                                            <p:strVal val="#ppt_w"/>
                                          </p:val>
                                        </p:tav>
                                      </p:tavLst>
                                    </p:anim>
                                    <p:anim calcmode="lin" valueType="num">
                                      <p:cBhvr>
                                        <p:cTn id="11" dur="1800" fill="hold"/>
                                        <p:tgtEl>
                                          <p:spTgt spid="4"/>
                                        </p:tgtEl>
                                        <p:attrNameLst>
                                          <p:attrName>ppt_h</p:attrName>
                                        </p:attrNameLst>
                                      </p:cBhvr>
                                      <p:tavLst>
                                        <p:tav tm="0">
                                          <p:val>
                                            <p:fltVal val="0"/>
                                          </p:val>
                                        </p:tav>
                                        <p:tav tm="100000">
                                          <p:val>
                                            <p:strVal val="#ppt_h"/>
                                          </p:val>
                                        </p:tav>
                                      </p:tavLst>
                                    </p:anim>
                                    <p:anim calcmode="lin" valueType="num">
                                      <p:cBhvr>
                                        <p:cTn id="12" dur="1800" fill="hold"/>
                                        <p:tgtEl>
                                          <p:spTgt spid="4"/>
                                        </p:tgtEl>
                                        <p:attrNameLst>
                                          <p:attrName>style.rotation</p:attrName>
                                        </p:attrNameLst>
                                      </p:cBhvr>
                                      <p:tavLst>
                                        <p:tav tm="0">
                                          <p:val>
                                            <p:fltVal val="90"/>
                                          </p:val>
                                        </p:tav>
                                        <p:tav tm="100000">
                                          <p:val>
                                            <p:fltVal val="0"/>
                                          </p:val>
                                        </p:tav>
                                      </p:tavLst>
                                    </p:anim>
                                    <p:animEffect transition="in" filter="fade">
                                      <p:cBhvr>
                                        <p:cTn id="13" dur="1800"/>
                                        <p:tgtEl>
                                          <p:spTgt spid="4"/>
                                        </p:tgtEl>
                                      </p:cBhvr>
                                    </p:animEffect>
                                  </p:childTnLst>
                                </p:cTn>
                              </p:par>
                              <p:par>
                                <p:cTn id="14" presetID="31" presetClass="entr" presetSubtype="0" repeatCount="500" fill="hold" nodeType="with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800" fill="hold"/>
                                        <p:tgtEl>
                                          <p:spTgt spid="5"/>
                                        </p:tgtEl>
                                        <p:attrNameLst>
                                          <p:attrName>ppt_w</p:attrName>
                                        </p:attrNameLst>
                                      </p:cBhvr>
                                      <p:tavLst>
                                        <p:tav tm="0">
                                          <p:val>
                                            <p:fltVal val="0"/>
                                          </p:val>
                                        </p:tav>
                                        <p:tav tm="100000">
                                          <p:val>
                                            <p:strVal val="#ppt_w"/>
                                          </p:val>
                                        </p:tav>
                                      </p:tavLst>
                                    </p:anim>
                                    <p:anim calcmode="lin" valueType="num">
                                      <p:cBhvr>
                                        <p:cTn id="17" dur="1800" fill="hold"/>
                                        <p:tgtEl>
                                          <p:spTgt spid="5"/>
                                        </p:tgtEl>
                                        <p:attrNameLst>
                                          <p:attrName>ppt_h</p:attrName>
                                        </p:attrNameLst>
                                      </p:cBhvr>
                                      <p:tavLst>
                                        <p:tav tm="0">
                                          <p:val>
                                            <p:fltVal val="0"/>
                                          </p:val>
                                        </p:tav>
                                        <p:tav tm="100000">
                                          <p:val>
                                            <p:strVal val="#ppt_h"/>
                                          </p:val>
                                        </p:tav>
                                      </p:tavLst>
                                    </p:anim>
                                    <p:anim calcmode="lin" valueType="num">
                                      <p:cBhvr>
                                        <p:cTn id="18" dur="1800" fill="hold"/>
                                        <p:tgtEl>
                                          <p:spTgt spid="5"/>
                                        </p:tgtEl>
                                        <p:attrNameLst>
                                          <p:attrName>style.rotation</p:attrName>
                                        </p:attrNameLst>
                                      </p:cBhvr>
                                      <p:tavLst>
                                        <p:tav tm="0">
                                          <p:val>
                                            <p:fltVal val="90"/>
                                          </p:val>
                                        </p:tav>
                                        <p:tav tm="100000">
                                          <p:val>
                                            <p:fltVal val="0"/>
                                          </p:val>
                                        </p:tav>
                                      </p:tavLst>
                                    </p:anim>
                                    <p:animEffect transition="in" filter="fade">
                                      <p:cBhvr>
                                        <p:cTn id="19"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723" y="2191033"/>
            <a:ext cx="2660285"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Luyện</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đọc</a:t>
            </a:r>
            <a:endParaRPr lang="en-US" sz="4400" u="sng" dirty="0">
              <a:latin typeface="Times New Roman" pitchFamily="18" charset="0"/>
              <a:cs typeface="Times New Roman" pitchFamily="18" charset="0"/>
            </a:endParaRPr>
          </a:p>
        </p:txBody>
      </p:sp>
      <p:sp>
        <p:nvSpPr>
          <p:cNvPr id="8" name="TextBox 7"/>
          <p:cNvSpPr txBox="1"/>
          <p:nvPr/>
        </p:nvSpPr>
        <p:spPr>
          <a:xfrm>
            <a:off x="9601200" y="2096200"/>
            <a:ext cx="3147598"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Tìm</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hiểu</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bài</a:t>
            </a:r>
            <a:endParaRPr lang="en-US" sz="4400" u="sng" dirty="0">
              <a:latin typeface="Times New Roman" pitchFamily="18" charset="0"/>
              <a:cs typeface="Times New Roman" pitchFamily="18" charset="0"/>
            </a:endParaRPr>
          </a:p>
        </p:txBody>
      </p:sp>
      <p:cxnSp>
        <p:nvCxnSpPr>
          <p:cNvPr id="12" name="Straight Connector 11"/>
          <p:cNvCxnSpPr/>
          <p:nvPr/>
        </p:nvCxnSpPr>
        <p:spPr>
          <a:xfrm flipH="1">
            <a:off x="8150859" y="2324802"/>
            <a:ext cx="1272" cy="300919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516818" y="3048000"/>
            <a:ext cx="1751382" cy="1486114"/>
          </a:xfrm>
          <a:prstGeom prst="rect">
            <a:avLst/>
          </a:prstGeom>
          <a:noFill/>
        </p:spPr>
        <p:txBody>
          <a:bodyPr wrap="none" lIns="130622" tIns="65311" rIns="130622" bIns="65311" rtlCol="0">
            <a:spAutoFit/>
          </a:bodyPr>
          <a:lstStyle/>
          <a:p>
            <a:r>
              <a:rPr lang="en-US" sz="4400" dirty="0" err="1">
                <a:latin typeface="Times New Roman" pitchFamily="18" charset="0"/>
                <a:cs typeface="Times New Roman" pitchFamily="18" charset="0"/>
              </a:rPr>
              <a:t>lụi</a:t>
            </a:r>
            <a:endParaRPr lang="en-US" sz="4400" dirty="0">
              <a:latin typeface="Times New Roman" pitchFamily="18" charset="0"/>
              <a:cs typeface="Times New Roman" pitchFamily="18" charset="0"/>
            </a:endParaRPr>
          </a:p>
          <a:p>
            <a:r>
              <a:rPr lang="en-US" sz="4400" dirty="0" err="1">
                <a:latin typeface="Times New Roman" pitchFamily="18" charset="0"/>
                <a:cs typeface="Times New Roman" pitchFamily="18" charset="0"/>
              </a:rPr>
              <a:t>kéo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đá</a:t>
            </a:r>
            <a:endParaRPr lang="en-US" sz="4400" dirty="0">
              <a:latin typeface="Times New Roman" pitchFamily="18" charset="0"/>
              <a:cs typeface="Times New Roman" pitchFamily="18" charset="0"/>
            </a:endParaRPr>
          </a:p>
        </p:txBody>
      </p:sp>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8" name="Rectangle 63"/>
          <p:cNvSpPr>
            <a:spLocks noChangeArrowheads="1"/>
          </p:cNvSpPr>
          <p:nvPr/>
        </p:nvSpPr>
        <p:spPr bwMode="auto">
          <a:xfrm>
            <a:off x="1447800" y="2888159"/>
            <a:ext cx="510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a:t>
            </a:r>
            <a:endParaRPr lang="en-US" sz="4400" dirty="0">
              <a:latin typeface="Times New Roman" pitchFamily="18" charset="0"/>
              <a:cs typeface="Times New Roman" pitchFamily="18" charset="0"/>
            </a:endParaRPr>
          </a:p>
          <a:p>
            <a:pPr algn="ctr" eaLnBrk="1" hangingPunct="1"/>
            <a:r>
              <a:rPr lang="en-US" sz="4400" dirty="0" err="1">
                <a:latin typeface="Times New Roman" pitchFamily="18" charset="0"/>
                <a:cs typeface="Times New Roman" pitchFamily="18" charset="0"/>
              </a:rPr>
              <a:t>vàng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xuộm</a:t>
            </a:r>
            <a:endParaRPr lang="en-US" sz="4400" dirty="0">
              <a:latin typeface="Times New Roman" pitchFamily="18" charset="0"/>
              <a:cs typeface="Times New Roman" pitchFamily="18" charset="0"/>
            </a:endParaRPr>
          </a:p>
          <a:p>
            <a:pPr algn="ctr" eaLnBrk="1" hangingPunct="1"/>
            <a:r>
              <a:rPr lang="en-US" sz="4400" dirty="0" err="1">
                <a:latin typeface="Times New Roman" pitchFamily="18" charset="0"/>
                <a:cs typeface="Times New Roman" pitchFamily="18" charset="0"/>
              </a:rPr>
              <a:t>vàng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xọng</a:t>
            </a:r>
            <a:endParaRPr lang="en-US" sz="4400" dirty="0">
              <a:latin typeface="Times New Roman" pitchFamily="18" charset="0"/>
              <a:cs typeface="Times New Roman" pitchFamily="18" charset="0"/>
            </a:endParaRPr>
          </a:p>
        </p:txBody>
      </p:sp>
      <p:sp>
        <p:nvSpPr>
          <p:cNvPr id="19" name="Text Box 26"/>
          <p:cNvSpPr txBox="1">
            <a:spLocks noChangeArrowheads="1"/>
          </p:cNvSpPr>
          <p:nvPr/>
        </p:nvSpPr>
        <p:spPr bwMode="auto">
          <a:xfrm>
            <a:off x="990600" y="5715000"/>
            <a:ext cx="1325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a:t>
            </a:r>
            <a:r>
              <a:rPr kumimoji="0" lang="en-GB" sz="44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Bức</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tranh</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làng</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quê</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vào</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ngày</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mùa</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rất</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đẹp</a:t>
            </a:r>
            <a:r>
              <a:rPr lang="en-GB" sz="4400" b="1" dirty="0">
                <a:solidFill>
                  <a:srgbClr val="002060"/>
                </a:solidFill>
                <a:latin typeface="Times New Roman" panose="02020603050405020304" pitchFamily="18" charset="0"/>
                <a:cs typeface="Times New Roman" panose="02020603050405020304" pitchFamily="18" charset="0"/>
              </a:rPr>
              <a:t>.</a:t>
            </a:r>
            <a:endParaRPr kumimoji="0" lang="en-GB"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635925"/>
            <a:ext cx="8534400" cy="134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000" b="1" dirty="0" err="1">
                <a:solidFill>
                  <a:srgbClr val="FF0066"/>
                </a:solidFill>
                <a:latin typeface="Times New Roman" panose="02020603050405020304" pitchFamily="18" charset="0"/>
                <a:cs typeface="Times New Roman" panose="02020603050405020304" pitchFamily="18" charset="0"/>
              </a:rPr>
              <a:t>Quang</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cảnh</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làng</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mạc</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ngày</a:t>
            </a:r>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solidFill>
                  <a:srgbClr val="FF0066"/>
                </a:solidFill>
                <a:latin typeface="Times New Roman" panose="02020603050405020304" pitchFamily="18" charset="0"/>
                <a:cs typeface="Times New Roman" panose="02020603050405020304" pitchFamily="18" charset="0"/>
              </a:rPr>
              <a:t>mùa</a:t>
            </a:r>
            <a:endParaRPr lang="en-GB" sz="40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000" b="1" dirty="0">
                <a:solidFill>
                  <a:srgbClr val="FF0066"/>
                </a:solidFill>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Tô</a:t>
            </a:r>
            <a:r>
              <a:rPr lang="en-GB" sz="4000" b="1" dirty="0">
                <a:latin typeface="Times New Roman" panose="02020603050405020304" pitchFamily="18" charset="0"/>
                <a:cs typeface="Times New Roman" panose="02020603050405020304" pitchFamily="18" charset="0"/>
              </a:rPr>
              <a:t> </a:t>
            </a:r>
            <a:r>
              <a:rPr lang="en-GB" sz="4000" b="1" dirty="0" err="1">
                <a:latin typeface="Times New Roman" panose="02020603050405020304" pitchFamily="18" charset="0"/>
                <a:cs typeface="Times New Roman" panose="02020603050405020304" pitchFamily="18" charset="0"/>
              </a:rPr>
              <a:t>Hoài</a:t>
            </a:r>
            <a:endParaRPr lang="en-GB" sz="4000" b="1"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421175" y="1928550"/>
            <a:ext cx="14020800" cy="624786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4000" dirty="0">
                <a:solidFill>
                  <a:schemeClr val="bg1"/>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Màu lúa chín dưới đồng </a:t>
            </a:r>
            <a:r>
              <a:rPr lang="vi-VN" sz="4000" dirty="0">
                <a:solidFill>
                  <a:srgbClr val="FF0000"/>
                </a:solidFill>
                <a:latin typeface="Times New Roman" panose="02020603050405020304" pitchFamily="18" charset="0"/>
                <a:cs typeface="Times New Roman" panose="02020603050405020304" pitchFamily="18" charset="0"/>
              </a:rPr>
              <a:t>vàng xuộm</a:t>
            </a:r>
            <a:r>
              <a:rPr lang="vi-VN" sz="4000" dirty="0">
                <a:latin typeface="Times New Roman" panose="02020603050405020304" pitchFamily="18" charset="0"/>
                <a:cs typeface="Times New Roman" panose="02020603050405020304" pitchFamily="18" charset="0"/>
              </a:rPr>
              <a:t> lại. Nắng nhạt ngả màu </a:t>
            </a:r>
            <a:r>
              <a:rPr lang="vi-VN" sz="4000" dirty="0">
                <a:solidFill>
                  <a:srgbClr val="FF0000"/>
                </a:solidFill>
                <a:latin typeface="Times New Roman" panose="02020603050405020304" pitchFamily="18" charset="0"/>
                <a:cs typeface="Times New Roman" panose="02020603050405020304" pitchFamily="18" charset="0"/>
              </a:rPr>
              <a:t>vàng hoe</a:t>
            </a:r>
            <a:r>
              <a:rPr lang="vi-VN" sz="4000" dirty="0">
                <a:latin typeface="Times New Roman" panose="02020603050405020304" pitchFamily="18" charset="0"/>
                <a:cs typeface="Times New Roman" panose="02020603050405020304" pitchFamily="18" charset="0"/>
              </a:rPr>
              <a:t>. Trong vườn, lắc lư những chùm quả xoan </a:t>
            </a:r>
            <a:r>
              <a:rPr lang="vi-VN" sz="4000" dirty="0">
                <a:solidFill>
                  <a:srgbClr val="FF0000"/>
                </a:solidFill>
                <a:latin typeface="Times New Roman" panose="02020603050405020304" pitchFamily="18" charset="0"/>
                <a:cs typeface="Times New Roman" panose="02020603050405020304" pitchFamily="18" charset="0"/>
              </a:rPr>
              <a:t>vàng lịm</a:t>
            </a:r>
            <a:r>
              <a:rPr lang="vi-VN" sz="4000" dirty="0">
                <a:latin typeface="Times New Roman" panose="02020603050405020304" pitchFamily="18" charset="0"/>
                <a:cs typeface="Times New Roman" panose="02020603050405020304" pitchFamily="18" charset="0"/>
              </a:rPr>
              <a:t> không trông thấy cuống, như những chuỗi tràng hạt bồ đề treo lơ lửng. Từng chiếc lá mít </a:t>
            </a:r>
            <a:r>
              <a:rPr lang="vi-VN" sz="4000" dirty="0">
                <a:solidFill>
                  <a:srgbClr val="FF0000"/>
                </a:solidFill>
                <a:latin typeface="Times New Roman" panose="02020603050405020304" pitchFamily="18" charset="0"/>
                <a:cs typeface="Times New Roman" panose="02020603050405020304" pitchFamily="18" charset="0"/>
              </a:rPr>
              <a:t>vàng ối</a:t>
            </a:r>
            <a:r>
              <a:rPr lang="vi-VN" sz="4000" dirty="0">
                <a:latin typeface="Times New Roman" panose="02020603050405020304" pitchFamily="18" charset="0"/>
                <a:cs typeface="Times New Roman" panose="02020603050405020304" pitchFamily="18" charset="0"/>
              </a:rPr>
              <a:t>. Tàu đu đủ, chiếc lá sắn héo lại mở năm cánh </a:t>
            </a:r>
            <a:r>
              <a:rPr lang="vi-VN" sz="4000" dirty="0">
                <a:solidFill>
                  <a:srgbClr val="FF0000"/>
                </a:solidFill>
                <a:latin typeface="Times New Roman" panose="02020603050405020304" pitchFamily="18" charset="0"/>
                <a:cs typeface="Times New Roman" panose="02020603050405020304" pitchFamily="18" charset="0"/>
              </a:rPr>
              <a:t>vàng tươi</a:t>
            </a:r>
            <a:r>
              <a:rPr lang="vi-VN" sz="4000" dirty="0">
                <a:latin typeface="Times New Roman" panose="02020603050405020304" pitchFamily="18" charset="0"/>
                <a:cs typeface="Times New Roman" panose="02020603050405020304" pitchFamily="18" charset="0"/>
              </a:rPr>
              <a:t>. Buồng chuối đốm quả chín vàng. Những tàu lá chuối vàng ối xoã xuống  như những đuôi áo, vạt áo. Nắng vườn chuối đương có gió lẫn với lá vàng như những  vạt áo nắng, đuôi áo nắng, vẫy vẫy. Bụi mía </a:t>
            </a:r>
            <a:r>
              <a:rPr lang="vi-VN" sz="4000" dirty="0">
                <a:solidFill>
                  <a:srgbClr val="FF0000"/>
                </a:solidFill>
                <a:latin typeface="Times New Roman" panose="02020603050405020304" pitchFamily="18" charset="0"/>
                <a:cs typeface="Times New Roman" panose="02020603050405020304" pitchFamily="18" charset="0"/>
              </a:rPr>
              <a:t>vàng xọng</a:t>
            </a:r>
            <a:r>
              <a:rPr lang="vi-VN" sz="4000" dirty="0">
                <a:latin typeface="Times New Roman" panose="02020603050405020304" pitchFamily="18" charset="0"/>
                <a:cs typeface="Times New Roman" panose="02020603050405020304" pitchFamily="18" charset="0"/>
              </a:rPr>
              <a:t>, đốt ngầu  phấn trắng. Dưới sân, rơm và thóc </a:t>
            </a:r>
            <a:r>
              <a:rPr lang="vi-VN" sz="4000" dirty="0">
                <a:solidFill>
                  <a:srgbClr val="FF0000"/>
                </a:solidFill>
                <a:latin typeface="Times New Roman" panose="02020603050405020304" pitchFamily="18" charset="0"/>
                <a:cs typeface="Times New Roman" panose="02020603050405020304" pitchFamily="18" charset="0"/>
              </a:rPr>
              <a:t>vàng giòn</a:t>
            </a:r>
            <a:r>
              <a:rPr lang="vi-VN" sz="4000" dirty="0">
                <a:latin typeface="Times New Roman" panose="02020603050405020304" pitchFamily="18" charset="0"/>
                <a:cs typeface="Times New Roman" panose="02020603050405020304" pitchFamily="18" charset="0"/>
              </a:rPr>
              <a:t>. Quanh đó, con gà, con chó cũng  </a:t>
            </a:r>
            <a:r>
              <a:rPr lang="vi-VN" sz="4000" dirty="0">
                <a:solidFill>
                  <a:srgbClr val="FF0000"/>
                </a:solidFill>
                <a:latin typeface="Times New Roman" panose="02020603050405020304" pitchFamily="18" charset="0"/>
                <a:cs typeface="Times New Roman" panose="02020603050405020304" pitchFamily="18" charset="0"/>
              </a:rPr>
              <a:t>vàng mượt</a:t>
            </a:r>
            <a:r>
              <a:rPr lang="vi-VN" sz="4000" dirty="0">
                <a:latin typeface="Times New Roman" panose="02020603050405020304" pitchFamily="18" charset="0"/>
                <a:cs typeface="Times New Roman" panose="02020603050405020304" pitchFamily="18" charset="0"/>
              </a:rPr>
              <a:t>. Mái nhà phủ một màu rơm </a:t>
            </a:r>
            <a:r>
              <a:rPr lang="vi-VN" sz="4000" dirty="0">
                <a:solidFill>
                  <a:srgbClr val="FF0000"/>
                </a:solidFill>
                <a:latin typeface="Times New Roman" panose="02020603050405020304" pitchFamily="18" charset="0"/>
                <a:cs typeface="Times New Roman" panose="02020603050405020304" pitchFamily="18" charset="0"/>
              </a:rPr>
              <a:t>vàng mới</a:t>
            </a:r>
            <a:r>
              <a:rPr lang="vi-VN" sz="4000" dirty="0">
                <a:latin typeface="Times New Roman" panose="02020603050405020304" pitchFamily="18" charset="0"/>
                <a:cs typeface="Times New Roman" panose="02020603050405020304" pitchFamily="18" charset="0"/>
              </a:rPr>
              <a:t>.</a:t>
            </a:r>
          </a:p>
        </p:txBody>
      </p:sp>
      <p:sp>
        <p:nvSpPr>
          <p:cNvPr id="8"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9" name="Text Box 26"/>
          <p:cNvSpPr txBox="1">
            <a:spLocks noChangeArrowheads="1"/>
          </p:cNvSpPr>
          <p:nvPr/>
        </p:nvSpPr>
        <p:spPr bwMode="auto">
          <a:xfrm>
            <a:off x="990600" y="2286000"/>
            <a:ext cx="1325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GB" sz="4400" b="1"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GB" sz="44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a:t>
            </a:r>
            <a:r>
              <a:rPr kumimoji="0" lang="en-GB" sz="4400" b="1" i="0"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GB"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Bức</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tranh</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làng</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quê</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vào</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ngày</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mùa</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rất</a:t>
            </a:r>
            <a:r>
              <a:rPr lang="en-GB" sz="4400" b="1" dirty="0">
                <a:solidFill>
                  <a:srgbClr val="002060"/>
                </a:solidFill>
                <a:latin typeface="Times New Roman" panose="02020603050405020304" pitchFamily="18" charset="0"/>
                <a:cs typeface="Times New Roman" panose="02020603050405020304" pitchFamily="18" charset="0"/>
              </a:rPr>
              <a:t> </a:t>
            </a:r>
            <a:r>
              <a:rPr lang="en-GB" sz="4400" b="1" dirty="0" err="1">
                <a:solidFill>
                  <a:srgbClr val="002060"/>
                </a:solidFill>
                <a:latin typeface="Times New Roman" panose="02020603050405020304" pitchFamily="18" charset="0"/>
                <a:cs typeface="Times New Roman" panose="02020603050405020304" pitchFamily="18" charset="0"/>
              </a:rPr>
              <a:t>đẹp</a:t>
            </a:r>
            <a:r>
              <a:rPr lang="en-GB" sz="4400" b="1" dirty="0">
                <a:solidFill>
                  <a:srgbClr val="002060"/>
                </a:solidFill>
                <a:latin typeface="Times New Roman" panose="02020603050405020304" pitchFamily="18" charset="0"/>
                <a:cs typeface="Times New Roman" panose="02020603050405020304" pitchFamily="18" charset="0"/>
              </a:rPr>
              <a:t>.</a:t>
            </a:r>
            <a:endParaRPr kumimoji="0" lang="en-GB"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7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2082834"/>
            <a:ext cx="12435840" cy="2031968"/>
          </a:xfrm>
        </p:spPr>
        <p:txBody>
          <a:bodyPr/>
          <a:lstStyle/>
          <a:p>
            <a:pPr eaLnBrk="1" hangingPunct="1">
              <a:defRPr/>
            </a:pPr>
            <a:endParaRPr lang="en-US" dirty="0"/>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31748" name="Picture 4" descr="11_iykim2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181" y="102870"/>
            <a:ext cx="14534538" cy="80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p:cNvSpPr>
            <a:spLocks noChangeArrowheads="1" noChangeShapeType="1" noTextEdit="1"/>
          </p:cNvSpPr>
          <p:nvPr/>
        </p:nvSpPr>
        <p:spPr bwMode="auto">
          <a:xfrm>
            <a:off x="4290061" y="1419750"/>
            <a:ext cx="6566535" cy="1601057"/>
          </a:xfrm>
          <a:prstGeom prst="rect">
            <a:avLst/>
          </a:prstGeom>
        </p:spPr>
        <p:txBody>
          <a:bodyPr wrap="none" lIns="111511" tIns="55756" rIns="111511" bIns="55756" fromWordArt="1">
            <a:prstTxWarp prst="textCurveUp">
              <a:avLst>
                <a:gd name="adj" fmla="val 40356"/>
              </a:avLst>
            </a:prstTxWarp>
          </a:bodyPr>
          <a:lstStyle/>
          <a:p>
            <a:pPr algn="ctr"/>
            <a:r>
              <a:rPr lang="vi-VN" sz="4300" kern="10" dirty="0">
                <a:ln w="38100">
                  <a:solidFill>
                    <a:srgbClr val="FFFF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Giờ học kết thúc</a:t>
            </a:r>
          </a:p>
        </p:txBody>
      </p:sp>
      <p:sp>
        <p:nvSpPr>
          <p:cNvPr id="31750" name="WordArt 6"/>
          <p:cNvSpPr>
            <a:spLocks noChangeArrowheads="1" noChangeShapeType="1" noTextEdit="1"/>
          </p:cNvSpPr>
          <p:nvPr/>
        </p:nvSpPr>
        <p:spPr bwMode="auto">
          <a:xfrm>
            <a:off x="3771900" y="3104390"/>
            <a:ext cx="7690486" cy="1179433"/>
          </a:xfrm>
          <a:prstGeom prst="rect">
            <a:avLst/>
          </a:prstGeom>
        </p:spPr>
        <p:txBody>
          <a:bodyPr wrap="none" lIns="111511" tIns="55756" rIns="111511" bIns="55756" fromWordArt="1">
            <a:prstTxWarp prst="textWave1">
              <a:avLst>
                <a:gd name="adj1" fmla="val 13005"/>
                <a:gd name="adj2" fmla="val 0"/>
              </a:avLst>
            </a:prstTxWarp>
          </a:bodyPr>
          <a:lstStyle/>
          <a:p>
            <a:pPr algn="ctr"/>
            <a:r>
              <a:rPr lang="pt-BR"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Chúc các em vui vẻ, học tập tốt!</a:t>
            </a:r>
            <a:endParaRPr lang="vi-VN"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277445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3505200" y="68580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58374"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54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 y="669871"/>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7" name="TextBox 6"/>
          <p:cNvSpPr txBox="1"/>
          <p:nvPr/>
        </p:nvSpPr>
        <p:spPr>
          <a:xfrm>
            <a:off x="2510723" y="2191033"/>
            <a:ext cx="2660285"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Luyện</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đọc</a:t>
            </a:r>
            <a:endParaRPr lang="en-US" sz="4400" u="sng" dirty="0">
              <a:latin typeface="Times New Roman" pitchFamily="18" charset="0"/>
              <a:cs typeface="Times New Roman" pitchFamily="18" charset="0"/>
            </a:endParaRPr>
          </a:p>
        </p:txBody>
      </p:sp>
      <p:sp>
        <p:nvSpPr>
          <p:cNvPr id="8" name="TextBox 7"/>
          <p:cNvSpPr txBox="1"/>
          <p:nvPr/>
        </p:nvSpPr>
        <p:spPr>
          <a:xfrm>
            <a:off x="9601200" y="2096200"/>
            <a:ext cx="3147598" cy="809006"/>
          </a:xfrm>
          <a:prstGeom prst="rect">
            <a:avLst/>
          </a:prstGeom>
          <a:noFill/>
        </p:spPr>
        <p:txBody>
          <a:bodyPr wrap="none" lIns="130622" tIns="65311" rIns="130622" bIns="65311" rtlCol="0">
            <a:spAutoFit/>
          </a:bodyPr>
          <a:lstStyle/>
          <a:p>
            <a:r>
              <a:rPr lang="en-US" sz="4400" u="sng" dirty="0" err="1">
                <a:latin typeface="Times New Roman" pitchFamily="18" charset="0"/>
                <a:cs typeface="Times New Roman" pitchFamily="18" charset="0"/>
              </a:rPr>
              <a:t>Tìm</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hiểu</a:t>
            </a:r>
            <a:r>
              <a:rPr lang="en-US" sz="4400" u="sng" dirty="0">
                <a:latin typeface="Times New Roman" pitchFamily="18" charset="0"/>
                <a:cs typeface="Times New Roman" pitchFamily="18" charset="0"/>
              </a:rPr>
              <a:t> </a:t>
            </a:r>
            <a:r>
              <a:rPr lang="en-US" sz="4400" u="sng" dirty="0" err="1">
                <a:latin typeface="Times New Roman" pitchFamily="18" charset="0"/>
                <a:cs typeface="Times New Roman" pitchFamily="18" charset="0"/>
              </a:rPr>
              <a:t>bài</a:t>
            </a:r>
            <a:endParaRPr lang="en-US" sz="4400" u="sng" dirty="0">
              <a:latin typeface="Times New Roman" pitchFamily="18" charset="0"/>
              <a:cs typeface="Times New Roman" pitchFamily="18" charset="0"/>
            </a:endParaRPr>
          </a:p>
        </p:txBody>
      </p:sp>
      <p:cxnSp>
        <p:nvCxnSpPr>
          <p:cNvPr id="12" name="Straight Connector 11"/>
          <p:cNvCxnSpPr/>
          <p:nvPr/>
        </p:nvCxnSpPr>
        <p:spPr>
          <a:xfrm flipH="1">
            <a:off x="8150859" y="2324802"/>
            <a:ext cx="1271" cy="548639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516818" y="3048000"/>
            <a:ext cx="1751382" cy="1486114"/>
          </a:xfrm>
          <a:prstGeom prst="rect">
            <a:avLst/>
          </a:prstGeom>
          <a:noFill/>
        </p:spPr>
        <p:txBody>
          <a:bodyPr wrap="none" lIns="130622" tIns="65311" rIns="130622" bIns="65311" rtlCol="0">
            <a:spAutoFit/>
          </a:bodyPr>
          <a:lstStyle/>
          <a:p>
            <a:r>
              <a:rPr lang="en-US" sz="4400" dirty="0" err="1">
                <a:latin typeface="Times New Roman" pitchFamily="18" charset="0"/>
                <a:cs typeface="Times New Roman" pitchFamily="18" charset="0"/>
              </a:rPr>
              <a:t>lụi</a:t>
            </a:r>
            <a:endParaRPr lang="en-US" sz="4400" dirty="0">
              <a:latin typeface="Times New Roman" pitchFamily="18" charset="0"/>
              <a:cs typeface="Times New Roman" pitchFamily="18" charset="0"/>
            </a:endParaRPr>
          </a:p>
          <a:p>
            <a:r>
              <a:rPr lang="en-US" sz="4400" dirty="0" err="1">
                <a:latin typeface="Times New Roman" pitchFamily="18" charset="0"/>
                <a:cs typeface="Times New Roman" pitchFamily="18" charset="0"/>
              </a:rPr>
              <a:t>kéo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đá</a:t>
            </a:r>
            <a:endParaRPr lang="en-US" sz="4400" dirty="0">
              <a:latin typeface="Times New Roman" pitchFamily="18" charset="0"/>
              <a:cs typeface="Times New Roman" pitchFamily="18" charset="0"/>
            </a:endParaRPr>
          </a:p>
        </p:txBody>
      </p:sp>
      <p:sp>
        <p:nvSpPr>
          <p:cNvPr id="15"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7" name="Rectangle 63"/>
          <p:cNvSpPr>
            <a:spLocks noChangeArrowheads="1"/>
          </p:cNvSpPr>
          <p:nvPr/>
        </p:nvSpPr>
        <p:spPr bwMode="auto">
          <a:xfrm>
            <a:off x="609600" y="5370255"/>
            <a:ext cx="731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vườn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chùm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xoan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chuỗi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lửng</a:t>
            </a:r>
            <a:r>
              <a:rPr lang="en-US" sz="4000" dirty="0">
                <a:latin typeface="Times New Roman" pitchFamily="18" charset="0"/>
                <a:cs typeface="Times New Roman" pitchFamily="18" charset="0"/>
              </a:rPr>
              <a:t>.</a:t>
            </a:r>
          </a:p>
        </p:txBody>
      </p:sp>
      <p:sp>
        <p:nvSpPr>
          <p:cNvPr id="18" name="Rectangle 63"/>
          <p:cNvSpPr>
            <a:spLocks noChangeArrowheads="1"/>
          </p:cNvSpPr>
          <p:nvPr/>
        </p:nvSpPr>
        <p:spPr bwMode="auto">
          <a:xfrm>
            <a:off x="1447800" y="2888159"/>
            <a:ext cx="5105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sa</a:t>
            </a:r>
            <a:endParaRPr lang="en-US" sz="4400" dirty="0">
              <a:latin typeface="Times New Roman" pitchFamily="18" charset="0"/>
              <a:cs typeface="Times New Roman" pitchFamily="18" charset="0"/>
            </a:endParaRPr>
          </a:p>
          <a:p>
            <a:pPr algn="ctr" eaLnBrk="1" hangingPunct="1"/>
            <a:r>
              <a:rPr lang="en-US" sz="4400" dirty="0" err="1">
                <a:latin typeface="Times New Roman" pitchFamily="18" charset="0"/>
                <a:cs typeface="Times New Roman" pitchFamily="18" charset="0"/>
              </a:rPr>
              <a:t>vàng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xuộm</a:t>
            </a:r>
            <a:endParaRPr lang="en-US" sz="4400" dirty="0">
              <a:latin typeface="Times New Roman" pitchFamily="18" charset="0"/>
              <a:cs typeface="Times New Roman" pitchFamily="18" charset="0"/>
            </a:endParaRPr>
          </a:p>
          <a:p>
            <a:pPr algn="ctr" eaLnBrk="1" hangingPunct="1"/>
            <a:r>
              <a:rPr lang="en-US" sz="4400" dirty="0" err="1">
                <a:latin typeface="Times New Roman" pitchFamily="18" charset="0"/>
                <a:cs typeface="Times New Roman" pitchFamily="18" charset="0"/>
              </a:rPr>
              <a:t>vàng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xọng</a:t>
            </a:r>
            <a:endParaRPr lang="en-US" sz="4400" dirty="0">
              <a:latin typeface="Times New Roman" pitchFamily="18" charset="0"/>
              <a:cs typeface="Times New Roman" pitchFamily="18" charset="0"/>
            </a:endParaRPr>
          </a:p>
        </p:txBody>
      </p:sp>
      <p:cxnSp>
        <p:nvCxnSpPr>
          <p:cNvPr id="10" name="Straight Connector 9"/>
          <p:cNvCxnSpPr/>
          <p:nvPr/>
        </p:nvCxnSpPr>
        <p:spPr>
          <a:xfrm flipH="1">
            <a:off x="3810001" y="54864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3081250" y="67818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5181600" y="73152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5257800" y="7315200"/>
            <a:ext cx="79816"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2941464" y="6553200"/>
            <a:ext cx="1752600" cy="0"/>
          </a:xfrm>
          <a:prstGeom prst="line">
            <a:avLst/>
          </a:prstGeom>
        </p:spPr>
        <p:style>
          <a:lnRef idx="3">
            <a:schemeClr val="accent1"/>
          </a:lnRef>
          <a:fillRef idx="0">
            <a:schemeClr val="accent1"/>
          </a:fillRef>
          <a:effectRef idx="2">
            <a:schemeClr val="accent1"/>
          </a:effectRef>
          <a:fontRef idx="minor">
            <a:schemeClr val="tx1"/>
          </a:fontRef>
        </p:style>
      </p:cxnSp>
      <p:sp>
        <p:nvSpPr>
          <p:cNvPr id="16"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1000"/>
                            </p:stCondLst>
                            <p:childTnLst>
                              <p:par>
                                <p:cTn id="35" presetID="16" presetClass="entr" presetSubtype="2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 y="669871"/>
            <a:ext cx="2179384" cy="839784"/>
          </a:xfrm>
          <a:prstGeom prst="rect">
            <a:avLst/>
          </a:prstGeom>
          <a:noFill/>
        </p:spPr>
        <p:txBody>
          <a:bodyPr wrap="none" lIns="130622" tIns="65311" rIns="130622" bIns="65311" rtlCol="0">
            <a:spAutoFit/>
          </a:bodyPr>
          <a:lstStyle/>
          <a:p>
            <a:r>
              <a:rPr lang="en-US" sz="4600" u="sng" dirty="0" err="1">
                <a:latin typeface="Times New Roman" pitchFamily="18" charset="0"/>
                <a:cs typeface="Times New Roman" pitchFamily="18" charset="0"/>
              </a:rPr>
              <a:t>Tập</a:t>
            </a:r>
            <a:r>
              <a:rPr lang="en-US" sz="4600" u="sng" dirty="0">
                <a:latin typeface="Times New Roman" pitchFamily="18" charset="0"/>
                <a:cs typeface="Times New Roman" pitchFamily="18" charset="0"/>
              </a:rPr>
              <a:t> </a:t>
            </a:r>
            <a:r>
              <a:rPr lang="en-US" sz="4600" u="sng" dirty="0" err="1">
                <a:latin typeface="Times New Roman" pitchFamily="18" charset="0"/>
                <a:cs typeface="Times New Roman" pitchFamily="18" charset="0"/>
              </a:rPr>
              <a:t>đọc</a:t>
            </a:r>
            <a:endParaRPr lang="en-US" sz="4600" u="sng" dirty="0">
              <a:latin typeface="Times New Roman" pitchFamily="18" charset="0"/>
              <a:cs typeface="Times New Roman" pitchFamily="18" charset="0"/>
            </a:endParaRPr>
          </a:p>
        </p:txBody>
      </p:sp>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914400" y="1981200"/>
            <a:ext cx="13487400"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dirty="0">
                <a:solidFill>
                  <a:srgbClr val="0303BD"/>
                </a:solidFill>
                <a:latin typeface="Times New Roman" pitchFamily="18" charset="0"/>
                <a:cs typeface="Times New Roman" pitchFamily="18" charset="0"/>
              </a:rPr>
              <a:t>1. </a:t>
            </a:r>
            <a:r>
              <a:rPr lang="en-US" sz="4000" dirty="0" err="1">
                <a:solidFill>
                  <a:srgbClr val="0303BD"/>
                </a:solidFill>
                <a:latin typeface="Times New Roman" pitchFamily="18" charset="0"/>
                <a:cs typeface="Times New Roman" pitchFamily="18" charset="0"/>
              </a:rPr>
              <a:t>Kể</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tên</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những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sự</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vật</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trong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bài</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có</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màu</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vàng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và</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từ</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chỉ</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màu</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vàng</a:t>
            </a:r>
            <a:r>
              <a:rPr lang="en-US" sz="4000" dirty="0">
                <a:solidFill>
                  <a:srgbClr val="0303BD"/>
                </a:solidFill>
                <a:latin typeface="Times New Roman" pitchFamily="18" charset="0"/>
                <a:cs typeface="Times New Roman" pitchFamily="18" charset="0"/>
              </a:rPr>
              <a:t> </a:t>
            </a:r>
            <a:r>
              <a:rPr lang="en-US" sz="4000" dirty="0" err="1">
                <a:solidFill>
                  <a:srgbClr val="0303BD"/>
                </a:solidFill>
                <a:latin typeface="Times New Roman" pitchFamily="18" charset="0"/>
                <a:cs typeface="Times New Roman" pitchFamily="18" charset="0"/>
              </a:rPr>
              <a:t>đó</a:t>
            </a:r>
            <a:r>
              <a:rPr lang="en-US" sz="4000" dirty="0">
                <a:solidFill>
                  <a:srgbClr val="0303BD"/>
                </a:solidFill>
                <a:latin typeface="Times New Roman" pitchFamily="18" charset="0"/>
                <a:cs typeface="Times New Roman" pitchFamily="18" charset="0"/>
              </a:rPr>
              <a:t>.</a:t>
            </a:r>
          </a:p>
        </p:txBody>
      </p:sp>
      <p:graphicFrame>
        <p:nvGraphicFramePr>
          <p:cNvPr id="8" name="Group 39"/>
          <p:cNvGraphicFramePr>
            <a:graphicFrameLocks/>
          </p:cNvGraphicFramePr>
          <p:nvPr>
            <p:extLst>
              <p:ext uri="{D42A27DB-BD31-4B8C-83A1-F6EECF244321}">
                <p14:modId xmlns:p14="http://schemas.microsoft.com/office/powerpoint/2010/main" val="275044524"/>
              </p:ext>
            </p:extLst>
          </p:nvPr>
        </p:nvGraphicFramePr>
        <p:xfrm>
          <a:off x="304800" y="3276600"/>
          <a:ext cx="14173200" cy="4808479"/>
        </p:xfrm>
        <a:graphic>
          <a:graphicData uri="http://schemas.openxmlformats.org/drawingml/2006/table">
            <a:tbl>
              <a:tblPr/>
              <a:tblGrid>
                <a:gridCol w="6629400">
                  <a:extLst>
                    <a:ext uri="{9D8B030D-6E8A-4147-A177-3AD203B41FA5}">
                      <a16:colId xmlns:a16="http://schemas.microsoft.com/office/drawing/2014/main" val="20000"/>
                    </a:ext>
                  </a:extLst>
                </a:gridCol>
                <a:gridCol w="7543800">
                  <a:extLst>
                    <a:ext uri="{9D8B030D-6E8A-4147-A177-3AD203B41FA5}">
                      <a16:colId xmlns:a16="http://schemas.microsoft.com/office/drawing/2014/main" val="20001"/>
                    </a:ext>
                  </a:extLst>
                </a:gridCol>
              </a:tblGrid>
              <a:tr h="56915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Những</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vật</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có</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3600" b="0" i="0" u="none" strike="noStrike" cap="none" normalizeH="0" baseline="0" dirty="0">
                        <a:ln>
                          <a:noFill/>
                        </a:ln>
                        <a:solidFill>
                          <a:srgbClr val="FF0000"/>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400" b="0" i="0" u="none" strike="noStrike" cap="none" normalizeH="0" baseline="0">
                        <a:ln>
                          <a:noFill/>
                        </a:ln>
                        <a:solidFill>
                          <a:srgbClr val="FF0000"/>
                        </a:solidFill>
                        <a:effectLst/>
                        <a:latin typeface="Times New Roman" pitchFamily="18" charset="0"/>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96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Lúa</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xuộm</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Tàu lá chuối</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ối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Nắng</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hoe</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Bụi mía</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xọng</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Xoan</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lịm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Rơm, thóc</a:t>
                      </a:r>
                      <a:r>
                        <a:rPr kumimoji="0" lang="en-US" sz="3600" b="0" i="0" u="none" strike="noStrike" cap="none" normalizeH="0" baseline="0">
                          <a:ln>
                            <a:noFill/>
                          </a:ln>
                          <a:solidFill>
                            <a:schemeClr val="tx1"/>
                          </a:solidFill>
                          <a:effectLst/>
                          <a:latin typeface="Times New Roman" pitchFamily="18" charset="0"/>
                          <a:cs typeface="Times New Roman" pitchFamily="18" charset="0"/>
                        </a:rPr>
                        <a:t>- vàng giòn</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07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Lá mít</a:t>
                      </a:r>
                      <a:r>
                        <a:rPr kumimoji="0" lang="en-US" sz="3600" b="0" i="0" u="none" strike="noStrike" cap="none" normalizeH="0" baseline="0">
                          <a:ln>
                            <a:noFill/>
                          </a:ln>
                          <a:solidFill>
                            <a:schemeClr val="tx1"/>
                          </a:solidFill>
                          <a:effectLst/>
                          <a:latin typeface="Times New Roman" pitchFamily="18" charset="0"/>
                          <a:cs typeface="Times New Roman" pitchFamily="18" charset="0"/>
                        </a:rPr>
                        <a:t> – vàng ối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Gà, chó</a:t>
                      </a:r>
                      <a:r>
                        <a:rPr kumimoji="0" lang="en-US" sz="3600" b="0" i="0" u="none" strike="noStrike" cap="none" normalizeH="0" baseline="0">
                          <a:ln>
                            <a:noFill/>
                          </a:ln>
                          <a:solidFill>
                            <a:schemeClr val="tx1"/>
                          </a:solidFill>
                          <a:effectLst/>
                          <a:latin typeface="Times New Roman" pitchFamily="18" charset="0"/>
                          <a:cs typeface="Times New Roman" pitchFamily="18" charset="0"/>
                        </a:rPr>
                        <a:t>- vàng tươi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2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đu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đủ</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lá</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sắn</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héo</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tươi</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Mái</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nhà</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rơm</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mới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4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Quả chuối</a:t>
                      </a:r>
                      <a:r>
                        <a:rPr kumimoji="0" lang="en-US" sz="3600" b="0" i="0" u="none" strike="noStrike" cap="none" normalizeH="0" baseline="0">
                          <a:ln>
                            <a:noFill/>
                          </a:ln>
                          <a:solidFill>
                            <a:schemeClr val="tx1"/>
                          </a:solidFill>
                          <a:effectLst/>
                          <a:latin typeface="Times New Roman" pitchFamily="18" charset="0"/>
                          <a:cs typeface="Times New Roman" pitchFamily="18" charset="0"/>
                        </a:rPr>
                        <a:t>- chín vàng</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Tất</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cả</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một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trù</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phú</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đầm</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ấm</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71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657600" y="449683"/>
            <a:ext cx="184731" cy="492443"/>
          </a:xfrm>
          <a:prstGeom prst="rect">
            <a:avLst/>
          </a:prstGeom>
          <a:noFill/>
        </p:spPr>
        <p:txBody>
          <a:bodyPr wrap="none" rtlCol="0">
            <a:spAutoFit/>
          </a:bodyPr>
          <a:lstStyle/>
          <a:p>
            <a:endParaRPr lang="en-US" dirty="0"/>
          </a:p>
        </p:txBody>
      </p:sp>
      <p:sp>
        <p:nvSpPr>
          <p:cNvPr id="11" name="TextBox 10"/>
          <p:cNvSpPr txBox="1"/>
          <p:nvPr/>
        </p:nvSpPr>
        <p:spPr>
          <a:xfrm>
            <a:off x="533401" y="1905000"/>
            <a:ext cx="13792200" cy="1363004"/>
          </a:xfrm>
          <a:prstGeom prst="rect">
            <a:avLst/>
          </a:prstGeom>
          <a:noFill/>
        </p:spPr>
        <p:txBody>
          <a:bodyPr wrap="square" lIns="130622" tIns="65311" rIns="130622" bIns="65311" rtlCol="0">
            <a:spAutoFit/>
          </a:bodyPr>
          <a:lstStyle/>
          <a:p>
            <a:r>
              <a:rPr lang="en-US" sz="4000" dirty="0">
                <a:latin typeface="Times New Roman" pitchFamily="18" charset="0"/>
                <a:cs typeface="Times New Roman" pitchFamily="18" charset="0"/>
              </a:rPr>
              <a:t>2. </a:t>
            </a:r>
            <a:r>
              <a:rPr lang="en-US" sz="4000" dirty="0" err="1">
                <a:latin typeface="Times New Roman" pitchFamily="18" charset="0"/>
                <a:cs typeface="Times New Roman" pitchFamily="18" charset="0"/>
              </a:rPr>
              <a:t>Hãy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chọn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p:txBody>
      </p:sp>
      <p:graphicFrame>
        <p:nvGraphicFramePr>
          <p:cNvPr id="12" name="Group 36"/>
          <p:cNvGraphicFramePr>
            <a:graphicFrameLocks noGrp="1"/>
          </p:cNvGraphicFramePr>
          <p:nvPr>
            <p:ph idx="4294967295"/>
            <p:extLst>
              <p:ext uri="{D42A27DB-BD31-4B8C-83A1-F6EECF244321}">
                <p14:modId xmlns:p14="http://schemas.microsoft.com/office/powerpoint/2010/main" val="2918892422"/>
              </p:ext>
            </p:extLst>
          </p:nvPr>
        </p:nvGraphicFramePr>
        <p:xfrm>
          <a:off x="449580" y="3200401"/>
          <a:ext cx="13959841" cy="5033479"/>
        </p:xfrm>
        <a:graphic>
          <a:graphicData uri="http://schemas.openxmlformats.org/drawingml/2006/table">
            <a:tbl>
              <a:tblPr/>
              <a:tblGrid>
                <a:gridCol w="3665220">
                  <a:extLst>
                    <a:ext uri="{9D8B030D-6E8A-4147-A177-3AD203B41FA5}">
                      <a16:colId xmlns:a16="http://schemas.microsoft.com/office/drawing/2014/main" val="20000"/>
                    </a:ext>
                  </a:extLst>
                </a:gridCol>
                <a:gridCol w="10294621">
                  <a:extLst>
                    <a:ext uri="{9D8B030D-6E8A-4147-A177-3AD203B41FA5}">
                      <a16:colId xmlns:a16="http://schemas.microsoft.com/office/drawing/2014/main" val="20001"/>
                    </a:ext>
                  </a:extLst>
                </a:gridCol>
              </a:tblGrid>
              <a:tr h="63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36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36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rgbClr val="FF0000"/>
                          </a:solidFill>
                          <a:effectLst/>
                          <a:latin typeface="Times New Roman" pitchFamily="18" charset="0"/>
                          <a:cs typeface="Times New Roman" pitchFamily="18" charset="0"/>
                        </a:rPr>
                        <a:t>Gợi cảm giác </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5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xuộm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Màu vàng đậm, lúa đã chín</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11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nhạt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tươi</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ánh</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lên</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nắng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đẹp</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gay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gắt</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nóng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bức</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lịm</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Màu vàng của quả chín, gợi cảm giác rất ngọt</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6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ối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rất đậm, đều khắp trên mặt lá</a:t>
                      </a: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0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cs typeface="Times New Roman" pitchFamily="18" charset="0"/>
                        </a:rPr>
                        <a:t>vàng tươi</a:t>
                      </a: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6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600" b="0" i="0" u="none" strike="noStrike" cap="none" normalizeH="0" baseline="0" dirty="0" err="1">
                          <a:ln>
                            <a:noFill/>
                          </a:ln>
                          <a:solidFill>
                            <a:schemeClr val="tx1"/>
                          </a:solidFill>
                          <a:effectLst/>
                          <a:latin typeface="Times New Roman" pitchFamily="18" charset="0"/>
                          <a:cs typeface="Times New Roman" pitchFamily="18" charset="0"/>
                        </a:rPr>
                        <a:t>sáng</a:t>
                      </a:r>
                      <a:endParaRPr kumimoji="0" lang="en-US" sz="36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7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graphicFrame>
        <p:nvGraphicFramePr>
          <p:cNvPr id="7" name="Group 42"/>
          <p:cNvGraphicFramePr>
            <a:graphicFrameLocks noGrp="1"/>
          </p:cNvGraphicFramePr>
          <p:nvPr>
            <p:ph idx="4294967295"/>
            <p:extLst>
              <p:ext uri="{D42A27DB-BD31-4B8C-83A1-F6EECF244321}">
                <p14:modId xmlns:p14="http://schemas.microsoft.com/office/powerpoint/2010/main" val="2781487753"/>
              </p:ext>
            </p:extLst>
          </p:nvPr>
        </p:nvGraphicFramePr>
        <p:xfrm>
          <a:off x="284018" y="2133600"/>
          <a:ext cx="14193982" cy="6064309"/>
        </p:xfrm>
        <a:graphic>
          <a:graphicData uri="http://schemas.openxmlformats.org/drawingml/2006/table">
            <a:tbl>
              <a:tblPr/>
              <a:tblGrid>
                <a:gridCol w="5221093">
                  <a:extLst>
                    <a:ext uri="{9D8B030D-6E8A-4147-A177-3AD203B41FA5}">
                      <a16:colId xmlns:a16="http://schemas.microsoft.com/office/drawing/2014/main" val="20000"/>
                    </a:ext>
                  </a:extLst>
                </a:gridCol>
                <a:gridCol w="8972889">
                  <a:extLst>
                    <a:ext uri="{9D8B030D-6E8A-4147-A177-3AD203B41FA5}">
                      <a16:colId xmlns:a16="http://schemas.microsoft.com/office/drawing/2014/main" val="20001"/>
                    </a:ext>
                  </a:extLst>
                </a:gridCol>
              </a:tblGrid>
              <a:tr h="673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chỉ</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màu</a:t>
                      </a:r>
                      <a:r>
                        <a:rPr kumimoji="0" lang="en-US" sz="4000" b="0" i="0" u="none" strike="noStrike" cap="none" normalizeH="0" baseline="0" dirty="0">
                          <a:ln>
                            <a:noFill/>
                          </a:ln>
                          <a:solidFill>
                            <a:srgbClr val="FF0000"/>
                          </a:solidFill>
                          <a:effectLst/>
                          <a:latin typeface="Times New Roman" pitchFamily="18" charset="0"/>
                          <a:cs typeface="Times New Roman" pitchFamily="18" charset="0"/>
                        </a:rPr>
                        <a:t> </a:t>
                      </a:r>
                      <a:r>
                        <a:rPr kumimoji="0" lang="en-US" sz="4000" b="0" i="0" u="none" strike="noStrike" cap="none" normalizeH="0" baseline="0" dirty="0" err="1">
                          <a:ln>
                            <a:noFill/>
                          </a:ln>
                          <a:solidFill>
                            <a:srgbClr val="FF0000"/>
                          </a:solidFill>
                          <a:effectLst/>
                          <a:latin typeface="Times New Roman" pitchFamily="18" charset="0"/>
                          <a:cs typeface="Times New Roman" pitchFamily="18" charset="0"/>
                        </a:rPr>
                        <a:t>vàng</a:t>
                      </a:r>
                      <a:endParaRPr kumimoji="0" lang="en-US" sz="40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5" marB="445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a:ln>
                            <a:noFill/>
                          </a:ln>
                          <a:solidFill>
                            <a:srgbClr val="FF0000"/>
                          </a:solidFill>
                          <a:effectLst/>
                          <a:latin typeface="Times New Roman" pitchFamily="18" charset="0"/>
                          <a:cs typeface="Times New Roman" pitchFamily="18" charset="0"/>
                        </a:rPr>
                        <a:t>Gợi cảm giác </a:t>
                      </a:r>
                      <a:endParaRPr kumimoji="0" lang="en-US" sz="4000" b="0" i="0" u="none" strike="noStrike" cap="none" normalizeH="0" baseline="0">
                        <a:ln>
                          <a:noFill/>
                        </a:ln>
                        <a:solidFill>
                          <a:schemeClr val="tx1"/>
                        </a:solidFill>
                        <a:effectLst/>
                        <a:latin typeface="Times New Roman" pitchFamily="18" charset="0"/>
                        <a:cs typeface="Times New Roman" pitchFamily="18" charset="0"/>
                      </a:endParaRPr>
                    </a:p>
                  </a:txBody>
                  <a:tcPr marL="89154" marR="89154" marT="44575" marB="445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xọng</a:t>
                      </a:r>
                      <a:endParaRPr kumimoji="0" lang="en-US" sz="3800" b="0" i="0" u="none" strike="noStrike" cap="none" normalizeH="0" baseline="0" dirty="0">
                        <a:ln>
                          <a:noFill/>
                        </a:ln>
                        <a:solidFill>
                          <a:schemeClr val="tx1"/>
                        </a:solidFill>
                        <a:effectLst/>
                        <a:latin typeface="Times New Roman" pitchFamily="18" charset="0"/>
                        <a:cs typeface="Times New Roman" pitchFamily="18" charset="0"/>
                      </a:endParaRP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Màu vàng gợi cảm giác mọng nước</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5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giòn</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của</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vật</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được</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phơi</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già</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nắng,tạo</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cảm</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giác</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giòn</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đến</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có</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thể</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gãy</a:t>
                      </a:r>
                      <a:r>
                        <a:rPr kumimoji="0" lang="en-US" sz="3800" b="0" i="0" u="none" strike="noStrike" cap="none" spc="-6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60" normalizeH="0" baseline="0" dirty="0" err="1">
                          <a:ln>
                            <a:noFill/>
                          </a:ln>
                          <a:solidFill>
                            <a:schemeClr val="tx1"/>
                          </a:solidFill>
                          <a:effectLst/>
                          <a:latin typeface="Times New Roman" pitchFamily="18" charset="0"/>
                          <a:cs typeface="Times New Roman" pitchFamily="18" charset="0"/>
                        </a:rPr>
                        <a:t>ra</a:t>
                      </a:r>
                      <a:endParaRPr kumimoji="0" lang="en-US" sz="3800" b="0" i="0" u="none" strike="noStrike" cap="none" spc="-60" normalizeH="0" baseline="0" dirty="0">
                        <a:ln>
                          <a:noFill/>
                        </a:ln>
                        <a:solidFill>
                          <a:schemeClr val="tx1"/>
                        </a:solidFill>
                        <a:effectLst/>
                        <a:latin typeface="Times New Roman" pitchFamily="18" charset="0"/>
                        <a:cs typeface="Times New Roman" pitchFamily="18" charset="0"/>
                      </a:endParaRP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6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tươi</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80" normalizeH="0" baseline="0">
                          <a:ln>
                            <a:noFill/>
                          </a:ln>
                          <a:solidFill>
                            <a:schemeClr val="tx1"/>
                          </a:solidFill>
                          <a:effectLst/>
                          <a:latin typeface="Times New Roman" pitchFamily="18" charset="0"/>
                          <a:cs typeface="Times New Roman" pitchFamily="18" charset="0"/>
                        </a:rPr>
                        <a:t>Màu vàng gợi tả những con vật béo tốt, có bộ lông óng ả , vàng mượt.</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90" normalizeH="0" baseline="0">
                          <a:ln>
                            <a:noFill/>
                          </a:ln>
                          <a:solidFill>
                            <a:schemeClr val="tx1"/>
                          </a:solidFill>
                          <a:effectLst/>
                          <a:latin typeface="Times New Roman" pitchFamily="18" charset="0"/>
                          <a:cs typeface="Times New Roman" pitchFamily="18" charset="0"/>
                        </a:rPr>
                        <a:t>vàng mới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a:ln>
                            <a:noFill/>
                          </a:ln>
                          <a:solidFill>
                            <a:schemeClr val="tx1"/>
                          </a:solidFill>
                          <a:effectLst/>
                          <a:latin typeface="Times New Roman" pitchFamily="18" charset="0"/>
                          <a:cs typeface="Times New Roman" pitchFamily="18" charset="0"/>
                        </a:rPr>
                        <a:t>Vàng và mới</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60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Tất</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cả</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một</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trù</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phú</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đầm</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spc="-70" normalizeH="0" baseline="0" dirty="0" err="1">
                          <a:ln>
                            <a:noFill/>
                          </a:ln>
                          <a:solidFill>
                            <a:schemeClr val="tx1"/>
                          </a:solidFill>
                          <a:effectLst/>
                          <a:latin typeface="Times New Roman" pitchFamily="18" charset="0"/>
                          <a:cs typeface="Times New Roman" pitchFamily="18" charset="0"/>
                        </a:rPr>
                        <a:t>ấm</a:t>
                      </a:r>
                      <a:r>
                        <a:rPr kumimoji="0" lang="en-US" sz="3800" b="0" i="0" u="none" strike="noStrike" cap="none" spc="-70" normalizeH="0" baseline="0" dirty="0">
                          <a:ln>
                            <a:noFill/>
                          </a:ln>
                          <a:solidFill>
                            <a:schemeClr val="tx1"/>
                          </a:solidFill>
                          <a:effectLst/>
                          <a:latin typeface="Times New Roman" pitchFamily="18" charset="0"/>
                          <a:cs typeface="Times New Roman" pitchFamily="18" charset="0"/>
                        </a:rPr>
                        <a:t> </a:t>
                      </a:r>
                    </a:p>
                  </a:txBody>
                  <a:tcPr marL="89154" marR="89154" marT="44579" marB="44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Màu</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vàng</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gợi</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giàu</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3800" b="0" i="0" u="none" strike="noStrike" cap="none" normalizeH="0" baseline="0" dirty="0" err="1">
                          <a:ln>
                            <a:noFill/>
                          </a:ln>
                          <a:solidFill>
                            <a:schemeClr val="tx1"/>
                          </a:solidFill>
                          <a:effectLst/>
                          <a:latin typeface="Times New Roman" pitchFamily="18" charset="0"/>
                          <a:cs typeface="Times New Roman" pitchFamily="18" charset="0"/>
                        </a:rPr>
                        <a:t>ấm</a:t>
                      </a:r>
                      <a:r>
                        <a:rPr kumimoji="0" lang="en-US" sz="3800" b="0" i="0" u="none" strike="noStrike" cap="none" normalizeH="0" baseline="0" dirty="0">
                          <a:ln>
                            <a:noFill/>
                          </a:ln>
                          <a:solidFill>
                            <a:schemeClr val="tx1"/>
                          </a:solidFill>
                          <a:effectLst/>
                          <a:latin typeface="Times New Roman" pitchFamily="18" charset="0"/>
                          <a:cs typeface="Times New Roman" pitchFamily="18" charset="0"/>
                        </a:rPr>
                        <a:t> no.</a:t>
                      </a:r>
                    </a:p>
                  </a:txBody>
                  <a:tcPr marL="89154" marR="89154" marT="44579" marB="44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685800" y="2386548"/>
            <a:ext cx="134874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3. </a:t>
            </a:r>
            <a:r>
              <a:rPr lang="en-US" sz="4800" dirty="0" err="1">
                <a:solidFill>
                  <a:srgbClr val="0303BD"/>
                </a:solidFill>
                <a:latin typeface="Times New Roman" panose="02020603050405020304" pitchFamily="18" charset="0"/>
                <a:cs typeface="Times New Roman" panose="02020603050405020304" pitchFamily="18" charset="0"/>
              </a:rPr>
              <a:t>Những</a:t>
            </a:r>
            <a:r>
              <a:rPr lang="en-US" sz="4800" dirty="0">
                <a:solidFill>
                  <a:srgbClr val="0303BD"/>
                </a:solidFill>
                <a:latin typeface="Times New Roman" panose="02020603050405020304" pitchFamily="18" charset="0"/>
                <a:cs typeface="Times New Roman" panose="02020603050405020304" pitchFamily="18" charset="0"/>
              </a:rPr>
              <a:t> chi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nào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về</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con </a:t>
            </a:r>
            <a:r>
              <a:rPr lang="en-US" sz="4800" dirty="0" err="1">
                <a:solidFill>
                  <a:srgbClr val="0303BD"/>
                </a:solidFill>
                <a:latin typeface="Times New Roman" panose="02020603050405020304" pitchFamily="18" charset="0"/>
                <a:cs typeface="Times New Roman" panose="02020603050405020304" pitchFamily="18" charset="0"/>
              </a:rPr>
              <a:t>người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cho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bức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tranh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làng</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thêm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đẹp</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sinh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động</a:t>
            </a:r>
            <a:r>
              <a:rPr lang="en-US" sz="4800" dirty="0">
                <a:solidFill>
                  <a:srgbClr val="0303BD"/>
                </a:solidFill>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676871" y="4267200"/>
            <a:ext cx="13496329" cy="378565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Thời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tiết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của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làng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quê</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ngày</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mùa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rất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đẹp</a:t>
            </a:r>
            <a:r>
              <a:rPr lang="en-US" sz="4800" dirty="0">
                <a:solidFill>
                  <a:srgbClr val="FF0000"/>
                </a:solidFill>
                <a:latin typeface="Times New Roman" panose="02020603050405020304" pitchFamily="18" charset="0"/>
                <a:cs typeface="Times New Roman" panose="02020603050405020304" pitchFamily="18" charset="0"/>
              </a:rPr>
              <a:t>:</a:t>
            </a:r>
          </a:p>
          <a:p>
            <a:pPr eaLnBrk="1" hangingPunct="1"/>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lúc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sắp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mùa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đông</a:t>
            </a:r>
            <a:r>
              <a:rPr lang="en-US" sz="4800" dirty="0">
                <a:latin typeface="Times New Roman" panose="02020603050405020304" pitchFamily="18" charset="0"/>
                <a:cs typeface="Times New Roman" panose="02020603050405020304" pitchFamily="18" charset="0"/>
              </a:rPr>
              <a:t>.</a:t>
            </a:r>
          </a:p>
          <a:p>
            <a:pPr eaLnBrk="1" hangingPunct="1">
              <a:buFontTx/>
              <a:buChar char="-"/>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nước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thơm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nhè</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nhẹ</a:t>
            </a:r>
            <a:endParaRPr lang="en-US" sz="4800" dirty="0">
              <a:latin typeface="Times New Roman" panose="02020603050405020304" pitchFamily="18" charset="0"/>
              <a:cs typeface="Times New Roman" panose="02020603050405020304" pitchFamily="18" charset="0"/>
            </a:endParaRPr>
          </a:p>
          <a:p>
            <a:pPr eaLnBrk="1" hangingPunct="1"/>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mưa</a:t>
            </a:r>
            <a:r>
              <a:rPr lang="en-US" sz="48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536491" y="2468940"/>
            <a:ext cx="13716000"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3. </a:t>
            </a:r>
            <a:r>
              <a:rPr lang="en-US" sz="4800" dirty="0" err="1">
                <a:solidFill>
                  <a:srgbClr val="0303BD"/>
                </a:solidFill>
                <a:latin typeface="Times New Roman" panose="02020603050405020304" pitchFamily="18" charset="0"/>
                <a:cs typeface="Times New Roman" panose="02020603050405020304" pitchFamily="18" charset="0"/>
              </a:rPr>
              <a:t>Những</a:t>
            </a:r>
            <a:r>
              <a:rPr lang="en-US" sz="4800" dirty="0">
                <a:solidFill>
                  <a:srgbClr val="0303BD"/>
                </a:solidFill>
                <a:latin typeface="Times New Roman" panose="02020603050405020304" pitchFamily="18" charset="0"/>
                <a:cs typeface="Times New Roman" panose="02020603050405020304" pitchFamily="18" charset="0"/>
              </a:rPr>
              <a:t> chi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nào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về</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tiết</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con </a:t>
            </a:r>
            <a:r>
              <a:rPr lang="en-US" sz="4800" dirty="0" err="1">
                <a:solidFill>
                  <a:srgbClr val="0303BD"/>
                </a:solidFill>
                <a:latin typeface="Times New Roman" panose="02020603050405020304" pitchFamily="18" charset="0"/>
                <a:cs typeface="Times New Roman" panose="02020603050405020304" pitchFamily="18" charset="0"/>
              </a:rPr>
              <a:t>người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cho</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bức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tranh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làng</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thêm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đẹp</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và</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sinh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động</a:t>
            </a:r>
            <a:r>
              <a:rPr lang="en-US" sz="4800" dirty="0">
                <a:solidFill>
                  <a:srgbClr val="0303BD"/>
                </a:solidFill>
                <a:latin typeface="Times New Roman" panose="02020603050405020304" pitchFamily="18" charset="0"/>
                <a:cs typeface="Times New Roman" panose="02020603050405020304" pitchFamily="18" charset="0"/>
              </a:rPr>
              <a:t>?</a:t>
            </a:r>
          </a:p>
        </p:txBody>
      </p:sp>
      <p:sp>
        <p:nvSpPr>
          <p:cNvPr id="8" name="Text Box 6"/>
          <p:cNvSpPr txBox="1">
            <a:spLocks noChangeArrowheads="1"/>
          </p:cNvSpPr>
          <p:nvPr/>
        </p:nvSpPr>
        <p:spPr bwMode="auto">
          <a:xfrm>
            <a:off x="486033" y="4800600"/>
            <a:ext cx="13839567"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FF0000"/>
                </a:solidFill>
                <a:latin typeface="Times New Roman" panose="02020603050405020304" pitchFamily="18" charset="0"/>
                <a:cs typeface="Times New Roman" panose="02020603050405020304" pitchFamily="18" charset="0"/>
              </a:rPr>
              <a:t>Chi </a:t>
            </a:r>
            <a:r>
              <a:rPr lang="en-US" sz="4800" dirty="0" err="1">
                <a:solidFill>
                  <a:srgbClr val="FF0000"/>
                </a:solidFill>
                <a:latin typeface="Times New Roman" panose="02020603050405020304" pitchFamily="18" charset="0"/>
                <a:cs typeface="Times New Roman" panose="02020603050405020304" pitchFamily="18" charset="0"/>
              </a:rPr>
              <a:t>tiết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về</a:t>
            </a:r>
            <a:r>
              <a:rPr lang="en-US" sz="4800" dirty="0">
                <a:solidFill>
                  <a:srgbClr val="FF0000"/>
                </a:solidFill>
                <a:latin typeface="Times New Roman" panose="02020603050405020304" pitchFamily="18" charset="0"/>
                <a:cs typeface="Times New Roman" panose="02020603050405020304" pitchFamily="18" charset="0"/>
              </a:rPr>
              <a:t> con </a:t>
            </a:r>
            <a:r>
              <a:rPr lang="en-US" sz="4800" dirty="0" err="1">
                <a:solidFill>
                  <a:srgbClr val="FF0000"/>
                </a:solidFill>
                <a:latin typeface="Times New Roman" panose="02020603050405020304" pitchFamily="18" charset="0"/>
                <a:cs typeface="Times New Roman" panose="02020603050405020304" pitchFamily="18" charset="0"/>
              </a:rPr>
              <a:t>người</a:t>
            </a:r>
            <a:r>
              <a:rPr lang="en-US" sz="4800" dirty="0">
                <a:solidFill>
                  <a:srgbClr val="FF0000"/>
                </a:solidFill>
                <a:latin typeface="Times New Roman" panose="02020603050405020304" pitchFamily="18" charset="0"/>
                <a:cs typeface="Times New Roman" panose="02020603050405020304" pitchFamily="18" charset="0"/>
              </a:rPr>
              <a:t>:</a:t>
            </a:r>
          </a:p>
          <a:p>
            <a:pPr eaLnBrk="1" hangingPunct="1"/>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kéo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đá</a:t>
            </a:r>
            <a:r>
              <a:rPr lang="en-US" sz="4800" dirty="0">
                <a:latin typeface="Times New Roman" panose="02020603050405020304" pitchFamily="18" charset="0"/>
                <a:cs typeface="Times New Roman" panose="02020603050405020304" pitchFamily="18" charset="0"/>
              </a:rPr>
              <a:t>, chia </a:t>
            </a:r>
            <a:r>
              <a:rPr lang="en-US" sz="4800" dirty="0" err="1">
                <a:latin typeface="Times New Roman" panose="02020603050405020304" pitchFamily="18" charset="0"/>
                <a:cs typeface="Times New Roman" panose="02020603050405020304" pitchFamily="18" charset="0"/>
              </a:rPr>
              <a:t>thóc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xã</a:t>
            </a:r>
            <a:endParaRPr lang="en-US" sz="4800" dirty="0">
              <a:latin typeface="Times New Roman" panose="02020603050405020304" pitchFamily="18" charset="0"/>
              <a:cs typeface="Times New Roman" panose="02020603050405020304" pitchFamily="18" charset="0"/>
            </a:endParaRPr>
          </a:p>
          <a:p>
            <a:pPr eaLnBrk="1" hangingPunct="1"/>
            <a:r>
              <a:rPr lang="en-US" sz="4800" dirty="0">
                <a:latin typeface="Times New Roman" panose="02020603050405020304" pitchFamily="18" charset="0"/>
                <a:cs typeface="Times New Roman" panose="02020603050405020304" pitchFamily="18" charset="0"/>
              </a:rPr>
              <a:t>- Ai </a:t>
            </a:r>
            <a:r>
              <a:rPr lang="en-US" sz="4800" dirty="0" err="1">
                <a:latin typeface="Times New Roman" panose="02020603050405020304" pitchFamily="18" charset="0"/>
                <a:cs typeface="Times New Roman" panose="02020603050405020304" pitchFamily="18" charset="0"/>
              </a:rPr>
              <a:t>cũng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đũa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lại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ngay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dậy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đồng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ngay</a:t>
            </a:r>
            <a:r>
              <a:rPr lang="en-US" sz="48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505200" y="719050"/>
            <a:ext cx="8534400"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sz="4400" b="1" dirty="0" err="1">
                <a:solidFill>
                  <a:srgbClr val="FF0066"/>
                </a:solidFill>
                <a:latin typeface="Times New Roman" panose="02020603050405020304" pitchFamily="18" charset="0"/>
                <a:cs typeface="Times New Roman" panose="02020603050405020304" pitchFamily="18" charset="0"/>
              </a:rPr>
              <a:t>Quang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cảnh</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làng</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mạc</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ngày</a:t>
            </a:r>
            <a:r>
              <a:rPr lang="en-GB" sz="4400" b="1" dirty="0">
                <a:solidFill>
                  <a:srgbClr val="FF0066"/>
                </a:solidFill>
                <a:latin typeface="Times New Roman" panose="02020603050405020304" pitchFamily="18" charset="0"/>
                <a:cs typeface="Times New Roman" panose="02020603050405020304" pitchFamily="18" charset="0"/>
              </a:rPr>
              <a:t> </a:t>
            </a:r>
            <a:r>
              <a:rPr lang="en-GB" sz="4400" b="1" dirty="0" err="1">
                <a:solidFill>
                  <a:srgbClr val="FF0066"/>
                </a:solidFill>
                <a:latin typeface="Times New Roman" panose="02020603050405020304" pitchFamily="18" charset="0"/>
                <a:cs typeface="Times New Roman" panose="02020603050405020304" pitchFamily="18" charset="0"/>
              </a:rPr>
              <a:t>mùa</a:t>
            </a:r>
            <a:endParaRPr lang="en-GB" sz="4400" b="1" dirty="0">
              <a:solidFill>
                <a:srgbClr val="FF0066"/>
              </a:solidFill>
              <a:latin typeface="Times New Roman" panose="02020603050405020304" pitchFamily="18" charset="0"/>
              <a:cs typeface="Times New Roman" panose="02020603050405020304" pitchFamily="18" charset="0"/>
            </a:endParaRPr>
          </a:p>
          <a:p>
            <a:pPr algn="ctr" eaLnBrk="1" hangingPunct="1"/>
            <a:r>
              <a:rPr lang="en-GB" sz="4400" b="1" dirty="0">
                <a:solidFill>
                  <a:srgbClr val="FF0066"/>
                </a:solidFill>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Tô</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Hoài</a:t>
            </a:r>
            <a:endParaRPr lang="en-GB" sz="36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1309691" y="2675989"/>
            <a:ext cx="12939709"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solidFill>
                  <a:srgbClr val="0303BD"/>
                </a:solidFill>
                <a:latin typeface="Times New Roman" panose="02020603050405020304" pitchFamily="18" charset="0"/>
                <a:cs typeface="Times New Roman" panose="02020603050405020304" pitchFamily="18" charset="0"/>
              </a:rPr>
              <a:t>   4. </a:t>
            </a:r>
            <a:r>
              <a:rPr lang="en-US" sz="4800" dirty="0" err="1">
                <a:solidFill>
                  <a:srgbClr val="0303BD"/>
                </a:solidFill>
                <a:latin typeface="Times New Roman" panose="02020603050405020304" pitchFamily="18" charset="0"/>
                <a:cs typeface="Times New Roman" panose="02020603050405020304" pitchFamily="18" charset="0"/>
              </a:rPr>
              <a:t>Bài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văn</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thể</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hiện</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tình</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cảm</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gì</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của</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tác</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giả</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đối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với</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quê</a:t>
            </a:r>
            <a:r>
              <a:rPr lang="en-US" sz="4800" dirty="0">
                <a:solidFill>
                  <a:srgbClr val="0303BD"/>
                </a:solidFill>
                <a:latin typeface="Times New Roman" panose="02020603050405020304" pitchFamily="18" charset="0"/>
                <a:cs typeface="Times New Roman" panose="02020603050405020304" pitchFamily="18" charset="0"/>
              </a:rPr>
              <a:t> </a:t>
            </a:r>
            <a:r>
              <a:rPr lang="en-US" sz="4800" dirty="0" err="1">
                <a:solidFill>
                  <a:srgbClr val="0303BD"/>
                </a:solidFill>
                <a:latin typeface="Times New Roman" panose="02020603050405020304" pitchFamily="18" charset="0"/>
                <a:cs typeface="Times New Roman" panose="02020603050405020304" pitchFamily="18" charset="0"/>
              </a:rPr>
              <a:t>hương</a:t>
            </a:r>
            <a:r>
              <a:rPr lang="en-US" sz="4800" dirty="0">
                <a:solidFill>
                  <a:srgbClr val="0303BD"/>
                </a:solidFill>
                <a:latin typeface="Times New Roman" panose="02020603050405020304" pitchFamily="18" charset="0"/>
                <a:cs typeface="Times New Roman" panose="02020603050405020304" pitchFamily="18" charset="0"/>
              </a:rPr>
              <a:t> ?</a:t>
            </a:r>
          </a:p>
        </p:txBody>
      </p:sp>
      <p:sp>
        <p:nvSpPr>
          <p:cNvPr id="8" name="Text Box 5"/>
          <p:cNvSpPr txBox="1">
            <a:spLocks noChangeArrowheads="1"/>
          </p:cNvSpPr>
          <p:nvPr/>
        </p:nvSpPr>
        <p:spPr bwMode="auto">
          <a:xfrm>
            <a:off x="1309691" y="4373940"/>
            <a:ext cx="12939709" cy="156966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quê</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giả</a:t>
            </a:r>
            <a:r>
              <a:rPr lang="en-US" sz="4800" dirty="0">
                <a:latin typeface="Times New Roman" panose="02020603050405020304" pitchFamily="18" charset="0"/>
                <a:cs typeface="Times New Roman" panose="02020603050405020304" pitchFamily="18" charset="0"/>
              </a:rPr>
              <a:t>.</a:t>
            </a:r>
          </a:p>
        </p:txBody>
      </p:sp>
      <p:sp>
        <p:nvSpPr>
          <p:cNvPr id="9" name="Text Box 6"/>
          <p:cNvSpPr txBox="1">
            <a:spLocks noChangeArrowheads="1"/>
          </p:cNvSpPr>
          <p:nvPr/>
        </p:nvSpPr>
        <p:spPr bwMode="auto">
          <a:xfrm>
            <a:off x="468924" y="0"/>
            <a:ext cx="13973906" cy="146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1511" tIns="55756" rIns="111511" bIns="5575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08 </a:t>
            </a:r>
            <a:r>
              <a:rPr lang="en-US" sz="4400" dirty="0" err="1">
                <a:latin typeface="Times New Roman" panose="02020603050405020304" pitchFamily="18" charset="0"/>
                <a:cs typeface="Times New Roman" panose="02020603050405020304" pitchFamily="18" charset="0"/>
              </a:rPr>
              <a:t>tháng</a:t>
            </a:r>
            <a:r>
              <a:rPr lang="en-US" sz="4400" dirty="0">
                <a:latin typeface="Times New Roman" panose="02020603050405020304" pitchFamily="18" charset="0"/>
                <a:cs typeface="Times New Roman" panose="02020603050405020304" pitchFamily="18" charset="0"/>
              </a:rPr>
              <a:t> 9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2021</a:t>
            </a:r>
          </a:p>
          <a:p>
            <a:pPr eaLnBrk="1" hangingPunct="1"/>
            <a:r>
              <a:rPr lang="en-US" sz="4400" b="1" u="sng" dirty="0" err="1">
                <a:latin typeface="Times New Roman" panose="02020603050405020304" pitchFamily="18" charset="0"/>
                <a:cs typeface="Times New Roman" panose="02020603050405020304" pitchFamily="18" charset="0"/>
              </a:rPr>
              <a:t>Tập</a:t>
            </a:r>
            <a:r>
              <a:rPr lang="en-US" sz="4400" b="1" u="sng" dirty="0">
                <a:latin typeface="Times New Roman" panose="02020603050405020304" pitchFamily="18" charset="0"/>
                <a:cs typeface="Times New Roman" panose="02020603050405020304" pitchFamily="18" charset="0"/>
              </a:rPr>
              <a:t> </a:t>
            </a:r>
            <a:r>
              <a:rPr lang="en-US" sz="4400" b="1" u="sng" dirty="0" err="1">
                <a:latin typeface="Times New Roman" panose="02020603050405020304" pitchFamily="18" charset="0"/>
                <a:cs typeface="Times New Roman" panose="02020603050405020304" pitchFamily="18" charset="0"/>
              </a:rPr>
              <a:t>đọc</a:t>
            </a:r>
            <a:endParaRPr lang="en-US" sz="4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962</Words>
  <Application>Microsoft Office PowerPoint</Application>
  <PresentationFormat>Custom</PresentationFormat>
  <Paragraphs>119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Tram Nguyen</cp:lastModifiedBy>
  <cp:revision>10</cp:revision>
  <dcterms:created xsi:type="dcterms:W3CDTF">2021-07-15T07:59:22Z</dcterms:created>
  <dcterms:modified xsi:type="dcterms:W3CDTF">2021-09-07T23:39:09Z</dcterms:modified>
</cp:coreProperties>
</file>