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9" r:id="rId2"/>
    <p:sldId id="366" r:id="rId3"/>
    <p:sldId id="363" r:id="rId4"/>
    <p:sldId id="394" r:id="rId5"/>
    <p:sldId id="395" r:id="rId6"/>
    <p:sldId id="396" r:id="rId7"/>
    <p:sldId id="397" r:id="rId8"/>
    <p:sldId id="398" r:id="rId9"/>
  </p:sldIdLst>
  <p:sldSz cx="118872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9AE7"/>
    <a:srgbClr val="FF0000"/>
    <a:srgbClr val="CDFDD8"/>
    <a:srgbClr val="DF41D7"/>
    <a:srgbClr val="0000FF"/>
    <a:srgbClr val="FFFFCC"/>
    <a:srgbClr val="FF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4614" autoAdjust="0"/>
  </p:normalViewPr>
  <p:slideViewPr>
    <p:cSldViewPr>
      <p:cViewPr>
        <p:scale>
          <a:sx n="60" d="100"/>
          <a:sy n="60" d="100"/>
        </p:scale>
        <p:origin x="-2370" y="-1182"/>
      </p:cViewPr>
      <p:guideLst>
        <p:guide orient="horz" pos="2160"/>
        <p:guide pos="37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2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88067"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715F41D6-1D5A-415A-8B60-3C4164A5F4A8}" type="datetime8">
              <a:rPr lang="fr-FR"/>
              <a:pPr>
                <a:defRPr/>
              </a:pPr>
              <a:t>27/01/2022 08:59</a:t>
            </a:fld>
            <a:endParaRPr lang="en-US"/>
          </a:p>
        </p:txBody>
      </p:sp>
      <p:sp>
        <p:nvSpPr>
          <p:cNvPr id="88068"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88069"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960D2759-BE6D-497B-B759-4FB71C9A8806}" type="slidenum">
              <a:rPr lang="en-US"/>
              <a:pPr>
                <a:defRPr/>
              </a:pPr>
              <a:t>‹#›</a:t>
            </a:fld>
            <a:endParaRPr lang="en-US"/>
          </a:p>
        </p:txBody>
      </p:sp>
    </p:spTree>
    <p:extLst>
      <p:ext uri="{BB962C8B-B14F-4D97-AF65-F5344CB8AC3E}">
        <p14:creationId xmlns:p14="http://schemas.microsoft.com/office/powerpoint/2010/main" val="2962752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860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C0BB26B1-80C9-4192-9297-90D87324366B}" type="datetime8">
              <a:rPr lang="fr-FR"/>
              <a:pPr>
                <a:defRPr/>
              </a:pPr>
              <a:t>27/01/2022 08:59</a:t>
            </a:fld>
            <a:endParaRPr lang="en-US"/>
          </a:p>
        </p:txBody>
      </p:sp>
      <p:sp>
        <p:nvSpPr>
          <p:cNvPr id="10244" name="Rectangle 4"/>
          <p:cNvSpPr>
            <a:spLocks noRot="1" noChangeArrowheads="1" noTextEdit="1"/>
          </p:cNvSpPr>
          <p:nvPr>
            <p:ph type="sldImg" idx="2"/>
          </p:nvPr>
        </p:nvSpPr>
        <p:spPr bwMode="auto">
          <a:xfrm>
            <a:off x="457200" y="685800"/>
            <a:ext cx="59436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0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p>
        </p:txBody>
      </p:sp>
      <p:sp>
        <p:nvSpPr>
          <p:cNvPr id="860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43BAAE2E-8141-4305-B2F2-0195DC6E2AD6}" type="slidenum">
              <a:rPr lang="en-US"/>
              <a:pPr>
                <a:defRPr/>
              </a:pPr>
              <a:t>‹#›</a:t>
            </a:fld>
            <a:endParaRPr lang="en-US"/>
          </a:p>
        </p:txBody>
      </p:sp>
    </p:spTree>
    <p:extLst>
      <p:ext uri="{BB962C8B-B14F-4D97-AF65-F5344CB8AC3E}">
        <p14:creationId xmlns:p14="http://schemas.microsoft.com/office/powerpoint/2010/main" val="331138358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85900" y="1122363"/>
            <a:ext cx="89154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485900" y="3602038"/>
            <a:ext cx="89154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F79B7CC2-888F-4B82-9B86-A930E60A1868}" type="datetime8">
              <a:rPr lang="fr-FR"/>
              <a:pPr>
                <a:defRPr/>
              </a:pPr>
              <a:t>27/01/2022 08:59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7798A-CAFC-4615-B50E-692829EB8AB8}" type="slidenum">
              <a:rPr lang="en-US"/>
              <a:pPr>
                <a:defRPr/>
              </a:pPr>
              <a:t>‹#›</a:t>
            </a:fld>
            <a:endParaRPr lang="en-US"/>
          </a:p>
        </p:txBody>
      </p:sp>
    </p:spTree>
    <p:extLst>
      <p:ext uri="{BB962C8B-B14F-4D97-AF65-F5344CB8AC3E}">
        <p14:creationId xmlns:p14="http://schemas.microsoft.com/office/powerpoint/2010/main" val="1391995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E426A81-3E5B-4F9F-A774-753F9B1A8F89}" type="datetime8">
              <a:rPr lang="fr-FR"/>
              <a:pPr>
                <a:defRPr/>
              </a:pPr>
              <a:t>27/01/2022 08:59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BA9665-5287-4D9B-8A0C-9F070E7D242D}" type="slidenum">
              <a:rPr lang="en-US"/>
              <a:pPr>
                <a:defRPr/>
              </a:pPr>
              <a:t>‹#›</a:t>
            </a:fld>
            <a:endParaRPr lang="en-US"/>
          </a:p>
        </p:txBody>
      </p:sp>
    </p:spTree>
    <p:extLst>
      <p:ext uri="{BB962C8B-B14F-4D97-AF65-F5344CB8AC3E}">
        <p14:creationId xmlns:p14="http://schemas.microsoft.com/office/powerpoint/2010/main" val="33558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4639"/>
            <a:ext cx="267462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94360" y="274639"/>
            <a:ext cx="782574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C3C6EE62-611B-4726-A131-6DC729FCC4D3}" type="datetime8">
              <a:rPr lang="fr-FR"/>
              <a:pPr>
                <a:defRPr/>
              </a:pPr>
              <a:t>27/01/2022 08:59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8741F8-AC12-478C-A736-6AACCEB05B10}" type="slidenum">
              <a:rPr lang="en-US"/>
              <a:pPr>
                <a:defRPr/>
              </a:pPr>
              <a:t>‹#›</a:t>
            </a:fld>
            <a:endParaRPr lang="en-US"/>
          </a:p>
        </p:txBody>
      </p:sp>
    </p:spTree>
    <p:extLst>
      <p:ext uri="{BB962C8B-B14F-4D97-AF65-F5344CB8AC3E}">
        <p14:creationId xmlns:p14="http://schemas.microsoft.com/office/powerpoint/2010/main" val="640724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274638"/>
            <a:ext cx="1069848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94360" y="1600201"/>
            <a:ext cx="525018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042660" y="1600201"/>
            <a:ext cx="525018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8B445ECD-B4D3-4D2A-A497-5C03DA8C2DE1}" type="datetime8">
              <a:rPr lang="fr-FR"/>
              <a:pPr>
                <a:defRPr/>
              </a:pPr>
              <a:t>27/01/2022 08:59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1B24A0-1220-42F6-A433-AE8D7524B4E0}" type="slidenum">
              <a:rPr lang="en-US"/>
              <a:pPr>
                <a:defRPr/>
              </a:pPr>
              <a:t>‹#›</a:t>
            </a:fld>
            <a:endParaRPr lang="en-US"/>
          </a:p>
        </p:txBody>
      </p:sp>
    </p:spTree>
    <p:extLst>
      <p:ext uri="{BB962C8B-B14F-4D97-AF65-F5344CB8AC3E}">
        <p14:creationId xmlns:p14="http://schemas.microsoft.com/office/powerpoint/2010/main" val="14462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787432C-1300-46BE-B9AB-8108D83086E6}" type="datetime8">
              <a:rPr lang="fr-FR"/>
              <a:pPr>
                <a:defRPr/>
              </a:pPr>
              <a:t>27/01/2022 08:59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C98455-0F08-4FCD-8583-3607058E9CFB}" type="slidenum">
              <a:rPr lang="en-US"/>
              <a:pPr>
                <a:defRPr/>
              </a:pPr>
              <a:t>‹#›</a:t>
            </a:fld>
            <a:endParaRPr lang="en-US"/>
          </a:p>
        </p:txBody>
      </p:sp>
    </p:spTree>
    <p:extLst>
      <p:ext uri="{BB962C8B-B14F-4D97-AF65-F5344CB8AC3E}">
        <p14:creationId xmlns:p14="http://schemas.microsoft.com/office/powerpoint/2010/main" val="11057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1054" y="1709738"/>
            <a:ext cx="1025271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11054" y="4589464"/>
            <a:ext cx="1025271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D6C2F4B-1E03-445C-A9C9-598A94A2C2C5}" type="datetime8">
              <a:rPr lang="fr-FR"/>
              <a:pPr>
                <a:defRPr/>
              </a:pPr>
              <a:t>27/01/2022 08:59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32DA93-1E28-40B5-9286-75E60E5BA94A}" type="slidenum">
              <a:rPr lang="en-US"/>
              <a:pPr>
                <a:defRPr/>
              </a:pPr>
              <a:t>‹#›</a:t>
            </a:fld>
            <a:endParaRPr lang="en-US"/>
          </a:p>
        </p:txBody>
      </p:sp>
    </p:spTree>
    <p:extLst>
      <p:ext uri="{BB962C8B-B14F-4D97-AF65-F5344CB8AC3E}">
        <p14:creationId xmlns:p14="http://schemas.microsoft.com/office/powerpoint/2010/main" val="51809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94360" y="1600201"/>
            <a:ext cx="525018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042660" y="1600201"/>
            <a:ext cx="525018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90E8F16F-5935-49D9-82B8-0CEC505813CF}" type="datetime8">
              <a:rPr lang="fr-FR"/>
              <a:pPr>
                <a:defRPr/>
              </a:pPr>
              <a:t>27/01/2022 08:59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054792-437A-4630-A40B-E6BFB968C68D}" type="slidenum">
              <a:rPr lang="en-US"/>
              <a:pPr>
                <a:defRPr/>
              </a:pPr>
              <a:t>‹#›</a:t>
            </a:fld>
            <a:endParaRPr lang="en-US"/>
          </a:p>
        </p:txBody>
      </p:sp>
    </p:spTree>
    <p:extLst>
      <p:ext uri="{BB962C8B-B14F-4D97-AF65-F5344CB8AC3E}">
        <p14:creationId xmlns:p14="http://schemas.microsoft.com/office/powerpoint/2010/main" val="3874454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9309" y="365126"/>
            <a:ext cx="1025271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19310" y="1681163"/>
            <a:ext cx="502935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9310" y="2505075"/>
            <a:ext cx="502935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017895" y="1681163"/>
            <a:ext cx="50541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17895" y="2505075"/>
            <a:ext cx="505412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B88B62FF-F239-46E6-9894-2AB1D05FE195}" type="datetime8">
              <a:rPr lang="fr-FR"/>
              <a:pPr>
                <a:defRPr/>
              </a:pPr>
              <a:t>27/01/2022 08:59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2400D7-DAD6-4B40-B2B3-3BC7E82E7445}" type="slidenum">
              <a:rPr lang="en-US"/>
              <a:pPr>
                <a:defRPr/>
              </a:pPr>
              <a:t>‹#›</a:t>
            </a:fld>
            <a:endParaRPr lang="en-US"/>
          </a:p>
        </p:txBody>
      </p:sp>
    </p:spTree>
    <p:extLst>
      <p:ext uri="{BB962C8B-B14F-4D97-AF65-F5344CB8AC3E}">
        <p14:creationId xmlns:p14="http://schemas.microsoft.com/office/powerpoint/2010/main" val="382759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1353FC2A-979E-404B-AE8A-6E6A040D6D46}" type="datetime8">
              <a:rPr lang="fr-FR"/>
              <a:pPr>
                <a:defRPr/>
              </a:pPr>
              <a:t>27/01/2022 08:59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B8CB17F-88C1-42EC-85CD-88B96B2008F2}" type="slidenum">
              <a:rPr lang="en-US"/>
              <a:pPr>
                <a:defRPr/>
              </a:pPr>
              <a:t>‹#›</a:t>
            </a:fld>
            <a:endParaRPr lang="en-US"/>
          </a:p>
        </p:txBody>
      </p:sp>
    </p:spTree>
    <p:extLst>
      <p:ext uri="{BB962C8B-B14F-4D97-AF65-F5344CB8AC3E}">
        <p14:creationId xmlns:p14="http://schemas.microsoft.com/office/powerpoint/2010/main" val="382437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2C589FB-1C92-48A1-983A-6624D704A92F}" type="datetime8">
              <a:rPr lang="fr-FR"/>
              <a:pPr>
                <a:defRPr/>
              </a:pPr>
              <a:t>27/01/2022 08:59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0F90B0-B486-4784-9A14-85B9764AD552}" type="slidenum">
              <a:rPr lang="en-US"/>
              <a:pPr>
                <a:defRPr/>
              </a:pPr>
              <a:t>‹#›</a:t>
            </a:fld>
            <a:endParaRPr lang="en-US"/>
          </a:p>
        </p:txBody>
      </p:sp>
    </p:spTree>
    <p:extLst>
      <p:ext uri="{BB962C8B-B14F-4D97-AF65-F5344CB8AC3E}">
        <p14:creationId xmlns:p14="http://schemas.microsoft.com/office/powerpoint/2010/main" val="2533346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9310" y="457200"/>
            <a:ext cx="383444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054124" y="987426"/>
            <a:ext cx="601789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19310" y="2057400"/>
            <a:ext cx="383444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100F4CA-DF3D-4DE5-A197-389456C56C3C}" type="datetime8">
              <a:rPr lang="fr-FR"/>
              <a:pPr>
                <a:defRPr/>
              </a:pPr>
              <a:t>27/01/2022 08:59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E34CB0-7609-4206-93AC-51499EC21F41}" type="slidenum">
              <a:rPr lang="en-US"/>
              <a:pPr>
                <a:defRPr/>
              </a:pPr>
              <a:t>‹#›</a:t>
            </a:fld>
            <a:endParaRPr lang="en-US"/>
          </a:p>
        </p:txBody>
      </p:sp>
    </p:spTree>
    <p:extLst>
      <p:ext uri="{BB962C8B-B14F-4D97-AF65-F5344CB8AC3E}">
        <p14:creationId xmlns:p14="http://schemas.microsoft.com/office/powerpoint/2010/main" val="6531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9310" y="457200"/>
            <a:ext cx="383444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054124" y="987426"/>
            <a:ext cx="601789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19310" y="2057400"/>
            <a:ext cx="383444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6AF8151-E2F0-4E2A-9595-CA6219473D3A}" type="datetime8">
              <a:rPr lang="fr-FR"/>
              <a:pPr>
                <a:defRPr/>
              </a:pPr>
              <a:t>27/01/2022 08:59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B5CD8D-F357-479E-8E90-93263673F5B2}" type="slidenum">
              <a:rPr lang="en-US"/>
              <a:pPr>
                <a:defRPr/>
              </a:pPr>
              <a:t>‹#›</a:t>
            </a:fld>
            <a:endParaRPr lang="en-US"/>
          </a:p>
        </p:txBody>
      </p:sp>
    </p:spTree>
    <p:extLst>
      <p:ext uri="{BB962C8B-B14F-4D97-AF65-F5344CB8AC3E}">
        <p14:creationId xmlns:p14="http://schemas.microsoft.com/office/powerpoint/2010/main" val="403276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3725" y="274638"/>
            <a:ext cx="10699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1027" name="Rectangle 3"/>
          <p:cNvSpPr>
            <a:spLocks noGrp="1" noChangeArrowheads="1"/>
          </p:cNvSpPr>
          <p:nvPr>
            <p:ph type="body" idx="1"/>
          </p:nvPr>
        </p:nvSpPr>
        <p:spPr bwMode="auto">
          <a:xfrm>
            <a:off x="593725" y="1600200"/>
            <a:ext cx="106997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28" name="Rectangle 4"/>
          <p:cNvSpPr>
            <a:spLocks noGrp="1" noChangeArrowheads="1"/>
          </p:cNvSpPr>
          <p:nvPr>
            <p:ph type="dt" sz="half" idx="2"/>
          </p:nvPr>
        </p:nvSpPr>
        <p:spPr bwMode="auto">
          <a:xfrm>
            <a:off x="593725" y="6245225"/>
            <a:ext cx="27749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fld id="{6A5DEDD2-D130-4D31-97D0-137147056499}" type="datetime8">
              <a:rPr lang="fr-FR"/>
              <a:pPr>
                <a:defRPr/>
              </a:pPr>
              <a:t>27/01/2022 08:59</a:t>
            </a:fld>
            <a:endParaRPr lang="en-US"/>
          </a:p>
        </p:txBody>
      </p:sp>
      <p:sp>
        <p:nvSpPr>
          <p:cNvPr id="1029" name="Rectangle 5"/>
          <p:cNvSpPr>
            <a:spLocks noGrp="1" noChangeArrowheads="1"/>
          </p:cNvSpPr>
          <p:nvPr>
            <p:ph type="ftr" sz="quarter" idx="3"/>
          </p:nvPr>
        </p:nvSpPr>
        <p:spPr bwMode="auto">
          <a:xfrm>
            <a:off x="4060825" y="6245225"/>
            <a:ext cx="37655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8518525" y="6245225"/>
            <a:ext cx="27749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0453E94C-CF48-4B1D-9C01-E208F0E1DC2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WordArt 21"/>
          <p:cNvSpPr>
            <a:spLocks noChangeArrowheads="1" noChangeShapeType="1" noTextEdit="1"/>
          </p:cNvSpPr>
          <p:nvPr/>
        </p:nvSpPr>
        <p:spPr bwMode="auto">
          <a:xfrm>
            <a:off x="792163" y="990600"/>
            <a:ext cx="2773362" cy="1066800"/>
          </a:xfrm>
          <a:prstGeom prst="rect">
            <a:avLst/>
          </a:prstGeom>
        </p:spPr>
        <p:txBody>
          <a:bodyPr wrap="none" fromWordArt="1">
            <a:prstTxWarp prst="textSlantUp">
              <a:avLst>
                <a:gd name="adj" fmla="val 32056"/>
              </a:avLst>
            </a:prstTxWarp>
          </a:bodyPr>
          <a:lstStyle/>
          <a:p>
            <a:pPr algn="ctr"/>
            <a:r>
              <a:rPr lang="vi-VN"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ahoma"/>
                <a:ea typeface="Tahoma"/>
                <a:cs typeface="Tahoma"/>
              </a:rPr>
              <a:t>Chủ đề III</a:t>
            </a:r>
            <a:endParaRPr lang="en-US" sz="3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ahoma"/>
              <a:ea typeface="Tahoma"/>
              <a:cs typeface="Tahoma"/>
            </a:endParaRPr>
          </a:p>
        </p:txBody>
      </p:sp>
      <p:pic>
        <p:nvPicPr>
          <p:cNvPr id="2051"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WordArt 26"/>
          <p:cNvSpPr>
            <a:spLocks noChangeArrowheads="1" noChangeShapeType="1" noTextEdit="1"/>
          </p:cNvSpPr>
          <p:nvPr/>
        </p:nvSpPr>
        <p:spPr bwMode="auto">
          <a:xfrm>
            <a:off x="3368675" y="2133600"/>
            <a:ext cx="5645150" cy="6477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008080">
                    <a:alpha val="50195"/>
                  </a:srgbClr>
                </a:solidFill>
                <a:effectLst>
                  <a:outerShdw dist="45791" dir="2021404" algn="ctr" rotWithShape="0">
                    <a:srgbClr val="9999FF"/>
                  </a:outerShdw>
                </a:effectLst>
                <a:latin typeface="Arial"/>
                <a:cs typeface="Arial"/>
              </a:rPr>
              <a:t>SOẠN THẢO VĂN BẢN</a:t>
            </a:r>
          </a:p>
        </p:txBody>
      </p:sp>
      <p:pic>
        <p:nvPicPr>
          <p:cNvPr id="2056"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4931665" y="3200400"/>
            <a:ext cx="1838965" cy="923330"/>
          </a:xfrm>
          <a:prstGeom prst="rect">
            <a:avLst/>
          </a:prstGeom>
          <a:noFill/>
        </p:spPr>
        <p:txBody>
          <a:bodyPr wrap="none">
            <a:spAutoFit/>
          </a:bodyPr>
          <a:lstStyle/>
          <a:p>
            <a:pPr algn="ctr">
              <a:defRPr/>
            </a:pPr>
            <a:r>
              <a:rPr lang="en-US" sz="5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Bài 6</a:t>
            </a:r>
          </a:p>
        </p:txBody>
      </p:sp>
      <p:sp>
        <p:nvSpPr>
          <p:cNvPr id="13" name="Rectangle 12"/>
          <p:cNvSpPr/>
          <p:nvPr/>
        </p:nvSpPr>
        <p:spPr>
          <a:xfrm>
            <a:off x="693420" y="4648201"/>
            <a:ext cx="10896600" cy="769441"/>
          </a:xfrm>
          <a:prstGeom prst="rect">
            <a:avLst/>
          </a:prstGeom>
          <a:noFill/>
        </p:spPr>
        <p:txBody>
          <a:bodyPr>
            <a:spAutoFit/>
          </a:bodyPr>
          <a:lstStyle/>
          <a:p>
            <a:pPr algn="ctr">
              <a:defRPr/>
            </a:pPr>
            <a:r>
              <a:rPr lang="en-US" sz="4400" b="1" spc="100">
                <a:ln w="18000">
                  <a:solidFill>
                    <a:schemeClr val="accent1">
                      <a:satMod val="200000"/>
                      <a:tint val="72000"/>
                    </a:schemeClr>
                  </a:solidFill>
                  <a:prstDash val="solid"/>
                </a:ln>
                <a:solidFill>
                  <a:srgbClr val="FC9AE7"/>
                </a:solidFill>
                <a:effectLst>
                  <a:outerShdw blurRad="25000" dist="20000" dir="16020000" algn="tl">
                    <a:schemeClr val="accent1">
                      <a:satMod val="200000"/>
                      <a:shade val="1000"/>
                      <a:alpha val="60000"/>
                    </a:schemeClr>
                  </a:outerShdw>
                </a:effectLst>
              </a:rPr>
              <a:t>LUYỆN TẬP TỔNG HỢP</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p:cNvSpPr txBox="1">
            <a:spLocks noChangeArrowheads="1"/>
          </p:cNvSpPr>
          <p:nvPr/>
        </p:nvSpPr>
        <p:spPr bwMode="auto">
          <a:xfrm>
            <a:off x="892175" y="1524000"/>
            <a:ext cx="4654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b="1">
                <a:latin typeface="Times New Roman" pitchFamily="18" charset="0"/>
                <a:cs typeface="Times New Roman" pitchFamily="18" charset="0"/>
              </a:rPr>
              <a:t>Mục tiêu</a:t>
            </a:r>
          </a:p>
        </p:txBody>
      </p:sp>
      <p:sp>
        <p:nvSpPr>
          <p:cNvPr id="16" name="TextBox 15"/>
          <p:cNvSpPr txBox="1">
            <a:spLocks noChangeArrowheads="1"/>
          </p:cNvSpPr>
          <p:nvPr/>
        </p:nvSpPr>
        <p:spPr bwMode="auto">
          <a:xfrm>
            <a:off x="1981200" y="914400"/>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20" name="TextBox 19"/>
          <p:cNvSpPr txBox="1">
            <a:spLocks noChangeArrowheads="1"/>
          </p:cNvSpPr>
          <p:nvPr/>
        </p:nvSpPr>
        <p:spPr bwMode="auto">
          <a:xfrm>
            <a:off x="593725" y="2133600"/>
            <a:ext cx="1129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a:latin typeface="Times New Roman" pitchFamily="18" charset="0"/>
                <a:cs typeface="Times New Roman" pitchFamily="18" charset="0"/>
              </a:rPr>
              <a:t>- Luyện tập các thao tác trên trang soạn thảo văn bản đã được học.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6"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8"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txBox="1">
            <a:spLocks noChangeArrowheads="1"/>
          </p:cNvSpPr>
          <p:nvPr/>
        </p:nvSpPr>
        <p:spPr bwMode="auto">
          <a:xfrm>
            <a:off x="693738" y="1524000"/>
            <a:ext cx="10698162" cy="544513"/>
          </a:xfrm>
          <a:prstGeom prst="rect">
            <a:avLst/>
          </a:prstGeom>
          <a:noFill/>
          <a:ln w="9525">
            <a:noFill/>
            <a:miter lim="800000"/>
            <a:headEnd/>
            <a:tailEnd/>
          </a:ln>
        </p:spPr>
        <p:txBody>
          <a:bodyPr anchor="ctr"/>
          <a:lstStyle/>
          <a:p>
            <a:pPr>
              <a:defRPr/>
            </a:pPr>
            <a:r>
              <a:rPr lang="en-US" sz="3200" b="1" kern="0">
                <a:solidFill>
                  <a:srgbClr val="FA4CE5"/>
                </a:solidFill>
                <a:latin typeface="Verdana" pitchFamily="34" charset="0"/>
                <a:ea typeface="+mj-ea"/>
                <a:cs typeface="+mj-cs"/>
              </a:rPr>
              <a:t>A. HOẠT ĐỘNG THỰC HÀNH</a:t>
            </a:r>
          </a:p>
        </p:txBody>
      </p:sp>
      <p:sp>
        <p:nvSpPr>
          <p:cNvPr id="17" name="TextBox 16"/>
          <p:cNvSpPr txBox="1">
            <a:spLocks noChangeArrowheads="1"/>
          </p:cNvSpPr>
          <p:nvPr/>
        </p:nvSpPr>
        <p:spPr bwMode="auto">
          <a:xfrm>
            <a:off x="693738" y="2286000"/>
            <a:ext cx="10202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buFontTx/>
              <a:buAutoNum type="arabicPeriod"/>
            </a:pPr>
            <a:r>
              <a:rPr lang="en-US" sz="2400" b="1">
                <a:latin typeface="Times New Roman" pitchFamily="18" charset="0"/>
                <a:cs typeface="Times New Roman" pitchFamily="18" charset="0"/>
              </a:rPr>
              <a:t>Nối theo mẫu.</a:t>
            </a:r>
          </a:p>
        </p:txBody>
      </p:sp>
      <p:sp>
        <p:nvSpPr>
          <p:cNvPr id="16" name="TextBox 15"/>
          <p:cNvSpPr txBox="1">
            <a:spLocks noChangeArrowheads="1"/>
          </p:cNvSpPr>
          <p:nvPr/>
        </p:nvSpPr>
        <p:spPr bwMode="auto">
          <a:xfrm>
            <a:off x="1981200" y="914400"/>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19" name="Rounded Rectangle 18"/>
          <p:cNvSpPr/>
          <p:nvPr/>
        </p:nvSpPr>
        <p:spPr>
          <a:xfrm>
            <a:off x="396875" y="2838450"/>
            <a:ext cx="2278063"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Lưu văn bản</a:t>
            </a:r>
          </a:p>
        </p:txBody>
      </p:sp>
      <p:sp>
        <p:nvSpPr>
          <p:cNvPr id="21" name="Rounded Rectangle 20"/>
          <p:cNvSpPr/>
          <p:nvPr/>
        </p:nvSpPr>
        <p:spPr>
          <a:xfrm>
            <a:off x="3028950" y="2838450"/>
            <a:ext cx="2279650"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Chèn ảnh</a:t>
            </a:r>
          </a:p>
        </p:txBody>
      </p:sp>
      <p:sp>
        <p:nvSpPr>
          <p:cNvPr id="22" name="Rounded Rectangle 21"/>
          <p:cNvSpPr/>
          <p:nvPr/>
        </p:nvSpPr>
        <p:spPr>
          <a:xfrm>
            <a:off x="5694363" y="2855913"/>
            <a:ext cx="593725"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In</a:t>
            </a:r>
          </a:p>
        </p:txBody>
      </p:sp>
      <p:sp>
        <p:nvSpPr>
          <p:cNvPr id="23" name="Rounded Rectangle 22"/>
          <p:cNvSpPr/>
          <p:nvPr/>
        </p:nvSpPr>
        <p:spPr>
          <a:xfrm>
            <a:off x="6651625" y="2871788"/>
            <a:ext cx="2674938"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Chọn chữ in đậm</a:t>
            </a:r>
          </a:p>
        </p:txBody>
      </p:sp>
      <p:sp>
        <p:nvSpPr>
          <p:cNvPr id="24" name="Rounded Rectangle 23"/>
          <p:cNvSpPr/>
          <p:nvPr/>
        </p:nvSpPr>
        <p:spPr>
          <a:xfrm>
            <a:off x="9609138" y="2871788"/>
            <a:ext cx="1881187"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Căn lề trái</a:t>
            </a:r>
          </a:p>
        </p:txBody>
      </p:sp>
      <p:sp>
        <p:nvSpPr>
          <p:cNvPr id="25" name="Rounded Rectangle 24"/>
          <p:cNvSpPr/>
          <p:nvPr/>
        </p:nvSpPr>
        <p:spPr>
          <a:xfrm>
            <a:off x="7331075" y="5056188"/>
            <a:ext cx="2278063"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Chèn hình</a:t>
            </a:r>
          </a:p>
        </p:txBody>
      </p:sp>
      <p:sp>
        <p:nvSpPr>
          <p:cNvPr id="26" name="Rounded Rectangle 25"/>
          <p:cNvSpPr/>
          <p:nvPr/>
        </p:nvSpPr>
        <p:spPr>
          <a:xfrm>
            <a:off x="1684338" y="5056188"/>
            <a:ext cx="2278062"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Chọn màu chữ</a:t>
            </a:r>
          </a:p>
        </p:txBody>
      </p:sp>
      <p:sp>
        <p:nvSpPr>
          <p:cNvPr id="27" name="Rounded Rectangle 26"/>
          <p:cNvSpPr/>
          <p:nvPr/>
        </p:nvSpPr>
        <p:spPr>
          <a:xfrm>
            <a:off x="593725" y="5056188"/>
            <a:ext cx="793750"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Cắt</a:t>
            </a:r>
          </a:p>
        </p:txBody>
      </p:sp>
      <p:sp>
        <p:nvSpPr>
          <p:cNvPr id="28" name="Rounded Rectangle 27"/>
          <p:cNvSpPr/>
          <p:nvPr/>
        </p:nvSpPr>
        <p:spPr>
          <a:xfrm>
            <a:off x="4359275" y="5056188"/>
            <a:ext cx="2673350"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Chọn cỡ chữ</a:t>
            </a:r>
          </a:p>
        </p:txBody>
      </p:sp>
      <p:sp>
        <p:nvSpPr>
          <p:cNvPr id="29" name="Rounded Rectangle 28"/>
          <p:cNvSpPr/>
          <p:nvPr/>
        </p:nvSpPr>
        <p:spPr>
          <a:xfrm>
            <a:off x="10202863" y="5056188"/>
            <a:ext cx="990600" cy="533400"/>
          </a:xfrm>
          <a:prstGeom prst="roundRect">
            <a:avLst/>
          </a:prstGeom>
          <a:solidFill>
            <a:srgbClr val="CDFDD8"/>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chemeClr val="tx1"/>
                </a:solidFill>
              </a:rPr>
              <a:t>Dán</a:t>
            </a:r>
          </a:p>
        </p:txBody>
      </p:sp>
      <p:grpSp>
        <p:nvGrpSpPr>
          <p:cNvPr id="2" name="Group 37"/>
          <p:cNvGrpSpPr>
            <a:grpSpLocks/>
          </p:cNvGrpSpPr>
          <p:nvPr/>
        </p:nvGrpSpPr>
        <p:grpSpPr bwMode="auto">
          <a:xfrm>
            <a:off x="593725" y="3657600"/>
            <a:ext cx="10504488" cy="914400"/>
            <a:chOff x="457200" y="3657599"/>
            <a:chExt cx="8079830" cy="914401"/>
          </a:xfrm>
        </p:grpSpPr>
        <p:pic>
          <p:nvPicPr>
            <p:cNvPr id="4127"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810000"/>
              <a:ext cx="72813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8"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3962400"/>
              <a:ext cx="5715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9"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3630" y="3657599"/>
              <a:ext cx="533400" cy="902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0"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54464" y="3689132"/>
              <a:ext cx="558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1"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77000" y="3886200"/>
              <a:ext cx="55327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2"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19257" y="3886200"/>
              <a:ext cx="34834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3" name="Picture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04136" y="3810000"/>
              <a:ext cx="528461"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4" name="Picture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09800" y="3810000"/>
              <a:ext cx="88466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5" name="Picture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47800" y="3733800"/>
              <a:ext cx="49775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6" name="Picture 2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52800" y="3733800"/>
              <a:ext cx="533400" cy="642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7" name="Picture 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29199" y="3733800"/>
              <a:ext cx="5238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40" name="Straight Arrow Connector 39"/>
          <p:cNvCxnSpPr>
            <a:stCxn id="29" idx="0"/>
          </p:cNvCxnSpPr>
          <p:nvPr/>
        </p:nvCxnSpPr>
        <p:spPr>
          <a:xfrm rot="5400000" flipH="1" flipV="1">
            <a:off x="10477501" y="4781550"/>
            <a:ext cx="495300" cy="539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5" idx="0"/>
          </p:cNvCxnSpPr>
          <p:nvPr/>
        </p:nvCxnSpPr>
        <p:spPr>
          <a:xfrm rot="16200000" flipV="1">
            <a:off x="5019675" y="1606550"/>
            <a:ext cx="636588" cy="62626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a:off x="1066800" y="4267200"/>
            <a:ext cx="4479925" cy="762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6" idx="0"/>
          </p:cNvCxnSpPr>
          <p:nvPr/>
        </p:nvCxnSpPr>
        <p:spPr>
          <a:xfrm rot="5400000" flipH="1" flipV="1">
            <a:off x="5871369" y="1447006"/>
            <a:ext cx="560388" cy="66579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7" idx="0"/>
          </p:cNvCxnSpPr>
          <p:nvPr/>
        </p:nvCxnSpPr>
        <p:spPr>
          <a:xfrm rot="5400000" flipH="1" flipV="1">
            <a:off x="4127500" y="1382713"/>
            <a:ext cx="536575" cy="68103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24" idx="2"/>
          </p:cNvCxnSpPr>
          <p:nvPr/>
        </p:nvCxnSpPr>
        <p:spPr>
          <a:xfrm rot="5400000">
            <a:off x="7977982" y="1237456"/>
            <a:ext cx="404812" cy="47402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23" idx="2"/>
          </p:cNvCxnSpPr>
          <p:nvPr/>
        </p:nvCxnSpPr>
        <p:spPr>
          <a:xfrm rot="16200000" flipH="1">
            <a:off x="8717757" y="2675731"/>
            <a:ext cx="557212" cy="20161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10800000" flipV="1">
            <a:off x="3170238" y="3352800"/>
            <a:ext cx="3070225" cy="533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21" idx="2"/>
          </p:cNvCxnSpPr>
          <p:nvPr/>
        </p:nvCxnSpPr>
        <p:spPr>
          <a:xfrm rot="16200000" flipH="1">
            <a:off x="4256088" y="3284537"/>
            <a:ext cx="361950" cy="5365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9" idx="2"/>
          </p:cNvCxnSpPr>
          <p:nvPr/>
        </p:nvCxnSpPr>
        <p:spPr>
          <a:xfrm rot="16200000" flipH="1">
            <a:off x="4781551" y="125412"/>
            <a:ext cx="590550" cy="70834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linds(horizontal)">
                                      <p:cBhvr>
                                        <p:cTn id="33" dur="500"/>
                                        <p:tgtEl>
                                          <p:spTgt spid="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blinds(horizontal)">
                                      <p:cBhvr>
                                        <p:cTn id="38" dur="500"/>
                                        <p:tgtEl>
                                          <p:spTgt spid="2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blinds(horizontal)">
                                      <p:cBhvr>
                                        <p:cTn id="43" dur="500"/>
                                        <p:tgtEl>
                                          <p:spTgt spid="2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blinds(horizontal)">
                                      <p:cBhvr>
                                        <p:cTn id="48" dur="500"/>
                                        <p:tgtEl>
                                          <p:spTgt spid="2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blinds(horizontal)">
                                      <p:cBhvr>
                                        <p:cTn id="53" dur="500"/>
                                        <p:tgtEl>
                                          <p:spTgt spid="2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blinds(horizontal)">
                                      <p:cBhvr>
                                        <p:cTn id="58" dur="500"/>
                                        <p:tgtEl>
                                          <p:spTgt spid="2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linds(horizontal)">
                                      <p:cBhvr>
                                        <p:cTn id="63" dur="500"/>
                                        <p:tgtEl>
                                          <p:spTgt spid="2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blinds(horizontal)">
                                      <p:cBhvr>
                                        <p:cTn id="68" dur="500"/>
                                        <p:tgtEl>
                                          <p:spTgt spid="2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blinds(horizontal)">
                                      <p:cBhvr>
                                        <p:cTn id="73" dur="500"/>
                                        <p:tgtEl>
                                          <p:spTgt spid="2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nodeType="click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blinds(horizontal)">
                                      <p:cBhvr>
                                        <p:cTn id="78" dur="500"/>
                                        <p:tgtEl>
                                          <p:spTgt spid="4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4" presetClass="entr" presetSubtype="16" fill="hold" nodeType="click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box(in)">
                                      <p:cBhvr>
                                        <p:cTn id="83" dur="500"/>
                                        <p:tgtEl>
                                          <p:spTgt spid="4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3" presetClass="entr" presetSubtype="10" fill="hold" nodeType="click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blinds(horizontal)">
                                      <p:cBhvr>
                                        <p:cTn id="88" dur="500"/>
                                        <p:tgtEl>
                                          <p:spTgt spid="46"/>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nodeType="click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slide(fromBottom)">
                                      <p:cBhvr>
                                        <p:cTn id="93" dur="500"/>
                                        <p:tgtEl>
                                          <p:spTgt spid="44"/>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4" presetClass="entr" presetSubtype="16" fill="hold" nodeType="clickEffect">
                                  <p:stCondLst>
                                    <p:cond delay="0"/>
                                  </p:stCondLst>
                                  <p:childTnLst>
                                    <p:set>
                                      <p:cBhvr>
                                        <p:cTn id="97" dur="1" fill="hold">
                                          <p:stCondLst>
                                            <p:cond delay="0"/>
                                          </p:stCondLst>
                                        </p:cTn>
                                        <p:tgtEl>
                                          <p:spTgt spid="48"/>
                                        </p:tgtEl>
                                        <p:attrNameLst>
                                          <p:attrName>style.visibility</p:attrName>
                                        </p:attrNameLst>
                                      </p:cBhvr>
                                      <p:to>
                                        <p:strVal val="visible"/>
                                      </p:to>
                                    </p:set>
                                    <p:animEffect transition="in" filter="box(in)">
                                      <p:cBhvr>
                                        <p:cTn id="98" dur="500"/>
                                        <p:tgtEl>
                                          <p:spTgt spid="4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4" presetClass="entr" presetSubtype="16" fill="hold" nodeType="click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box(in)">
                                      <p:cBhvr>
                                        <p:cTn id="103" dur="500"/>
                                        <p:tgtEl>
                                          <p:spTgt spid="50"/>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5" presetClass="entr" presetSubtype="10" fill="hold" nodeType="clickEffect">
                                  <p:stCondLst>
                                    <p:cond delay="0"/>
                                  </p:stCondLst>
                                  <p:childTnLst>
                                    <p:set>
                                      <p:cBhvr>
                                        <p:cTn id="107" dur="1" fill="hold">
                                          <p:stCondLst>
                                            <p:cond delay="0"/>
                                          </p:stCondLst>
                                        </p:cTn>
                                        <p:tgtEl>
                                          <p:spTgt spid="52"/>
                                        </p:tgtEl>
                                        <p:attrNameLst>
                                          <p:attrName>style.visibility</p:attrName>
                                        </p:attrNameLst>
                                      </p:cBhvr>
                                      <p:to>
                                        <p:strVal val="visible"/>
                                      </p:to>
                                    </p:set>
                                    <p:animEffect transition="in" filter="checkerboard(across)">
                                      <p:cBhvr>
                                        <p:cTn id="108" dur="500"/>
                                        <p:tgtEl>
                                          <p:spTgt spid="52"/>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5" presetClass="entr" presetSubtype="10" fill="hold" nodeType="clickEffect">
                                  <p:stCondLst>
                                    <p:cond delay="0"/>
                                  </p:stCondLst>
                                  <p:childTnLst>
                                    <p:set>
                                      <p:cBhvr>
                                        <p:cTn id="112" dur="1" fill="hold">
                                          <p:stCondLst>
                                            <p:cond delay="0"/>
                                          </p:stCondLst>
                                        </p:cTn>
                                        <p:tgtEl>
                                          <p:spTgt spid="54"/>
                                        </p:tgtEl>
                                        <p:attrNameLst>
                                          <p:attrName>style.visibility</p:attrName>
                                        </p:attrNameLst>
                                      </p:cBhvr>
                                      <p:to>
                                        <p:strVal val="visible"/>
                                      </p:to>
                                    </p:set>
                                    <p:animEffect transition="in" filter="checkerboard(across)">
                                      <p:cBhvr>
                                        <p:cTn id="113" dur="500"/>
                                        <p:tgtEl>
                                          <p:spTgt spid="5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 presetClass="entr" presetSubtype="4" fill="hold" nodeType="clickEffect">
                                  <p:stCondLst>
                                    <p:cond delay="0"/>
                                  </p:stCondLst>
                                  <p:childTnLst>
                                    <p:set>
                                      <p:cBhvr>
                                        <p:cTn id="117" dur="1" fill="hold">
                                          <p:stCondLst>
                                            <p:cond delay="0"/>
                                          </p:stCondLst>
                                        </p:cTn>
                                        <p:tgtEl>
                                          <p:spTgt spid="58"/>
                                        </p:tgtEl>
                                        <p:attrNameLst>
                                          <p:attrName>style.visibility</p:attrName>
                                        </p:attrNameLst>
                                      </p:cBhvr>
                                      <p:to>
                                        <p:strVal val="visible"/>
                                      </p:to>
                                    </p:set>
                                    <p:anim calcmode="lin" valueType="num">
                                      <p:cBhvr additive="base">
                                        <p:cTn id="118" dur="500" fill="hold"/>
                                        <p:tgtEl>
                                          <p:spTgt spid="58"/>
                                        </p:tgtEl>
                                        <p:attrNameLst>
                                          <p:attrName>ppt_x</p:attrName>
                                        </p:attrNameLst>
                                      </p:cBhvr>
                                      <p:tavLst>
                                        <p:tav tm="0">
                                          <p:val>
                                            <p:strVal val="#ppt_x"/>
                                          </p:val>
                                        </p:tav>
                                        <p:tav tm="100000">
                                          <p:val>
                                            <p:strVal val="#ppt_x"/>
                                          </p:val>
                                        </p:tav>
                                      </p:tavLst>
                                    </p:anim>
                                    <p:anim calcmode="lin" valueType="num">
                                      <p:cBhvr additive="base">
                                        <p:cTn id="119"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2" presetClass="entr" presetSubtype="4" fill="hold" nodeType="click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slide(fromBottom)">
                                      <p:cBhvr>
                                        <p:cTn id="12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6" grpId="0"/>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p:cNvSpPr txBox="1">
            <a:spLocks noChangeArrowheads="1"/>
          </p:cNvSpPr>
          <p:nvPr/>
        </p:nvSpPr>
        <p:spPr bwMode="auto">
          <a:xfrm>
            <a:off x="693738" y="1524000"/>
            <a:ext cx="7132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b="1">
                <a:latin typeface="Times New Roman" pitchFamily="18" charset="0"/>
                <a:cs typeface="Times New Roman" pitchFamily="18" charset="0"/>
              </a:rPr>
              <a:t>2. Thực hiện các yêu cầu sau:</a:t>
            </a:r>
          </a:p>
        </p:txBody>
      </p:sp>
      <p:sp>
        <p:nvSpPr>
          <p:cNvPr id="16" name="TextBox 15"/>
          <p:cNvSpPr txBox="1">
            <a:spLocks noChangeArrowheads="1"/>
          </p:cNvSpPr>
          <p:nvPr/>
        </p:nvSpPr>
        <p:spPr bwMode="auto">
          <a:xfrm>
            <a:off x="1981200" y="914400"/>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20" name="TextBox 19"/>
          <p:cNvSpPr txBox="1">
            <a:spLocks noChangeArrowheads="1"/>
          </p:cNvSpPr>
          <p:nvPr/>
        </p:nvSpPr>
        <p:spPr bwMode="auto">
          <a:xfrm>
            <a:off x="593725" y="2133600"/>
            <a:ext cx="1129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a:latin typeface="Times New Roman" pitchFamily="18" charset="0"/>
                <a:cs typeface="Times New Roman" pitchFamily="18" charset="0"/>
              </a:rPr>
              <a:t>a) Tạo bảng theo mẫu.</a:t>
            </a:r>
          </a:p>
        </p:txBody>
      </p:sp>
      <p:graphicFrame>
        <p:nvGraphicFramePr>
          <p:cNvPr id="12" name="Table 11"/>
          <p:cNvGraphicFramePr>
            <a:graphicFrameLocks noGrp="1"/>
          </p:cNvGraphicFramePr>
          <p:nvPr/>
        </p:nvGraphicFramePr>
        <p:xfrm>
          <a:off x="1089025" y="2819400"/>
          <a:ext cx="10104438" cy="2641600"/>
        </p:xfrm>
        <a:graphic>
          <a:graphicData uri="http://schemas.openxmlformats.org/drawingml/2006/table">
            <a:tbl>
              <a:tblPr/>
              <a:tblGrid>
                <a:gridCol w="3368146"/>
                <a:gridCol w="3368146"/>
                <a:gridCol w="3368146"/>
              </a:tblGrid>
              <a:tr h="660400">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r>
              <a:tr h="660400">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r>
              <a:tr h="660400">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r>
              <a:tr h="660400">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57" marR="89157" marT="0" marB="0">
                    <a:lnL w="19050" cap="flat" cmpd="sng" algn="ctr">
                      <a:solidFill>
                        <a:srgbClr val="00B050"/>
                      </a:solidFill>
                      <a:prstDash val="solid"/>
                      <a:round/>
                      <a:headEnd type="none" w="med" len="med"/>
                      <a:tailEnd type="none" w="med" len="med"/>
                    </a:lnL>
                    <a:lnR w="19050" cap="flat" cmpd="sng" algn="ctr">
                      <a:solidFill>
                        <a:srgbClr val="00B050"/>
                      </a:solidFill>
                      <a:prstDash val="solid"/>
                      <a:round/>
                      <a:headEnd type="none" w="med" len="med"/>
                      <a:tailEnd type="none" w="med" len="med"/>
                    </a:lnR>
                    <a:lnT w="19050" cap="flat" cmpd="sng" algn="ctr">
                      <a:solidFill>
                        <a:srgbClr val="00B050"/>
                      </a:solidFill>
                      <a:prstDash val="solid"/>
                      <a:round/>
                      <a:headEnd type="none" w="med" len="med"/>
                      <a:tailEnd type="none" w="med" len="med"/>
                    </a:lnT>
                    <a:lnB w="19050" cap="flat" cmpd="sng" algn="ctr">
                      <a:solidFill>
                        <a:srgbClr val="00B05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6"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95250"/>
            <a:ext cx="4843462"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a:spLocks noChangeArrowheads="1"/>
          </p:cNvSpPr>
          <p:nvPr/>
        </p:nvSpPr>
        <p:spPr bwMode="auto">
          <a:xfrm>
            <a:off x="1981200" y="1000125"/>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20" name="TextBox 19"/>
          <p:cNvSpPr txBox="1">
            <a:spLocks noChangeArrowheads="1"/>
          </p:cNvSpPr>
          <p:nvPr/>
        </p:nvSpPr>
        <p:spPr bwMode="auto">
          <a:xfrm>
            <a:off x="593725" y="2133600"/>
            <a:ext cx="1129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a:latin typeface="Times New Roman" pitchFamily="18" charset="0"/>
                <a:cs typeface="Times New Roman" pitchFamily="18" charset="0"/>
              </a:rPr>
              <a:t>b) Chỉnh sửa bảng đã tạo ở hoạt động a thành Bảng 1 và Bảng 2 theo mẫu</a:t>
            </a:r>
          </a:p>
        </p:txBody>
      </p:sp>
      <p:graphicFrame>
        <p:nvGraphicFramePr>
          <p:cNvPr id="13" name="Table 12"/>
          <p:cNvGraphicFramePr>
            <a:graphicFrameLocks noGrp="1"/>
          </p:cNvGraphicFramePr>
          <p:nvPr/>
        </p:nvGraphicFramePr>
        <p:xfrm>
          <a:off x="892175" y="3276600"/>
          <a:ext cx="4852988" cy="2590800"/>
        </p:xfrm>
        <a:graphic>
          <a:graphicData uri="http://schemas.openxmlformats.org/drawingml/2006/table">
            <a:tbl>
              <a:tblPr/>
              <a:tblGrid>
                <a:gridCol w="933266"/>
                <a:gridCol w="980276"/>
                <a:gridCol w="980276"/>
                <a:gridCol w="980276"/>
                <a:gridCol w="978894"/>
              </a:tblGrid>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31800">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37" marR="89137"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nvGraphicFramePr>
        <p:xfrm>
          <a:off x="6438900" y="3276600"/>
          <a:ext cx="4556127" cy="2544762"/>
        </p:xfrm>
        <a:graphic>
          <a:graphicData uri="http://schemas.openxmlformats.org/drawingml/2006/table">
            <a:tbl>
              <a:tblPr/>
              <a:tblGrid>
                <a:gridCol w="876177"/>
                <a:gridCol w="920312"/>
                <a:gridCol w="920312"/>
                <a:gridCol w="920312"/>
                <a:gridCol w="919014"/>
              </a:tblGrid>
              <a:tr h="424127">
                <a:tc rowSpan="2">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gridSpan="4">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24127">
                <a:tc vMerge="1">
                  <a:txBody>
                    <a:bodyPr/>
                    <a:lstStyle/>
                    <a:p>
                      <a:endParaRPr lang="en-US"/>
                    </a:p>
                  </a:txBody>
                  <a:tcPr/>
                </a:tc>
                <a:tc gridSpan="2">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hMerge="1">
                  <a:txBody>
                    <a:bodyPr/>
                    <a:lstStyle/>
                    <a:p>
                      <a:endParaRPr lang="en-US"/>
                    </a:p>
                  </a:txBody>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24127">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24127">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24127">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r h="424127">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c>
                  <a:txBody>
                    <a:bodyPr/>
                    <a:lstStyle/>
                    <a:p>
                      <a:pPr>
                        <a:spcAft>
                          <a:spcPts val="0"/>
                        </a:spcAft>
                      </a:pPr>
                      <a:endParaRPr lang="en-US" sz="1400">
                        <a:solidFill>
                          <a:srgbClr val="FF0000"/>
                        </a:solidFill>
                        <a:latin typeface="Calibri"/>
                        <a:ea typeface="Calibri"/>
                        <a:cs typeface="Times New Roman"/>
                      </a:endParaRPr>
                    </a:p>
                  </a:txBody>
                  <a:tcPr marL="89142" marR="89142" marT="0" marB="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tr>
            </a:tbl>
          </a:graphicData>
        </a:graphic>
      </p:graphicFrame>
      <p:sp>
        <p:nvSpPr>
          <p:cNvPr id="15" name="TextBox 14"/>
          <p:cNvSpPr txBox="1">
            <a:spLocks noChangeArrowheads="1"/>
          </p:cNvSpPr>
          <p:nvPr/>
        </p:nvSpPr>
        <p:spPr bwMode="auto">
          <a:xfrm>
            <a:off x="2179638" y="6096000"/>
            <a:ext cx="2179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000" b="1">
                <a:latin typeface="Times New Roman" pitchFamily="18" charset="0"/>
                <a:cs typeface="Times New Roman" pitchFamily="18" charset="0"/>
              </a:rPr>
              <a:t>Bảng 1</a:t>
            </a:r>
          </a:p>
        </p:txBody>
      </p:sp>
      <p:sp>
        <p:nvSpPr>
          <p:cNvPr id="17" name="TextBox 16"/>
          <p:cNvSpPr txBox="1">
            <a:spLocks noChangeArrowheads="1"/>
          </p:cNvSpPr>
          <p:nvPr/>
        </p:nvSpPr>
        <p:spPr bwMode="auto">
          <a:xfrm>
            <a:off x="7331075" y="6096000"/>
            <a:ext cx="2178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000" b="1">
                <a:latin typeface="Times New Roman" pitchFamily="18" charset="0"/>
                <a:cs typeface="Times New Roman" pitchFamily="18" charset="0"/>
              </a:rPr>
              <a:t>Bảng 2</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linds(horizontal)">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15"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a:spLocks noChangeArrowheads="1"/>
          </p:cNvSpPr>
          <p:nvPr/>
        </p:nvSpPr>
        <p:spPr bwMode="auto">
          <a:xfrm>
            <a:off x="1981200" y="803275"/>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20" name="TextBox 19"/>
          <p:cNvSpPr txBox="1">
            <a:spLocks noChangeArrowheads="1"/>
          </p:cNvSpPr>
          <p:nvPr/>
        </p:nvSpPr>
        <p:spPr bwMode="auto">
          <a:xfrm>
            <a:off x="296863" y="1412875"/>
            <a:ext cx="1129347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a:latin typeface="Times New Roman" pitchFamily="18" charset="0"/>
                <a:cs typeface="Times New Roman" pitchFamily="18" charset="0"/>
              </a:rPr>
              <a:t>3. Trao đổi với bạn rồi soạn văn bản theo mẫu. Tìm hình ảnh phù hợp để chèn vào văn bản. Đặt tên văn bản là </a:t>
            </a:r>
            <a:r>
              <a:rPr lang="en-US" sz="2400">
                <a:solidFill>
                  <a:srgbClr val="FC9AE7"/>
                </a:solidFill>
                <a:latin typeface="Times New Roman" pitchFamily="18" charset="0"/>
                <a:cs typeface="Times New Roman" pitchFamily="18" charset="0"/>
              </a:rPr>
              <a:t>Tìm hiểu một số loài động vật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rồi lưu vào thư mục của em trên máy tính.</a:t>
            </a:r>
          </a:p>
        </p:txBody>
      </p:sp>
      <p:sp>
        <p:nvSpPr>
          <p:cNvPr id="12" name="Rectangle 11"/>
          <p:cNvSpPr>
            <a:spLocks noChangeArrowheads="1"/>
          </p:cNvSpPr>
          <p:nvPr/>
        </p:nvSpPr>
        <p:spPr bwMode="auto">
          <a:xfrm>
            <a:off x="593725" y="2590800"/>
            <a:ext cx="106997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b="1">
                <a:latin typeface="Times New Roman" pitchFamily="18" charset="0"/>
                <a:cs typeface="Times New Roman" pitchFamily="18" charset="0"/>
              </a:rPr>
              <a:t>Tìm hiểu một số loài động vật</a:t>
            </a:r>
          </a:p>
          <a:p>
            <a:endParaRPr lang="en-US" sz="2400">
              <a:latin typeface="Times New Roman" pitchFamily="18" charset="0"/>
              <a:cs typeface="Times New Roman" pitchFamily="18" charset="0"/>
            </a:endParaRPr>
          </a:p>
          <a:p>
            <a:endParaRPr lang="en-US" sz="2400">
              <a:latin typeface="Times New Roman" pitchFamily="18" charset="0"/>
              <a:cs typeface="Times New Roman" pitchFamily="18" charset="0"/>
            </a:endParaRPr>
          </a:p>
          <a:p>
            <a:endParaRPr lang="en-US" sz="2400"/>
          </a:p>
        </p:txBody>
      </p:sp>
      <p:pic>
        <p:nvPicPr>
          <p:cNvPr id="13" name="Picture 12" descr="cop.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835775" y="3276600"/>
            <a:ext cx="35163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a:spLocks noChangeArrowheads="1"/>
          </p:cNvSpPr>
          <p:nvPr/>
        </p:nvSpPr>
        <p:spPr bwMode="auto">
          <a:xfrm>
            <a:off x="593725" y="3124200"/>
            <a:ext cx="6043613"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400" b="1">
                <a:latin typeface="Times New Roman" pitchFamily="18" charset="0"/>
                <a:cs typeface="Times New Roman" pitchFamily="18" charset="0"/>
              </a:rPr>
              <a:t>- Hổ</a:t>
            </a:r>
            <a:r>
              <a:rPr lang="en-US" sz="2400">
                <a:latin typeface="Times New Roman" pitchFamily="18" charset="0"/>
                <a:cs typeface="Times New Roman" pitchFamily="18" charset="0"/>
              </a:rPr>
              <a:t> (Còn gọi là </a:t>
            </a:r>
            <a:r>
              <a:rPr lang="en-US" sz="2400" b="1">
                <a:latin typeface="Times New Roman" pitchFamily="18" charset="0"/>
                <a:cs typeface="Times New Roman" pitchFamily="18" charset="0"/>
              </a:rPr>
              <a:t>cọp</a:t>
            </a:r>
            <a:r>
              <a:rPr lang="en-US" sz="2400">
                <a:latin typeface="Times New Roman" pitchFamily="18" charset="0"/>
                <a:cs typeface="Times New Roman" pitchFamily="18" charset="0"/>
              </a:rPr>
              <a:t>) là một loài động vật có vú  thuộc họ Mèo. Chúng là động vật to lớn nhất trong họ Mèo, và là động vật lớn thứ ba trong các loài thú ăn thịt (sau gấu trắng và gấu nâu).</a:t>
            </a: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4" presetClass="entr" presetSubtype="1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randombar(horizontal)">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12"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194"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a:spLocks noChangeArrowheads="1"/>
          </p:cNvSpPr>
          <p:nvPr/>
        </p:nvSpPr>
        <p:spPr bwMode="auto">
          <a:xfrm>
            <a:off x="1981200" y="803275"/>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12" name="Rectangle 11"/>
          <p:cNvSpPr>
            <a:spLocks noChangeArrowheads="1"/>
          </p:cNvSpPr>
          <p:nvPr/>
        </p:nvSpPr>
        <p:spPr bwMode="auto">
          <a:xfrm>
            <a:off x="5845175" y="1447800"/>
            <a:ext cx="5051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400" b="1">
                <a:latin typeface="Times New Roman" pitchFamily="18" charset="0"/>
                <a:cs typeface="Times New Roman" pitchFamily="18" charset="0"/>
              </a:rPr>
              <a:t>Voi</a:t>
            </a:r>
            <a:r>
              <a:rPr lang="en-US" sz="2400">
                <a:latin typeface="Times New Roman" pitchFamily="18" charset="0"/>
                <a:cs typeface="Times New Roman" pitchFamily="18" charset="0"/>
              </a:rPr>
              <a:t> thuộc họ động vật da dày, và là họ duy nhất  còn tồn tại  thuộc về bộ Có vòi (hay bộ Mũi dài).</a:t>
            </a:r>
            <a:endParaRPr lang="en-US" sz="2400"/>
          </a:p>
        </p:txBody>
      </p:sp>
      <p:pic>
        <p:nvPicPr>
          <p:cNvPr id="14" name="Picture 13" descr="voi.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524000"/>
            <a:ext cx="45561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a:spLocks noChangeArrowheads="1"/>
          </p:cNvSpPr>
          <p:nvPr/>
        </p:nvSpPr>
        <p:spPr bwMode="auto">
          <a:xfrm>
            <a:off x="5943600" y="3200400"/>
            <a:ext cx="50514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400" b="1">
                <a:latin typeface="Times New Roman" pitchFamily="18" charset="0"/>
                <a:cs typeface="Times New Roman" pitchFamily="18" charset="0"/>
              </a:rPr>
              <a:t>Hươu cao cổ </a:t>
            </a:r>
            <a:r>
              <a:rPr lang="en-US" sz="2400">
                <a:latin typeface="Times New Roman" pitchFamily="18" charset="0"/>
                <a:cs typeface="Times New Roman" pitchFamily="18" charset="0"/>
              </a:rPr>
              <a:t>là động vật ăn cỏ. Toàn thân hươu cao cổ được bao phủ bởi những đốm không đều nhau trên lớp lông vàng.</a:t>
            </a:r>
          </a:p>
          <a:p>
            <a:endParaRPr lang="en-US" sz="2400"/>
          </a:p>
        </p:txBody>
      </p:sp>
      <p:pic>
        <p:nvPicPr>
          <p:cNvPr id="18" name="Picture 17" descr="huou.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352800"/>
            <a:ext cx="45561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p:cNvSpPr>
            <a:spLocks noChangeArrowheads="1"/>
          </p:cNvSpPr>
          <p:nvPr/>
        </p:nvSpPr>
        <p:spPr bwMode="auto">
          <a:xfrm>
            <a:off x="5943600" y="5105400"/>
            <a:ext cx="495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400" b="1">
                <a:latin typeface="Times New Roman" pitchFamily="18" charset="0"/>
                <a:cs typeface="Times New Roman" pitchFamily="18" charset="0"/>
              </a:rPr>
              <a:t>Thỏ</a:t>
            </a:r>
            <a:r>
              <a:rPr lang="en-US" sz="2400">
                <a:latin typeface="Times New Roman" pitchFamily="18" charset="0"/>
                <a:cs typeface="Times New Roman" pitchFamily="18" charset="0"/>
              </a:rPr>
              <a:t> là động vật có vú, sinh sống ở nhiều nơi trên thế giới. Chúng thường ăn rau, cò, lá cây.</a:t>
            </a:r>
            <a:endParaRPr lang="en-US" sz="2400"/>
          </a:p>
        </p:txBody>
      </p:sp>
      <p:pic>
        <p:nvPicPr>
          <p:cNvPr id="21" name="Picture 20" descr="tho.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92175" y="5114925"/>
            <a:ext cx="465455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lide(fromBottom)">
                                      <p:cBhvr>
                                        <p:cTn id="32" dur="500"/>
                                        <p:tgtEl>
                                          <p:spTgt spid="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plus(in)">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5"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22"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399713" y="-192088"/>
            <a:ext cx="12954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23"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79638"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24"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9609138" y="5110163"/>
            <a:ext cx="2278062" cy="174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5" descr="Picture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248444" y="4933156"/>
            <a:ext cx="16764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0" descr="ba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5538" y="-36513"/>
            <a:ext cx="4843462" cy="51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p:cNvSpPr txBox="1">
            <a:spLocks noChangeArrowheads="1"/>
          </p:cNvSpPr>
          <p:nvPr/>
        </p:nvSpPr>
        <p:spPr bwMode="auto">
          <a:xfrm>
            <a:off x="892175" y="1524000"/>
            <a:ext cx="4654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b="1">
                <a:solidFill>
                  <a:srgbClr val="C00000"/>
                </a:solidFill>
                <a:latin typeface="Times New Roman" pitchFamily="18" charset="0"/>
                <a:cs typeface="Times New Roman" pitchFamily="18" charset="0"/>
              </a:rPr>
              <a:t>Ghi nhớ</a:t>
            </a:r>
          </a:p>
        </p:txBody>
      </p:sp>
      <p:sp>
        <p:nvSpPr>
          <p:cNvPr id="16" name="TextBox 15"/>
          <p:cNvSpPr txBox="1">
            <a:spLocks noChangeArrowheads="1"/>
          </p:cNvSpPr>
          <p:nvPr/>
        </p:nvSpPr>
        <p:spPr bwMode="auto">
          <a:xfrm>
            <a:off x="1981200" y="914400"/>
            <a:ext cx="8321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800" b="1">
                <a:solidFill>
                  <a:srgbClr val="FF33CC"/>
                </a:solidFill>
                <a:latin typeface="Times New Roman" pitchFamily="18" charset="0"/>
                <a:cs typeface="Times New Roman" pitchFamily="18" charset="0"/>
              </a:rPr>
              <a:t>Bài 6: </a:t>
            </a:r>
            <a:r>
              <a:rPr lang="en-US" sz="2800" b="1">
                <a:solidFill>
                  <a:srgbClr val="FF0000"/>
                </a:solidFill>
                <a:latin typeface="Times New Roman" pitchFamily="18" charset="0"/>
                <a:cs typeface="Times New Roman" pitchFamily="18" charset="0"/>
              </a:rPr>
              <a:t>Luyện tập tổng hợp</a:t>
            </a:r>
          </a:p>
        </p:txBody>
      </p:sp>
      <p:sp>
        <p:nvSpPr>
          <p:cNvPr id="20" name="TextBox 19"/>
          <p:cNvSpPr txBox="1">
            <a:spLocks noChangeArrowheads="1"/>
          </p:cNvSpPr>
          <p:nvPr/>
        </p:nvSpPr>
        <p:spPr bwMode="auto">
          <a:xfrm>
            <a:off x="593725" y="2133600"/>
            <a:ext cx="1129347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sz="2400">
                <a:latin typeface="Times New Roman" pitchFamily="18" charset="0"/>
                <a:cs typeface="Times New Roman" pitchFamily="18" charset="0"/>
              </a:rPr>
              <a:t>Phần mềm soạn thảo văn bản có thể giúp em:</a:t>
            </a:r>
          </a:p>
          <a:p>
            <a:pPr algn="just">
              <a:buFontTx/>
              <a:buChar char="-"/>
            </a:pPr>
            <a:r>
              <a:rPr lang="en-US" sz="2400">
                <a:latin typeface="Times New Roman" pitchFamily="18" charset="0"/>
                <a:cs typeface="Times New Roman" pitchFamily="18" charset="0"/>
              </a:rPr>
              <a:t>Gõ kí tự tạo ra các đoạn văn bản tiếng Việt, lưu thành tệp.</a:t>
            </a:r>
          </a:p>
          <a:p>
            <a:pPr algn="just">
              <a:buFontTx/>
              <a:buChar char="-"/>
            </a:pPr>
            <a:r>
              <a:rPr lang="en-US" sz="2400">
                <a:latin typeface="Times New Roman" pitchFamily="18" charset="0"/>
                <a:cs typeface="Times New Roman" pitchFamily="18" charset="0"/>
              </a:rPr>
              <a:t>Thay đổi các kiểu chữ, cỡ chữ, màu sắc khác nhau.</a:t>
            </a:r>
          </a:p>
          <a:p>
            <a:pPr algn="just">
              <a:buFontTx/>
              <a:buChar char="-"/>
            </a:pPr>
            <a:r>
              <a:rPr lang="en-US" sz="2400">
                <a:latin typeface="Times New Roman" pitchFamily="18" charset="0"/>
                <a:cs typeface="Times New Roman" pitchFamily="18" charset="0"/>
              </a:rPr>
              <a:t>Sửa đổi, bổ sung một đoạn trong văn bản.</a:t>
            </a:r>
          </a:p>
          <a:p>
            <a:pPr algn="just">
              <a:buFontTx/>
              <a:buChar char="-"/>
            </a:pPr>
            <a:r>
              <a:rPr lang="en-US" sz="2400">
                <a:latin typeface="Times New Roman" pitchFamily="18" charset="0"/>
                <a:cs typeface="Times New Roman" pitchFamily="18" charset="0"/>
              </a:rPr>
              <a:t>Chìn hình, tranh ảnh, bảng vào văn bản.</a:t>
            </a:r>
          </a:p>
          <a:p>
            <a:pPr algn="just">
              <a:buFontTx/>
              <a:buChar char="-"/>
            </a:pPr>
            <a:r>
              <a:rPr lang="en-US" sz="2400">
                <a:latin typeface="Times New Roman" pitchFamily="18" charset="0"/>
                <a:cs typeface="Times New Roman" pitchFamily="18" charset="0"/>
              </a:rPr>
              <a:t>Chỉnh sửa, xóa, cắt, dán hình, tranh ảnh.</a:t>
            </a:r>
          </a:p>
          <a:p>
            <a:pPr algn="just">
              <a:buFontTx/>
              <a:buChar char="-"/>
            </a:pPr>
            <a:r>
              <a:rPr lang="en-US" sz="2400">
                <a:latin typeface="Times New Roman" pitchFamily="18" charset="0"/>
                <a:cs typeface="Times New Roman" pitchFamily="18" charset="0"/>
              </a:rPr>
              <a:t>In văn bản ra giấy.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ppt_x"/>
                                          </p:val>
                                        </p:tav>
                                        <p:tav tm="100000">
                                          <p:val>
                                            <p:strVal val="#ppt_x"/>
                                          </p:val>
                                        </p:tav>
                                      </p:tavLst>
                                    </p:anim>
                                    <p:anim calcmode="lin" valueType="num">
                                      <p:cBhvr additive="base">
                                        <p:cTn id="1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6" grpId="0"/>
      <p:bldP spid="2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2607</TotalTime>
  <Words>422</Words>
  <Application>Microsoft Office PowerPoint</Application>
  <PresentationFormat>Custom</PresentationFormat>
  <Paragraphs>45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Verdana</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cdspqt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Thi My Phuong</dc:creator>
  <cp:lastModifiedBy>Admin</cp:lastModifiedBy>
  <cp:revision>325</cp:revision>
  <dcterms:created xsi:type="dcterms:W3CDTF">2009-02-23T22:49:59Z</dcterms:created>
  <dcterms:modified xsi:type="dcterms:W3CDTF">2022-01-27T01:59:40Z</dcterms:modified>
</cp:coreProperties>
</file>