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46" r:id="rId2"/>
    <p:sldId id="349" r:id="rId3"/>
    <p:sldId id="348" r:id="rId4"/>
    <p:sldId id="345" r:id="rId5"/>
    <p:sldId id="257" r:id="rId6"/>
    <p:sldId id="324" r:id="rId7"/>
    <p:sldId id="323" r:id="rId8"/>
    <p:sldId id="326" r:id="rId9"/>
    <p:sldId id="335" r:id="rId10"/>
    <p:sldId id="336" r:id="rId11"/>
    <p:sldId id="343" r:id="rId12"/>
    <p:sldId id="347" r:id="rId13"/>
    <p:sldId id="289" r:id="rId14"/>
    <p:sldId id="290" r:id="rId15"/>
    <p:sldId id="262" r:id="rId16"/>
    <p:sldId id="314" r:id="rId17"/>
    <p:sldId id="315" r:id="rId18"/>
    <p:sldId id="327" r:id="rId19"/>
    <p:sldId id="337" r:id="rId20"/>
    <p:sldId id="338" r:id="rId21"/>
    <p:sldId id="340" r:id="rId22"/>
    <p:sldId id="342" r:id="rId23"/>
    <p:sldId id="339" r:id="rId24"/>
    <p:sldId id="341" r:id="rId25"/>
    <p:sldId id="322" r:id="rId26"/>
    <p:sldId id="334" r:id="rId27"/>
    <p:sldId id="265" r:id="rId28"/>
    <p:sldId id="267" r:id="rId29"/>
    <p:sldId id="351" r:id="rId30"/>
    <p:sldId id="352" r:id="rId31"/>
    <p:sldId id="350" r:id="rId32"/>
    <p:sldId id="353" r:id="rId33"/>
  </p:sldIdLst>
  <p:sldSz cx="12192000" cy="6858000"/>
  <p:notesSz cx="6858000" cy="9144000"/>
  <p:embeddedFontLst>
    <p:embeddedFont>
      <p:font typeface="Berlin Sans FB Demi" charset="0"/>
      <p:bold r:id="rId36"/>
    </p:embeddedFont>
    <p:embeddedFont>
      <p:font typeface="Century Gothic" pitchFamily="34" charset="0"/>
      <p:regular r:id="rId37"/>
      <p:bold r:id="rId38"/>
      <p:italic r:id="rId39"/>
      <p:boldItalic r:id="rId40"/>
    </p:embeddedFont>
    <p:embeddedFont>
      <p:font typeface="Algerian" charset="0"/>
      <p:regular r:id="rId41"/>
    </p:embeddedFont>
    <p:embeddedFont>
      <p:font typeface="Lucida Calligraphy" charset="0"/>
      <p:regular r:id="rId42"/>
    </p:embeddedFont>
    <p:embeddedFont>
      <p:font typeface=".VnRevue" pitchFamily="34" charset="0"/>
      <p:regular r:id="rId43"/>
    </p:embeddedFon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Berlin Sans FB" charset="0"/>
      <p:regular r:id="rId48"/>
      <p:bold r:id="rId49"/>
    </p:embeddedFont>
    <p:embeddedFont>
      <p:font typeface="宋体" pitchFamily="2" charset="-122"/>
      <p:regular r:id="rId50"/>
    </p:embeddedFont>
    <p:embeddedFont>
      <p:font typeface="Tahoma" pitchFamily="34" charset="0"/>
      <p:regular r:id="rId51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1F8EC"/>
    <a:srgbClr val="FFF8E5"/>
    <a:srgbClr val="FF3399"/>
    <a:srgbClr val="FA9A13"/>
    <a:srgbClr val="FFFF99"/>
    <a:srgbClr val="66FFFF"/>
    <a:srgbClr val="DC8402"/>
    <a:srgbClr val="00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4660"/>
  </p:normalViewPr>
  <p:slideViewPr>
    <p:cSldViewPr snapToGrid="0">
      <p:cViewPr>
        <p:scale>
          <a:sx n="81" d="100"/>
          <a:sy n="81" d="100"/>
        </p:scale>
        <p:origin x="-258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1D582-6CDE-43C6-9AC0-E225A1CF3F1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B1379-3BF5-4FCB-94BA-C07FC61A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00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05725-A123-45AB-80F4-5AA02EFFEEF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A0F7A-BFBC-46CE-92B7-CF682440F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2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515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995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841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715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909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811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76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750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428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60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08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21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21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21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OW%20ARE%20YOU%20SONG-p1.mp4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21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21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21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21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21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1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audio" Target="../media/audio15.wav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5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6531" y="34338"/>
            <a:ext cx="7688323" cy="25545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  <a:cs typeface="+mn-cs"/>
              </a:rPr>
              <a:t>DOAN NGHIEN PRIMARY SCHOOL</a:t>
            </a:r>
          </a:p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  <a:cs typeface="+mn-cs"/>
              </a:rPr>
              <a:t>CLASS 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  <a:cs typeface="+mn-cs"/>
              </a:rPr>
              <a:t>4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lgerian" pitchFamily="82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65128" y="2881322"/>
            <a:ext cx="6607126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Teacher: Do </a:t>
            </a:r>
            <a:r>
              <a:rPr lang="en-US" sz="36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Thi</a:t>
            </a:r>
            <a:r>
              <a:rPr lang="en-US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Thanh</a:t>
            </a:r>
            <a:r>
              <a:rPr lang="en-US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Thao</a:t>
            </a:r>
            <a:r>
              <a:rPr lang="en-US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en-US" sz="3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047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594" y="1043836"/>
            <a:ext cx="2698047" cy="1477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990" y="972745"/>
            <a:ext cx="2818880" cy="1548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492" y="3801885"/>
            <a:ext cx="2766250" cy="1514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60" t="9174" r="-160" b="8648"/>
          <a:stretch/>
        </p:blipFill>
        <p:spPr>
          <a:xfrm>
            <a:off x="7074038" y="3657600"/>
            <a:ext cx="2644784" cy="1658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704594" y="2429539"/>
            <a:ext cx="2698047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morning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86990" y="2429539"/>
            <a:ext cx="2818881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afternoon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0492" y="5224928"/>
            <a:ext cx="276625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evening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51361" y="5224928"/>
            <a:ext cx="2890139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class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04593" y="2927254"/>
            <a:ext cx="2698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sáng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40326" y="2928193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97513" y="5787024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tối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40326" y="5797052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2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7523" y="1187906"/>
            <a:ext cx="2234946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Morning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7523" y="2050814"/>
            <a:ext cx="2818881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Afternoon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87523" y="2913722"/>
            <a:ext cx="276625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Evening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7523" y="3776630"/>
            <a:ext cx="2890139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Class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2653" y="1308198"/>
            <a:ext cx="2698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Buổi sáng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2653" y="2169962"/>
            <a:ext cx="3452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Buổi trưa/ chiều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22653" y="3031726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Buổi tối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22653" y="3893490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:Lớp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60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8642" y="373487"/>
            <a:ext cx="2988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sentence: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348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Helvetica Neue"/>
              </a:rPr>
              <a:t>a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  </a:t>
            </a:r>
            <a:endParaRPr kumimoji="0" lang="en-US" sz="481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Helvetica Neue"/>
              </a:rPr>
              <a:t>b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  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/>
            </a:r>
            <a:br>
              <a:rPr kumimoji="0" lang="en-US" sz="48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endParaRPr kumimoji="0" lang="en-US" sz="481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3940" y="604319"/>
            <a:ext cx="1160221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FF1654"/>
                </a:solidFill>
                <a:latin typeface="arial" panose="020B0604020202020204" pitchFamily="34" charset="0"/>
              </a:rPr>
              <a:t>Các cách chào hỏi theo thời gian trong ngày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Good morning.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hào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buổi sáng)</a:t>
            </a:r>
          </a:p>
          <a:p>
            <a:pPr fontAlgn="ctr">
              <a:lnSpc>
                <a:spcPct val="150000"/>
              </a:lnSpc>
            </a:pP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Good afternoon.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Chào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buổi chiều)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Good evening.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Ch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ào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buổi tối)</a:t>
            </a:r>
          </a:p>
          <a:p>
            <a:pPr marL="457200" indent="-457200" fontAlgn="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FF1654"/>
                </a:solidFill>
                <a:latin typeface="arial" panose="020B0604020202020204" pitchFamily="34" charset="0"/>
              </a:rPr>
              <a:t>Cách đáp lại lời chào trong lần gặp đầu tiên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Nice to meet you.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(Rất vui được 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gặp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bạn.)</a:t>
            </a:r>
          </a:p>
          <a:p>
            <a:pPr marL="1828800" lvl="3" indent="-457200" fontAlgn="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FF1654"/>
                </a:solidFill>
                <a:latin typeface="arial" panose="020B0604020202020204" pitchFamily="34" charset="0"/>
              </a:rPr>
              <a:t>Cách đáp lại lời chào khi gặp lại ai đó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Nice to see you again.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(Rất vui được 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gặp lại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bạn.)</a:t>
            </a:r>
          </a:p>
          <a:p>
            <a:pPr fontAlgn="ctr">
              <a:lnSpc>
                <a:spcPct val="150000"/>
              </a:lnSpc>
            </a:pPr>
            <a:endParaRPr lang="vi-VN" sz="3200" b="1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4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1027" name="Picture 3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22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4T1SHSDEMO/U1-L1-2a_ind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90" y="1013889"/>
            <a:ext cx="2856619" cy="459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80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974" y="1789936"/>
            <a:ext cx="7835304" cy="2127755"/>
          </a:xfrm>
          <a:prstGeom prst="roundRect">
            <a:avLst>
              <a:gd name="adj" fmla="val 50000"/>
            </a:avLst>
          </a:prstGeom>
        </p:spPr>
      </p:pic>
      <p:sp>
        <p:nvSpPr>
          <p:cNvPr id="7" name="Rectangle 6"/>
          <p:cNvSpPr/>
          <p:nvPr/>
        </p:nvSpPr>
        <p:spPr>
          <a:xfrm>
            <a:off x="5400942" y="1982625"/>
            <a:ext cx="3768695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33562" y="3247402"/>
            <a:ext cx="3196127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1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1027" name="Picture 3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22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s.sachmem.vn/public/images/TA4T1SHSDEMO/U1-L1-2b_ind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18" y="1019660"/>
            <a:ext cx="2911790" cy="47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80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250" y="2469736"/>
            <a:ext cx="7682669" cy="20106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63312" y="2597922"/>
            <a:ext cx="3529413" cy="50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07693" y="3871245"/>
            <a:ext cx="3381438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1027" name="Picture 3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22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images/TA4T1SHSDEMO/U1-L1-2c_ind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79" y="1151855"/>
            <a:ext cx="2790896" cy="450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80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079" y="2486828"/>
            <a:ext cx="7384493" cy="20329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02595" y="2674835"/>
            <a:ext cx="3025212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65196" y="3819971"/>
            <a:ext cx="3423185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8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Kiến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chăm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</a:t>
            </a:r>
            <a:r>
              <a:rPr lang="vi-VN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ỉ</a:t>
            </a:r>
            <a:endParaRPr lang="en-US" sz="8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334850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5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afternoon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34" name="Picture 3" descr="https://s.sachmem.vn/public/images/TA4T1SHS/U1-L1-3-2-ogetbagvdauhqbof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35" y="1293197"/>
            <a:ext cx="3535065" cy="236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60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evening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8" name="Picture 4" descr="https://s.sachmem.vn/public/images/TA4T1SHS/U1-L1-3-3-dsehctphoeyimupu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93" y="1206645"/>
            <a:ext cx="3806412" cy="254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8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morning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1" descr="https://s.sachmem.vn/public/images/TA4T1SHS/U1-L1-3-1-jpbbzmuhvdjuregh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318" y="1132017"/>
            <a:ext cx="3958232" cy="265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14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7005" y="391552"/>
            <a:ext cx="8176260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WARM </a:t>
            </a:r>
            <a:r>
              <a:rPr lang="en-US" sz="7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UP</a:t>
            </a:r>
            <a:endParaRPr lang="en-US" sz="7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Picture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741" y="706056"/>
            <a:ext cx="1151573" cy="88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173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evening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6" descr="https://s.sachmem.vn/public/images/TA4T1SHSDEMO/U1-L1-2c_index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4"/>
          <a:stretch/>
        </p:blipFill>
        <p:spPr bwMode="auto">
          <a:xfrm>
            <a:off x="4905949" y="1143594"/>
            <a:ext cx="1984220" cy="272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94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morning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4" descr="https://s.sachmem.vn/public/images/TA4T1SHSDEMO/U1-L1-2a_index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2"/>
          <a:stretch/>
        </p:blipFill>
        <p:spPr bwMode="auto">
          <a:xfrm>
            <a:off x="4982674" y="1062358"/>
            <a:ext cx="2177521" cy="307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8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morning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0700" y="1137752"/>
            <a:ext cx="4089094" cy="27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0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afternoon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5" descr="https://s.sachmem.vn/public/images/TA4T1SHSDEMO/U1-L1-2b_index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/>
        </p:blipFill>
        <p:spPr bwMode="auto">
          <a:xfrm>
            <a:off x="4976839" y="1043855"/>
            <a:ext cx="2071244" cy="289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81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afternoon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3" descr="https://s.sachmem.vn/public/images/TA4T1SHS/U1-L1-4-2-ocayfljgwlwsggvu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05" y="1274409"/>
            <a:ext cx="3160092" cy="241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99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67203" y="1746448"/>
            <a:ext cx="7189527" cy="2002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endshow"/>
          </p:cNvPr>
          <p:cNvSpPr/>
          <p:nvPr/>
        </p:nvSpPr>
        <p:spPr>
          <a:xfrm>
            <a:off x="8176980" y="5528874"/>
            <a:ext cx="1301557" cy="551543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EXIT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4" y="3303829"/>
            <a:ext cx="2761116" cy="2134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2572971" y="1274223"/>
            <a:ext cx="1599393" cy="1809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8707304" y="2492072"/>
            <a:ext cx="1032085" cy="10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3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1DD4E6F-D578-4276-A474-AD574F253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083" y="529918"/>
            <a:ext cx="6590277" cy="6044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6432" y="359962"/>
            <a:ext cx="25587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 Listen and tick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l="26010" t="19533" r="17629" b="30331"/>
          <a:stretch/>
        </p:blipFill>
        <p:spPr>
          <a:xfrm>
            <a:off x="7218720" y="1898207"/>
            <a:ext cx="413755" cy="39738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l="26010" t="19533" r="17629" b="30331"/>
          <a:stretch/>
        </p:blipFill>
        <p:spPr>
          <a:xfrm>
            <a:off x="5056698" y="3928278"/>
            <a:ext cx="413755" cy="39738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/>
          <a:srcRect l="26010" t="19533" r="17629" b="30331"/>
          <a:stretch/>
        </p:blipFill>
        <p:spPr>
          <a:xfrm>
            <a:off x="5056698" y="5930698"/>
            <a:ext cx="413755" cy="397384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="" xmlns:a16="http://schemas.microsoft.com/office/drawing/2014/main" id="{07A5EB88-8B5B-4DD5-AFC5-C2B97EECA7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4820" y="790849"/>
            <a:ext cx="361938" cy="365760"/>
          </a:xfrm>
          <a:prstGeom prst="rect">
            <a:avLst/>
          </a:prstGeom>
        </p:spPr>
      </p:pic>
      <p:pic>
        <p:nvPicPr>
          <p:cNvPr id="2" name="03 Rãnh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7145" y="4860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4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10 What do you do at break tim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7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6444" y="371851"/>
            <a:ext cx="25731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Look and write.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72640" y="486446"/>
            <a:ext cx="8420100" cy="6009549"/>
            <a:chOff x="-7713531" y="-7217393"/>
            <a:chExt cx="19090509" cy="13625177"/>
          </a:xfrm>
        </p:grpSpPr>
        <p:pic>
          <p:nvPicPr>
            <p:cNvPr id="1026" name="Picture 2" descr="https://s.sachmem.vn/public/images/TA4T1SHS/U1-L1-4-1-tmzduqsmcijirjeb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840" y="-7217393"/>
              <a:ext cx="5799138" cy="4441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.sachmem.vn/public/images/TA4T1SHS/U1-L1-4-2-ocayfljgwlwsggvu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713531" y="-2464899"/>
              <a:ext cx="5799138" cy="4436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TA4T1SHS/U1-L1-4-3-dnuqqmlkvzzksvdi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840" y="1971443"/>
              <a:ext cx="5799138" cy="4436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8-Point Star 28"/>
          <p:cNvSpPr/>
          <p:nvPr/>
        </p:nvSpPr>
        <p:spPr>
          <a:xfrm>
            <a:off x="3256438" y="1191542"/>
            <a:ext cx="548640" cy="548640"/>
          </a:xfrm>
          <a:prstGeom prst="star8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.VnRevue" panose="020B7200000000000000" pitchFamily="34" charset="0"/>
              </a:rPr>
              <a:t>1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398191" y="3253409"/>
            <a:ext cx="548640" cy="548640"/>
          </a:xfrm>
          <a:prstGeom prst="star8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.VnRevue" panose="020B7200000000000000" pitchFamily="34" charset="0"/>
              </a:rPr>
              <a:t>2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3256438" y="5243324"/>
            <a:ext cx="548640" cy="548640"/>
          </a:xfrm>
          <a:prstGeom prst="star8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Revue" panose="020B7200000000000000" pitchFamily="34" charset="0"/>
              </a:rPr>
              <a:t>3</a:t>
            </a:r>
            <a:endParaRPr lang="en-US" sz="2000" b="1" dirty="0">
              <a:latin typeface=".VnRevue" panose="020B7200000000000000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825398" y="1159395"/>
            <a:ext cx="4058761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i="0">
                <a:solidFill>
                  <a:srgbClr val="002060"/>
                </a:solidFill>
                <a:effectLst/>
                <a:latin typeface="Arial "/>
              </a:rPr>
              <a:t>Good ____________.</a:t>
            </a:r>
            <a:endParaRPr lang="en-US" sz="3000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882038" y="3253409"/>
            <a:ext cx="4058761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i="0">
                <a:solidFill>
                  <a:srgbClr val="002060"/>
                </a:solidFill>
                <a:effectLst/>
                <a:latin typeface="Arial "/>
              </a:rPr>
              <a:t>Good ____________.</a:t>
            </a:r>
            <a:endParaRPr lang="en-US" sz="3000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825397" y="5211177"/>
            <a:ext cx="4058761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i="0">
                <a:solidFill>
                  <a:srgbClr val="002060"/>
                </a:solidFill>
                <a:effectLst/>
                <a:latin typeface="Arial "/>
              </a:rPr>
              <a:t>Good ____________.</a:t>
            </a:r>
            <a:endParaRPr lang="en-US" sz="3000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42560" y="1161062"/>
            <a:ext cx="1916933" cy="50229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morning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01026" y="3255076"/>
            <a:ext cx="2211454" cy="50229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afternoon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196899" y="5241222"/>
            <a:ext cx="2211454" cy="50229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bye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04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ếng Anh 4 - Unit 1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5795" y="1248771"/>
            <a:ext cx="8342267" cy="4692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b="8359"/>
          <a:stretch/>
        </p:blipFill>
        <p:spPr>
          <a:xfrm>
            <a:off x="723039" y="570344"/>
            <a:ext cx="11025750" cy="5632340"/>
          </a:xfrm>
          <a:prstGeom prst="round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9176" y="386997"/>
            <a:ext cx="18870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 Let's sing.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="" xmlns:a16="http://schemas.microsoft.com/office/drawing/2014/main" id="{39DD05D3-54AC-477F-A5C8-5E9F2075B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7007" y="5830457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F2377A23-EF58-41B8-917B-6FD3DE87E4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8779" y="5784737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284886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1 - 5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51955" y="429768"/>
            <a:ext cx="5355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1. Look, listen and repeat.</a:t>
            </a:r>
          </a:p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 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7523" y="2020244"/>
            <a:ext cx="2234946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Morning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68711" y="2894875"/>
            <a:ext cx="2818881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Afternoon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95027" y="3839845"/>
            <a:ext cx="276625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Evening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7523" y="4812400"/>
            <a:ext cx="2890139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Class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2653" y="2023305"/>
            <a:ext cx="2698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2653" y="2938642"/>
            <a:ext cx="3452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22653" y="3956705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22653" y="4765508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04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703" y="413508"/>
            <a:ext cx="2465025" cy="2314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0199" y="1238764"/>
            <a:ext cx="20168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Unit </a:t>
            </a:r>
            <a:r>
              <a:rPr lang="en-US" sz="66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3711" y="3844851"/>
            <a:ext cx="24384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Lesson </a:t>
            </a:r>
            <a:r>
              <a:rPr lang="en-US" sz="60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91753" y="4062836"/>
            <a:ext cx="1386526" cy="2341688"/>
          </a:xfrm>
          <a:prstGeom prst="round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113" y="2644522"/>
            <a:ext cx="104262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75000"/>
                    </a:schemeClr>
                  </a:outerShdw>
                </a:effectLst>
                <a:latin typeface="Algerian" panose="04020705040A02060702" pitchFamily="82" charset="0"/>
              </a:rPr>
              <a:t>Nice to see you again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75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66675" y="413508"/>
            <a:ext cx="6607126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Tuesday, September 7</a:t>
            </a:r>
            <a:r>
              <a:rPr lang="en-US" sz="3600" b="1" baseline="300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</a:t>
            </a:r>
            <a:r>
              <a:rPr lang="en-US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2021 </a:t>
            </a:r>
            <a:endParaRPr lang="en-US" sz="3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111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96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3" decel="50000" autoRev="1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38" fill="hold">
                                          <p:stCondLst>
                                            <p:cond delay="15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8642" y="373487"/>
            <a:ext cx="2988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sentence: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348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Helvetica Neue"/>
              </a:rPr>
              <a:t>a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  </a:t>
            </a:r>
            <a:endParaRPr kumimoji="0" lang="en-US" sz="481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Helvetica Neue"/>
              </a:rPr>
              <a:t>b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  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/>
            </a:r>
            <a:br>
              <a:rPr kumimoji="0" lang="en-US" sz="48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endParaRPr kumimoji="0" lang="en-US" sz="481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3940" y="604319"/>
            <a:ext cx="1160221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FF1654"/>
                </a:solidFill>
                <a:latin typeface="arial" panose="020B0604020202020204" pitchFamily="34" charset="0"/>
              </a:rPr>
              <a:t>Các cách chào hỏi theo thời gian trong ngày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Good morning.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hào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buổi sáng)</a:t>
            </a:r>
          </a:p>
          <a:p>
            <a:pPr fontAlgn="ctr">
              <a:lnSpc>
                <a:spcPct val="150000"/>
              </a:lnSpc>
            </a:pP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Good afternoon.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Chào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buổi chiều)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Good evening.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Ch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ào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buổi tối)</a:t>
            </a:r>
          </a:p>
          <a:p>
            <a:pPr marL="457200" indent="-457200" fontAlgn="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FF1654"/>
                </a:solidFill>
                <a:latin typeface="arial" panose="020B0604020202020204" pitchFamily="34" charset="0"/>
              </a:rPr>
              <a:t>Cách đáp lại lời chào trong lần gặp đầu tiên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Nice to meet you.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(Rất vui được 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gặp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bạn.)</a:t>
            </a:r>
          </a:p>
          <a:p>
            <a:pPr marL="1828800" lvl="3" indent="-457200" fontAlgn="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FF1654"/>
                </a:solidFill>
                <a:latin typeface="arial" panose="020B0604020202020204" pitchFamily="34" charset="0"/>
              </a:rPr>
              <a:t>Cách đáp lại lời chào khi gặp lại ai đó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Nice to see you again.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(Rất vui được 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gặp lại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bạn.)</a:t>
            </a:r>
          </a:p>
          <a:p>
            <a:pPr fontAlgn="ctr">
              <a:lnSpc>
                <a:spcPct val="150000"/>
              </a:lnSpc>
            </a:pPr>
            <a:endParaRPr lang="vi-VN" sz="3200" b="1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0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955" y="429768"/>
            <a:ext cx="53550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. Point and say.</a:t>
            </a:r>
          </a:p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3. Listen and tick.</a:t>
            </a:r>
          </a:p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4. Look and write.</a:t>
            </a:r>
          </a:p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5. Let’s sing.</a:t>
            </a:r>
          </a:p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Homework:</a:t>
            </a:r>
          </a:p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</a:rPr>
              <a:t>Học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</a:rPr>
              <a:t>thuộc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</a:rPr>
              <a:t>mẫu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</a:rPr>
              <a:t>câu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5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8980" y="2497976"/>
            <a:ext cx="775404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Vocabulary</a:t>
            </a:r>
            <a:endParaRPr lang="en-US" sz="287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5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50149" y="756993"/>
            <a:ext cx="8980990" cy="5852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8594" y="356586"/>
            <a:ext cx="35798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repeat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960903A7-D075-4ED1-8709-20A93430E07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88211" y="1665759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="" xmlns:a16="http://schemas.microsoft.com/office/drawing/2014/main" id="{62E9EFFC-483A-47AB-A4AF-59CB294844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5514" y="1187880"/>
            <a:ext cx="226211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CE43739F-4166-4FF9-A8A0-617BC86845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88211" y="4460722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FC69C562-D2FA-440A-AA23-8498956AA6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80701" y="1848639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="" xmlns:a16="http://schemas.microsoft.com/office/drawing/2014/main" id="{9434CD4E-315F-4605-9B9B-90EB9DE541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80701" y="4643602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662E932C-F022-4475-A527-4351D2C57C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05576" y="4415002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D637BFEB-F8D2-4255-BA2A-B6A6AC582C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2330" y="4054010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="" xmlns:a16="http://schemas.microsoft.com/office/drawing/2014/main" id="{26B57492-E526-47BC-9C76-5527825D05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56119" y="4895062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="" xmlns:a16="http://schemas.microsoft.com/office/drawing/2014/main" id="{1E35DC48-38E5-4038-835C-816699EA93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72714" y="3826940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="" xmlns:a16="http://schemas.microsoft.com/office/drawing/2014/main" id="{2849FB09-E58B-4CDC-A43B-C05E27EE6F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72155" y="4346422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="" xmlns:a16="http://schemas.microsoft.com/office/drawing/2014/main" id="{69571881-93A1-47A3-9F76-B52D8EA2E1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72714" y="5986707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="" xmlns:a16="http://schemas.microsoft.com/office/drawing/2014/main" id="{47FE2947-7483-4D4C-8710-21DEBFE577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95834" y="3086100"/>
            <a:ext cx="226211" cy="22860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="" xmlns:a16="http://schemas.microsoft.com/office/drawing/2014/main" id="{C66B382F-7D32-437A-B272-115AD6DA40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8619" y="6205629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2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 Nice to see you again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 Nice to see you again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 Nice to see you again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1 Nice to see you again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1 Nice to see you again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10 What do you do at break tim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1 Nice to see you again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1 Nice to see you again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1 Nice to see you again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1 Nice to see you again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4 Tập 1 - Unit 1 Nice to see you again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4 Tập 1 - Unit 1 Nice to see you again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8980" y="2497976"/>
            <a:ext cx="775404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Vocabulary</a:t>
            </a:r>
            <a:endParaRPr lang="en-US" sz="287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55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91" y="1802788"/>
            <a:ext cx="5726122" cy="31349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81229" y="2458471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morning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12920" y="3209875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sáng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186583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97" y="1949091"/>
            <a:ext cx="5982569" cy="328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98221" y="303911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afternoon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8684" y="4046893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trưa, chiều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22999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790" y="1959760"/>
            <a:ext cx="5870871" cy="321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98221" y="303911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evening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8684" y="4046893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chiều tối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135626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0" t="9174" r="-160" b="8648"/>
          <a:stretch/>
        </p:blipFill>
        <p:spPr>
          <a:xfrm>
            <a:off x="860870" y="1517904"/>
            <a:ext cx="5613082" cy="35204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98221" y="303911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class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58684" y="4046893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199966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2021</TotalTime>
  <Words>437</Words>
  <Application>Microsoft Office PowerPoint</Application>
  <PresentationFormat>Custom</PresentationFormat>
  <Paragraphs>138</Paragraphs>
  <Slides>32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Berlin Sans FB Demi</vt:lpstr>
      <vt:lpstr>Century Gothic</vt:lpstr>
      <vt:lpstr>Wingdings</vt:lpstr>
      <vt:lpstr>Algerian</vt:lpstr>
      <vt:lpstr>Lucida Calligraphy</vt:lpstr>
      <vt:lpstr>.VnRevue</vt:lpstr>
      <vt:lpstr>Calibri</vt:lpstr>
      <vt:lpstr>Berlin Sans FB</vt:lpstr>
      <vt:lpstr>宋体</vt:lpstr>
      <vt:lpstr>Tahoma</vt:lpstr>
      <vt:lpstr>Helvetica Neue</vt:lpstr>
      <vt:lpstr>Arial 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178</cp:revision>
  <dcterms:created xsi:type="dcterms:W3CDTF">2021-02-18T02:33:07Z</dcterms:created>
  <dcterms:modified xsi:type="dcterms:W3CDTF">2021-10-15T01:24:44Z</dcterms:modified>
</cp:coreProperties>
</file>