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284" r:id="rId3"/>
    <p:sldId id="259" r:id="rId4"/>
    <p:sldId id="260" r:id="rId5"/>
    <p:sldId id="287" r:id="rId6"/>
    <p:sldId id="261" r:id="rId7"/>
    <p:sldId id="262" r:id="rId8"/>
    <p:sldId id="263" r:id="rId9"/>
    <p:sldId id="265" r:id="rId10"/>
    <p:sldId id="266" r:id="rId11"/>
    <p:sldId id="289" r:id="rId12"/>
    <p:sldId id="291" r:id="rId13"/>
    <p:sldId id="293" r:id="rId14"/>
    <p:sldId id="270" r:id="rId15"/>
    <p:sldId id="295" r:id="rId16"/>
    <p:sldId id="272" r:id="rId17"/>
    <p:sldId id="273" r:id="rId18"/>
    <p:sldId id="297" r:id="rId19"/>
    <p:sldId id="298" r:id="rId20"/>
    <p:sldId id="274" r:id="rId21"/>
    <p:sldId id="331" r:id="rId22"/>
    <p:sldId id="303" r:id="rId23"/>
    <p:sldId id="306" r:id="rId24"/>
    <p:sldId id="304" r:id="rId25"/>
    <p:sldId id="301" r:id="rId26"/>
    <p:sldId id="300" r:id="rId27"/>
    <p:sldId id="302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AC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8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8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7A34-F3B0-4036-BEE0-447608446E14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3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E:\LOP5-YEN\BAIGIANGDIENTU\DAODUC\Vi&#7879;t%20Nam-%20V&#7867;%20&#273;&#7865;p%20b&#7845;t%20t&#7853;n(%20kinh%20t&#7871;-%20v&#259;n%20h&#243;a-%20x&#227;%20h&#7897;i).mp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hyperlink" Target="http://www.google.com.vn/imgres?imgurl=http://www.tongocthach.vn/tnthach_admin/news_images/images/News/QtrDo%5b1%5d.jpg&amp;imgrefurl=http://www.tongocthach.vn/index.php?loading=6&amp;sid=032afd896fe76&amp;title=index&amp;setallid=010000110111000111001100111&amp;group_id=2&amp;new_id=292&amp;cap=Tin%20n%C3%B3ng&amp;usg=__-MlyJheU2qna_b_-nO0hs8Hy56o=&amp;h=600&amp;w=476&amp;sz=58&amp;hl=vi&amp;start=220&amp;zoom=1&amp;tbnid=uRXE_h_aAAtjOM:&amp;tbnh=135&amp;tbnw=107&amp;prev=/images?q=xanh+petecbua&amp;start=200&amp;um=1&amp;hl=vi&amp;sa=N&amp;rlz=1T4GGLL_viVN392VN392&amp;tbs=isch:1&amp;um=1&amp;itbs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5" Type="http://schemas.openxmlformats.org/officeDocument/2006/relationships/image" Target="../media/image34.jpeg"/><Relationship Id="rId10" Type="http://schemas.openxmlformats.org/officeDocument/2006/relationships/hyperlink" Target="http://www.google.com.vn/imgres?imgurl=http://www.hanoimoi.com.vn/Uploads/image/Hong%20Van/kim%20tu%20thap.jpg&amp;imgrefurl=http://www.hanoimoi.com.vn/newsdetail/Khoa_hoc/305435/kim-tu-thap-duoc-xay-boi-nhung-nguoi-dan-ong-tu-do.htm&amp;usg=__IW9M-Wfjhl_SN11OuWDyh3nXgxQ=&amp;h=339&amp;w=500&amp;sz=29&amp;hl=vi&amp;start=24&amp;zoom=1&amp;tbnid=TJ1rHUz3hNPupM:&amp;tbnh=88&amp;tbnw=130&amp;prev=/images?q=kim+tu+thap+ai+cap&amp;start=20&amp;um=1&amp;hl=vi&amp;sa=N&amp;rlz=1T4GGLL_viVN392VN392&amp;tbs=isch:1&amp;um=1&amp;itbs=1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E:\LOP5-YEN\BAIGIANGDIENTU\DAODUC\Vi&#7879;t%20Nam-%20V&#7867;%20&#273;&#7865;p%20b&#7845;t%20t&#7853;n(%20kinh%20t&#7871;-%20v&#259;n%20h&#243;a-%20x&#227;%20h&#7897;i)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aisy_button_pink_hb">
            <a:extLst>
              <a:ext uri="{FF2B5EF4-FFF2-40B4-BE49-F238E27FC236}">
                <a16:creationId xmlns:a16="http://schemas.microsoft.com/office/drawing/2014/main" xmlns="" id="{886EAED8-0E0F-43DF-B519-5E00D3AE00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04800"/>
            <a:ext cx="555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Picture5">
            <a:extLst>
              <a:ext uri="{FF2B5EF4-FFF2-40B4-BE49-F238E27FC236}">
                <a16:creationId xmlns:a16="http://schemas.microsoft.com/office/drawing/2014/main" xmlns="" id="{19A9D982-4FC4-428A-98AC-BC044FFB4A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935163"/>
            <a:ext cx="12001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Picture5">
            <a:extLst>
              <a:ext uri="{FF2B5EF4-FFF2-40B4-BE49-F238E27FC236}">
                <a16:creationId xmlns:a16="http://schemas.microsoft.com/office/drawing/2014/main" xmlns="" id="{217BBEA6-3E27-45E5-951D-44974779C6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808163"/>
            <a:ext cx="12001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Picture5">
            <a:extLst>
              <a:ext uri="{FF2B5EF4-FFF2-40B4-BE49-F238E27FC236}">
                <a16:creationId xmlns:a16="http://schemas.microsoft.com/office/drawing/2014/main" xmlns="" id="{AB6B0B7B-8442-4275-AB71-E44448273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657475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Picture5">
            <a:extLst>
              <a:ext uri="{FF2B5EF4-FFF2-40B4-BE49-F238E27FC236}">
                <a16:creationId xmlns:a16="http://schemas.microsoft.com/office/drawing/2014/main" xmlns="" id="{0289559E-C78E-47A3-8BB7-8970FF4A8D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289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Picture5">
            <a:extLst>
              <a:ext uri="{FF2B5EF4-FFF2-40B4-BE49-F238E27FC236}">
                <a16:creationId xmlns:a16="http://schemas.microsoft.com/office/drawing/2014/main" xmlns="" id="{D3D67A83-1911-460E-B4EC-FF9B094C01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4473575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Picture5">
            <a:extLst>
              <a:ext uri="{FF2B5EF4-FFF2-40B4-BE49-F238E27FC236}">
                <a16:creationId xmlns:a16="http://schemas.microsoft.com/office/drawing/2014/main" xmlns="" id="{B6057C77-8F67-41FD-9184-E7A8B1F949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3068638"/>
            <a:ext cx="12001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Picture5">
            <a:extLst>
              <a:ext uri="{FF2B5EF4-FFF2-40B4-BE49-F238E27FC236}">
                <a16:creationId xmlns:a16="http://schemas.microsoft.com/office/drawing/2014/main" xmlns="" id="{4CA9B7A0-8748-4A90-9CEE-667A4BC3E7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68638"/>
            <a:ext cx="12001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2">
            <a:extLst>
              <a:ext uri="{FF2B5EF4-FFF2-40B4-BE49-F238E27FC236}">
                <a16:creationId xmlns:a16="http://schemas.microsoft.com/office/drawing/2014/main" xmlns="" id="{938D64E5-A5A5-4923-95F7-927B7DB2B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838" y="3421063"/>
            <a:ext cx="4286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9900FF"/>
                </a:solidFill>
                <a:latin typeface=".VnExoticH" panose="020B7200000000000000" pitchFamily="34" charset="0"/>
                <a:cs typeface="Arial" panose="020B0604020202020204" pitchFamily="34" charset="0"/>
              </a:rPr>
              <a:t> 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3" name="AutoShape 15">
            <a:extLst>
              <a:ext uri="{FF2B5EF4-FFF2-40B4-BE49-F238E27FC236}">
                <a16:creationId xmlns:a16="http://schemas.microsoft.com/office/drawing/2014/main" xmlns="" id="{80E80F56-FA1E-4FA3-B5DF-F9461DE89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368" y="1078960"/>
            <a:ext cx="3028950" cy="2936875"/>
          </a:xfrm>
          <a:prstGeom prst="star32">
            <a:avLst>
              <a:gd name="adj" fmla="val 22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Em y1913.WAV">
            <a:hlinkClick r:id="" action="ppaction://media"/>
            <a:extLst>
              <a:ext uri="{FF2B5EF4-FFF2-40B4-BE49-F238E27FC236}">
                <a16:creationId xmlns:a16="http://schemas.microsoft.com/office/drawing/2014/main" xmlns="" id="{A5113068-3813-496E-81BF-8FB17862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50260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20">
            <a:extLst>
              <a:ext uri="{FF2B5EF4-FFF2-40B4-BE49-F238E27FC236}">
                <a16:creationId xmlns:a16="http://schemas.microsoft.com/office/drawing/2014/main" xmlns="" id="{E9EDA0C7-94AE-4ED9-B702-3ED54C6816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9319" y="1516993"/>
            <a:ext cx="6110288" cy="1708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Đạo đức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21">
            <a:extLst>
              <a:ext uri="{FF2B5EF4-FFF2-40B4-BE49-F238E27FC236}">
                <a16:creationId xmlns:a16="http://schemas.microsoft.com/office/drawing/2014/main" xmlns="" id="{44418ED8-564B-4046-86F3-6668C14553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4187959"/>
            <a:ext cx="8305800" cy="21663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quốc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Nam</a:t>
            </a:r>
          </a:p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(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93" cy="6882756"/>
          </a:xfrm>
          <a:prstGeom prst="rect">
            <a:avLst/>
          </a:prstGeom>
        </p:spPr>
      </p:pic>
      <p:sp>
        <p:nvSpPr>
          <p:cNvPr id="5" name="AutoShape 288"/>
          <p:cNvSpPr>
            <a:spLocks noChangeArrowheads="1"/>
          </p:cNvSpPr>
          <p:nvPr/>
        </p:nvSpPr>
        <p:spPr bwMode="auto">
          <a:xfrm>
            <a:off x="732655" y="1905000"/>
            <a:ext cx="7962106" cy="3067348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3600" b="1" i="1" dirty="0">
                <a:latin typeface=".VnTime" pitchFamily="34" charset="0"/>
              </a:rPr>
              <a:t>   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37" y="4980296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2321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76200" y="97963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11:  YÊU TỔ QUỐC VIỆT NAM (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7278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996148"/>
            <a:ext cx="85344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Em có cảm nghĩ gì về đất nước và con người Việt 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0" y="2028756"/>
            <a:ext cx="571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266700" y="877907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11: EM YÊU TỔ QUỐC VIỆT NAM (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7" name="Action Button: Movie 6">
            <a:hlinkClick r:id="rId2" action="ppaction://hlinkfile" highlightClick="1"/>
          </p:cNvPr>
          <p:cNvSpPr/>
          <p:nvPr/>
        </p:nvSpPr>
        <p:spPr>
          <a:xfrm>
            <a:off x="7620000" y="6019800"/>
            <a:ext cx="1066800" cy="685800"/>
          </a:xfrm>
          <a:prstGeom prst="actionButtonMovi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1F0012-A267-483A-8288-0BFE862C4765}"/>
              </a:ext>
            </a:extLst>
          </p:cNvPr>
          <p:cNvSpPr txBox="1"/>
          <p:nvPr/>
        </p:nvSpPr>
        <p:spPr>
          <a:xfrm>
            <a:off x="990600" y="-76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vi-VN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703284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1351642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B5A0F9-7888-4668-A52A-43507F5D1E78}"/>
              </a:ext>
            </a:extLst>
          </p:cNvPr>
          <p:cNvSpPr txBox="1"/>
          <p:nvPr/>
        </p:nvSpPr>
        <p:spPr>
          <a:xfrm>
            <a:off x="609600" y="397535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vi-VN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5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0" y="25146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752600"/>
            <a:ext cx="365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/35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42900" y="81413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11: EM YÊU TỔ QUỐC VIỆT NAM (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B8751F-6602-4978-9957-D14C290ACC6F}"/>
              </a:ext>
            </a:extLst>
          </p:cNvPr>
          <p:cNvSpPr txBox="1"/>
          <p:nvPr/>
        </p:nvSpPr>
        <p:spPr>
          <a:xfrm>
            <a:off x="990600" y="-76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vi-VN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458200" cy="2057400"/>
          </a:xfrm>
          <a:prstGeom prst="rect">
            <a:avLst/>
          </a:prstGeom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AAF4F8"/>
              </a:extrusion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2520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068" y="205740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Ngày 2/9/1945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Ngày 7/5/1954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Ngày 30/4/1975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Sông Bạch Đằng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Bến Nhà Rồng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Cây đa Tân Trào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88" y="609600"/>
            <a:ext cx="80878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2400" b="1" u="sng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 tập 1: Em hãy cho biết các mốc thời gian và địa danh liên quan đến </a:t>
            </a:r>
            <a:r>
              <a:rPr lang="vi-VN" sz="2400" b="1" u="sng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những sự kiện nào của đất nước ta</a:t>
            </a:r>
            <a:endParaRPr lang="en-US" sz="2400" b="1" u="sng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7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25893" cy="6882756"/>
          </a:xfrm>
          <a:prstGeom prst="rect">
            <a:avLst/>
          </a:prstGeom>
        </p:spPr>
      </p:pic>
      <p:pic>
        <p:nvPicPr>
          <p:cNvPr id="3" name="Picture 2" descr="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963988" cy="5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000" y="685800"/>
            <a:ext cx="1676400" cy="1600200"/>
            <a:chOff x="240" y="0"/>
            <a:chExt cx="768" cy="705"/>
          </a:xfrm>
        </p:grpSpPr>
        <p:pic>
          <p:nvPicPr>
            <p:cNvPr id="31" name="Picture 30" descr="d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768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88" y="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en-US" sz="2800" dirty="0">
                <a:latin typeface="Arial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3400" y="2438400"/>
            <a:ext cx="1371600" cy="1828800"/>
            <a:chOff x="1296" y="576"/>
            <a:chExt cx="760" cy="1275"/>
          </a:xfrm>
        </p:grpSpPr>
        <p:pic>
          <p:nvPicPr>
            <p:cNvPr id="29" name="Picture 28" descr="chutichhochimi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816"/>
              <a:ext cx="760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296" y="57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96000" y="414338"/>
            <a:ext cx="1219200" cy="1447800"/>
            <a:chOff x="144" y="2832"/>
            <a:chExt cx="855" cy="1098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759" cy="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44" y="283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6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00" y="414338"/>
            <a:ext cx="1143000" cy="1828800"/>
            <a:chOff x="2208" y="1680"/>
            <a:chExt cx="660" cy="1518"/>
          </a:xfrm>
        </p:grpSpPr>
        <p:pic>
          <p:nvPicPr>
            <p:cNvPr id="25" name="Picture 24" descr="eiffel-tower-d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6" t="4692" r="17969"/>
            <a:stretch>
              <a:fillRect/>
            </a:stretch>
          </p:blipFill>
          <p:spPr bwMode="auto">
            <a:xfrm>
              <a:off x="2208" y="1920"/>
              <a:ext cx="660" cy="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208" y="168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7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4376738"/>
            <a:ext cx="1295400" cy="2286000"/>
            <a:chOff x="4464" y="-96"/>
            <a:chExt cx="667" cy="1200"/>
          </a:xfrm>
        </p:grpSpPr>
        <p:pic>
          <p:nvPicPr>
            <p:cNvPr id="23" name="Picture 22" descr="untitled"/>
            <p:cNvPicPr>
              <a:picLocks noChangeAspect="1" noChangeArrowheads="1"/>
            </p:cNvPicPr>
            <p:nvPr/>
          </p:nvPicPr>
          <p:blipFill>
            <a:blip r:embed="rId8" cstate="print">
              <a:lum bright="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0"/>
            <a:stretch>
              <a:fillRect/>
            </a:stretch>
          </p:blipFill>
          <p:spPr bwMode="auto">
            <a:xfrm>
              <a:off x="4512" y="192"/>
              <a:ext cx="619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464" y="-9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5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81203" y="2624138"/>
            <a:ext cx="1752601" cy="1676400"/>
            <a:chOff x="3792" y="2112"/>
            <a:chExt cx="1037" cy="865"/>
          </a:xfrm>
        </p:grpSpPr>
        <p:pic>
          <p:nvPicPr>
            <p:cNvPr id="21" name="Picture 20" descr="china-fla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352"/>
              <a:ext cx="941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792" y="211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  <a:endParaRPr lang="en-US" sz="2200">
                <a:latin typeface="Arial" charset="0"/>
              </a:endParaRPr>
            </a:p>
          </p:txBody>
        </p:sp>
      </p:grp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27432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905000" y="4357688"/>
            <a:ext cx="642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086600" y="19954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8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705600" y="38242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9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6477000" y="53482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10</a:t>
            </a:r>
          </a:p>
        </p:txBody>
      </p:sp>
      <p:pic>
        <p:nvPicPr>
          <p:cNvPr id="17" name="Picture 16" descr="Hi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81538"/>
            <a:ext cx="1295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</a:rPr>
              <a:t>Bài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</a:rPr>
              <a:t> 2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hãy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tìm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Việt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Nam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trong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dưới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đây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876800" y="29718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11</a:t>
            </a:r>
          </a:p>
        </p:txBody>
      </p:sp>
      <p:pic>
        <p:nvPicPr>
          <p:cNvPr id="20" name="Picture 19" descr="4[2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752600" cy="1600200"/>
          </a:xfrm>
          <a:prstGeom prst="rect">
            <a:avLst/>
          </a:prstGeom>
          <a:solidFill>
            <a:srgbClr val="D1FFD1"/>
          </a:solidFill>
          <a:ln w="57150">
            <a:solidFill>
              <a:srgbClr val="B7FFB7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1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93" cy="6882756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2576512"/>
            <a:ext cx="2667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kỳ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,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500312"/>
            <a:ext cx="3276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>
                <a:solidFill>
                  <a:srgbClr val="0000FF"/>
                </a:solidFill>
              </a:rPr>
              <a:t>   B</a:t>
            </a:r>
            <a:r>
              <a:rPr lang="en-US" sz="2800" b="1" i="1">
                <a:solidFill>
                  <a:srgbClr val="0000FF"/>
                </a:solidFill>
              </a:rPr>
              <a:t>ác</a:t>
            </a:r>
            <a:r>
              <a:rPr lang="en-US" sz="2400" b="1" i="1">
                <a:solidFill>
                  <a:srgbClr val="0000FF"/>
                </a:solidFill>
              </a:rPr>
              <a:t> Hồ là lãnh tụ vĩ đại của dân tộc Việt Nam, là danh nhân văn hoá thế giới.</a:t>
            </a:r>
          </a:p>
        </p:txBody>
      </p:sp>
      <p:pic>
        <p:nvPicPr>
          <p:cNvPr id="8" name="Picture 7" descr="image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4" y="519112"/>
            <a:ext cx="2513012" cy="1524000"/>
          </a:xfrm>
          <a:prstGeom prst="rect">
            <a:avLst/>
          </a:prstGeom>
          <a:solidFill>
            <a:srgbClr val="FFFFCC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" name="Picture 8" descr="bando"/>
          <p:cNvPicPr>
            <a:picLocks noChangeAspect="1" noChangeArrowheads="1"/>
          </p:cNvPicPr>
          <p:nvPr/>
        </p:nvPicPr>
        <p:blipFill>
          <a:blip r:embed="rId4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136" r="4572"/>
          <a:stretch>
            <a:fillRect/>
          </a:stretch>
        </p:blipFill>
        <p:spPr bwMode="auto">
          <a:xfrm>
            <a:off x="3581400" y="138112"/>
            <a:ext cx="21336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581400" y="2576512"/>
            <a:ext cx="213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Đất nước Việt Nam có dạng hình chữ S.</a:t>
            </a:r>
          </a:p>
        </p:txBody>
      </p:sp>
      <p:pic>
        <p:nvPicPr>
          <p:cNvPr id="11" name="Picture 10" descr="4[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1741488" cy="2057400"/>
          </a:xfrm>
          <a:prstGeom prst="rect">
            <a:avLst/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81000" y="4267200"/>
            <a:ext cx="2133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Miếu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Tử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trường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Đại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học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đầu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tiên</a:t>
            </a:r>
            <a:r>
              <a:rPr lang="en-US" sz="2400" b="1" i="1" dirty="0">
                <a:solidFill>
                  <a:srgbClr val="0000FF"/>
                </a:solidFill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</a:rPr>
              <a:t>nước</a:t>
            </a:r>
            <a:r>
              <a:rPr lang="en-US" sz="2400" b="1" i="1" dirty="0">
                <a:solidFill>
                  <a:srgbClr val="0000FF"/>
                </a:solidFill>
              </a:rPr>
              <a:t> ta. </a:t>
            </a:r>
          </a:p>
        </p:txBody>
      </p:sp>
      <p:pic>
        <p:nvPicPr>
          <p:cNvPr id="13" name="Picture 12" descr="200px-%C3%81o_d%C3%A0i_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16129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400800" y="4343400"/>
            <a:ext cx="2362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Áo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dài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một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nét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hóa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truyền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thống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dân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tộc</a:t>
            </a:r>
            <a:r>
              <a:rPr lang="en-US" sz="2400" b="1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600200" y="2043112"/>
            <a:ext cx="0" cy="4572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7086600" y="2195512"/>
            <a:ext cx="53975" cy="3810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4648200" y="2119312"/>
            <a:ext cx="76200" cy="5334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362200" y="4724400"/>
            <a:ext cx="2286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6248400" y="4648200"/>
            <a:ext cx="1524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 descr="chutichhochim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9112"/>
            <a:ext cx="17526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484784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Việt Nam đang trên đà đổi mới và phát triển, chúng ta gặp rất nhiều khó khăn, trở ngại.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13516"/>
              </p:ext>
            </p:extLst>
          </p:nvPr>
        </p:nvGraphicFramePr>
        <p:xfrm>
          <a:off x="1878300" y="4419600"/>
          <a:ext cx="50993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noFill/>
                        </a:rPr>
                        <a:t>Nh</a:t>
                      </a:r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vi-VN" baseline="0" dirty="0">
                          <a:solidFill>
                            <a:schemeClr val="tx1"/>
                          </a:solidFill>
                        </a:rPr>
                        <a:t> khó khăn</a:t>
                      </a:r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Khắc</a:t>
                      </a:r>
                      <a:r>
                        <a:rPr lang="vi-VN" baseline="0" dirty="0">
                          <a:solidFill>
                            <a:schemeClr val="tx1"/>
                          </a:solidFill>
                        </a:rPr>
                        <a:t> phục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............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..............................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73811"/>
              </p:ext>
            </p:extLst>
          </p:nvPr>
        </p:nvGraphicFramePr>
        <p:xfrm>
          <a:off x="152400" y="838200"/>
          <a:ext cx="8763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7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66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khó khăn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Khắc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phục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Nạn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phá rừng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Trồng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cây, bảo vệ, không bẻ cây.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6458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Ô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nhiễm môi trường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Bỏ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rác đúng quy định,làm vệ sinh trường lớp...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Lãng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phí điện, nước...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Sử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dụng điện, nước.. tiết kiệm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Tham ô,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tham nhũng..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Sống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trung thực, ngay thẳng...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6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2590800"/>
            <a:ext cx="845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vi-V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Kể tên Ủy ban nhân dân phường (xã) nơi em sinh sống </a:t>
            </a:r>
            <a:endParaRPr lang="en-US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7812360" y="4511983"/>
            <a:ext cx="648072" cy="6480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D29B2A-C094-4D42-81A4-39304BA020FB}"/>
              </a:ext>
            </a:extLst>
          </p:cNvPr>
          <p:cNvSpPr txBox="1"/>
          <p:nvPr/>
        </p:nvSpPr>
        <p:spPr>
          <a:xfrm>
            <a:off x="990600" y="2818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vi-VN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26C7C-F5C9-43E5-B06F-A8E29B430545}"/>
              </a:ext>
            </a:extLst>
          </p:cNvPr>
          <p:cNvSpPr txBox="1">
            <a:spLocks noChangeArrowheads="1"/>
          </p:cNvSpPr>
          <p:nvPr/>
        </p:nvSpPr>
        <p:spPr>
          <a:xfrm>
            <a:off x="-372291" y="1608952"/>
            <a:ext cx="9287691" cy="76820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3273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633" y="533400"/>
            <a:ext cx="5137441" cy="90422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600" y="1905000"/>
            <a:ext cx="453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Nêu lại 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SGK/35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73A88C84-98CF-49E6-BD43-47B51F510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00" y="2952075"/>
            <a:ext cx="7124700" cy="2101851"/>
          </a:xfrm>
          <a:prstGeom prst="cloudCallout">
            <a:avLst>
              <a:gd name="adj1" fmla="val -47861"/>
              <a:gd name="adj2" fmla="val 107847"/>
            </a:avLst>
          </a:prstGeom>
          <a:solidFill>
            <a:srgbClr val="FFCCFF"/>
          </a:solidFill>
          <a:ln w="57150">
            <a:pattFill prst="sphere">
              <a:fgClr>
                <a:srgbClr val="FF33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189" indent="-457189">
              <a:spcBef>
                <a:spcPct val="0"/>
              </a:spcBef>
              <a:buFontTx/>
              <a:buChar char="-"/>
              <a:defRPr/>
            </a:pPr>
            <a:r>
              <a:rPr lang="vi-VN" altLang="en-US" sz="3151" dirty="0">
                <a:solidFill>
                  <a:srgbClr val="000000"/>
                </a:solidFill>
                <a:latin typeface="Times New Roman" panose="02020603050405020304" pitchFamily="18" charset="0"/>
              </a:rPr>
              <a:t>Học lại bài</a:t>
            </a:r>
          </a:p>
          <a:p>
            <a:pPr marL="457189" indent="-457189">
              <a:spcBef>
                <a:spcPct val="0"/>
              </a:spcBef>
              <a:buFontTx/>
              <a:buChar char="-"/>
              <a:defRPr/>
            </a:pPr>
            <a:r>
              <a:rPr lang="en-US" altLang="en-US" sz="315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15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5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15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3151" dirty="0">
                <a:solidFill>
                  <a:srgbClr val="000000"/>
                </a:solidFill>
                <a:latin typeface="Times New Roman" panose="02020603050405020304" pitchFamily="18" charset="0"/>
              </a:rPr>
              <a:t> tiết 2</a:t>
            </a:r>
            <a:endParaRPr lang="en-US" altLang="en-US" sz="315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4107E820-7298-4B2F-A1BE-E4E326031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7463"/>
            <a:ext cx="9067800" cy="67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WordArt 5">
            <a:extLst>
              <a:ext uri="{FF2B5EF4-FFF2-40B4-BE49-F238E27FC236}">
                <a16:creationId xmlns:a16="http://schemas.microsoft.com/office/drawing/2014/main" xmlns="" id="{1A0DD6DC-DB52-46B9-A17C-FA74802C49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779713"/>
            <a:ext cx="7543800" cy="30876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1917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lt"/>
                <a:ea typeface="+mn-lt"/>
                <a:cs typeface="+mn-lt"/>
              </a:rPr>
              <a:t>CHÀO CÁC EM</a:t>
            </a:r>
          </a:p>
        </p:txBody>
      </p:sp>
      <p:sp>
        <p:nvSpPr>
          <p:cNvPr id="28676" name="Rectangle 36">
            <a:extLst>
              <a:ext uri="{FF2B5EF4-FFF2-40B4-BE49-F238E27FC236}">
                <a16:creationId xmlns:a16="http://schemas.microsoft.com/office/drawing/2014/main" xmlns="" id="{544CEBD6-A437-4672-8733-6BC664714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9067800" cy="6781800"/>
          </a:xfrm>
          <a:prstGeom prst="rect">
            <a:avLst/>
          </a:prstGeom>
          <a:noFill/>
          <a:ln w="7620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vi-VN" altLang="en-US" sz="959"/>
          </a:p>
        </p:txBody>
      </p:sp>
      <p:sp>
        <p:nvSpPr>
          <p:cNvPr id="16389" name="WordArt 4">
            <a:extLst>
              <a:ext uri="{FF2B5EF4-FFF2-40B4-BE49-F238E27FC236}">
                <a16:creationId xmlns:a16="http://schemas.microsoft.com/office/drawing/2014/main" xmlns="" id="{FF54A890-BD47-405B-8546-7EEF022873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5233988" cy="1600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15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ea typeface="+mn-lt"/>
                <a:cs typeface="+mn-lt"/>
              </a:rPr>
              <a:t>Tiết học kết thúc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626C4859-74FF-4444-AEDE-DE5C99FD14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659">
            <a:off x="4437063" y="957263"/>
            <a:ext cx="1487487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Các loại lớp 5B\BÀI GIẢNG POI\BÀI GIẢNG POI - NGA\Tuần 23\KSĐ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904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Các loại lớp 5B\BÀI GIẢNG POI\BÀI GIẢNG POI - NGA\Tuần 23\KSĐ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331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Các loại lớp 5B\BÀI GIẢNG POI\BÀI GIẢNG POI - NGA\Tuần 23\KSĐ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90807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Các loại lớp 5B\BÀI GIẢNG POI\BÀI GIẢNG POI - NGA\Tuần 23\Hoa đẹp chào xuân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38113"/>
            <a:ext cx="9525000" cy="713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Các loại lớp 5B\BÀI GIẢNG POI\BÀI GIẢNG POI - NGA\Tuần 23\Hoa đẹp chào xuân\79997701_2754632454593326_317912964283341209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38600" y="-10210800"/>
            <a:ext cx="19050000" cy="190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Các loại lớp 5B\BÀI GIẢNG POI\BÀI GIẢNG POI - NGA\Tuần 23\KSĐ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04614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Các loại lớp 5B\BÀI GIẢNG POI\BÀI GIẢNG POI - NGA\Tuần 23\KSĐ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418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33778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11: EM YÊU TỔ QUỐC VIỆT NAM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51816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887412" y="2036089"/>
            <a:ext cx="6629400" cy="1831357"/>
          </a:xfrm>
          <a:prstGeom prst="cloudCallout">
            <a:avLst>
              <a:gd name="adj1" fmla="val -34750"/>
              <a:gd name="adj2" fmla="val 99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305495-201E-408E-9A21-482B592D1531}"/>
              </a:ext>
            </a:extLst>
          </p:cNvPr>
          <p:cNvSpPr txBox="1"/>
          <p:nvPr/>
        </p:nvSpPr>
        <p:spPr>
          <a:xfrm>
            <a:off x="990600" y="-76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vi-VN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ban 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80715"/>
            <a:ext cx="4343400" cy="611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4826" y="984973"/>
            <a:ext cx="4648199" cy="51090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nằm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vực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Á.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S.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lãnh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thổ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ta:</a:t>
            </a:r>
          </a:p>
          <a:p>
            <a:pPr>
              <a:defRPr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330 000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km</a:t>
            </a:r>
            <a:r>
              <a:rPr lang="en-US" sz="2200" baseline="30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Vùng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rộng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nhiều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quần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Bắc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Tây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Campuchia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Bắc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Bộ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" y="-2246"/>
            <a:ext cx="4524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vi-VN" sz="2400" b="1" u="sng" dirty="0">
                <a:latin typeface="Times New Roman" pitchFamily="18" charset="0"/>
                <a:cs typeface="Times New Roman" pitchFamily="18" charset="0"/>
              </a:rPr>
              <a:t> Việt Nam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996148"/>
            <a:ext cx="8534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Danh lam thắng cảnh nổi tiếng, các lễ hội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Truyền thống dựng nước và giữ nước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Thành tựu khoa học – kĩ thuật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52575" y="1554885"/>
            <a:ext cx="571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Action Button: Movie 6">
            <a:hlinkClick r:id="rId2" action="ppaction://hlinkfile" highlightClick="1"/>
          </p:cNvPr>
          <p:cNvSpPr/>
          <p:nvPr/>
        </p:nvSpPr>
        <p:spPr>
          <a:xfrm>
            <a:off x="7696200" y="6019800"/>
            <a:ext cx="1066800" cy="685800"/>
          </a:xfrm>
          <a:prstGeom prst="actionButtonMovi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3" y="-12378"/>
            <a:ext cx="9125893" cy="688275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/>
        </p:nvSpPr>
        <p:spPr bwMode="auto">
          <a:xfrm>
            <a:off x="4819650" y="8316038"/>
            <a:ext cx="6515100" cy="3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Dù ai đi ngược về xuôi</a:t>
            </a:r>
            <a:br>
              <a:rPr lang="en-US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Nhớ ngày giỗ tổ mùng 10 tháng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0" y="-64829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997" y="2971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" y="304800"/>
            <a:ext cx="4640167" cy="2746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7" y="3270213"/>
            <a:ext cx="4584400" cy="3290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0802" y="6461164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3" y="3347127"/>
            <a:ext cx="4431973" cy="3206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25" y="243840"/>
            <a:ext cx="4397595" cy="27462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54246" y="288470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6474767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" y="0"/>
            <a:ext cx="9125893" cy="688275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/>
        </p:nvSpPr>
        <p:spPr bwMode="auto">
          <a:xfrm>
            <a:off x="2373833" y="3200400"/>
            <a:ext cx="472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"/>
            <a:ext cx="4092142" cy="3325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"/>
            <a:ext cx="4876800" cy="3325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4" y="4114799"/>
            <a:ext cx="6627084" cy="2743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8452" y="6431251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25893" cy="6882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" y="-85174"/>
            <a:ext cx="549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6194947" y="1752600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Khởi</a:t>
            </a: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Hai </a:t>
            </a:r>
            <a:r>
              <a:rPr lang="en-US" sz="2400" b="1" dirty="0" err="1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BàTrư­ng</a:t>
            </a:r>
            <a:endParaRPr lang="en-US" sz="2400" b="1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6492"/>
            <a:ext cx="6042547" cy="320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3736032"/>
            <a:ext cx="6513393" cy="3098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105400"/>
            <a:ext cx="213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" y="120913"/>
            <a:ext cx="9125893" cy="6882756"/>
          </a:xfrm>
          <a:prstGeom prst="rect">
            <a:avLst/>
          </a:prstGeom>
        </p:spPr>
      </p:pic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3352800" y="7458547"/>
            <a:ext cx="730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" y="384730"/>
            <a:ext cx="4447654" cy="305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089" y="-76935"/>
            <a:ext cx="497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9159" y="3387925"/>
            <a:ext cx="239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4457697" y="3788035"/>
            <a:ext cx="480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999" y="384729"/>
            <a:ext cx="4558351" cy="305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42605" y="3362236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 bwMode="auto">
          <a:xfrm>
            <a:off x="-144589" y="6377985"/>
            <a:ext cx="5299974" cy="7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300px-Cua_ham_phia_B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9" y="3762346"/>
            <a:ext cx="4573004" cy="286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au my th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22" y="3749059"/>
            <a:ext cx="4317815" cy="286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/>
        </p:nvSpPr>
        <p:spPr bwMode="auto">
          <a:xfrm>
            <a:off x="5272674" y="6365502"/>
            <a:ext cx="3406516" cy="7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772</Words>
  <Application>Microsoft Office PowerPoint</Application>
  <PresentationFormat>On-screen Show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THUY</dc:creator>
  <cp:lastModifiedBy>Chu Duc Hung</cp:lastModifiedBy>
  <cp:revision>65</cp:revision>
  <dcterms:created xsi:type="dcterms:W3CDTF">2015-06-20T14:58:30Z</dcterms:created>
  <dcterms:modified xsi:type="dcterms:W3CDTF">2022-02-20T09:41:59Z</dcterms:modified>
</cp:coreProperties>
</file>