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5" r:id="rId2"/>
    <p:sldId id="289" r:id="rId3"/>
    <p:sldId id="293" r:id="rId4"/>
    <p:sldId id="288" r:id="rId5"/>
    <p:sldId id="291" r:id="rId6"/>
    <p:sldId id="261" r:id="rId7"/>
    <p:sldId id="263" r:id="rId8"/>
    <p:sldId id="295" r:id="rId9"/>
    <p:sldId id="275" r:id="rId10"/>
    <p:sldId id="271" r:id="rId11"/>
    <p:sldId id="284" r:id="rId12"/>
    <p:sldId id="283" r:id="rId13"/>
    <p:sldId id="272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872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A3BA6-DFF5-4C04-AD1C-388AE927EAC4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20D62-4DDB-48EC-AD17-CA9534079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89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B72DA1-59C9-42B2-8709-DC2C87C156E0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FAD0FC-8AF8-4E74-A972-D94F82FFCF2D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1749"/>
          <p:cNvSpPr>
            <a:spLocks noChangeArrowheads="1" noChangeShapeType="1" noTextEdit="1"/>
          </p:cNvSpPr>
          <p:nvPr/>
        </p:nvSpPr>
        <p:spPr bwMode="auto">
          <a:xfrm>
            <a:off x="1016000" y="1683656"/>
            <a:ext cx="10160000" cy="6088743"/>
          </a:xfrm>
          <a:prstGeom prst="rect">
            <a:avLst/>
          </a:prstGeom>
        </p:spPr>
        <p:txBody>
          <a:bodyPr spcFirstLastPara="1" wrap="none" lIns="117226" tIns="58613" rIns="117226" bIns="58613" fromWordArt="1">
            <a:prstTxWarp prst="textArchUp">
              <a:avLst>
                <a:gd name="adj" fmla="val 10812039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ĐẾN DỰ GIỜ </a:t>
            </a:r>
          </a:p>
        </p:txBody>
      </p:sp>
      <p:sp>
        <p:nvSpPr>
          <p:cNvPr id="2058" name="Rectangle 31757"/>
          <p:cNvSpPr>
            <a:spLocks noChangeArrowheads="1" noChangeShapeType="1" noTextEdit="1"/>
          </p:cNvSpPr>
          <p:nvPr/>
        </p:nvSpPr>
        <p:spPr bwMode="auto">
          <a:xfrm>
            <a:off x="2641600" y="5867400"/>
            <a:ext cx="6807200" cy="676276"/>
          </a:xfrm>
          <a:prstGeom prst="rect">
            <a:avLst/>
          </a:prstGeom>
        </p:spPr>
        <p:txBody>
          <a:bodyPr wrap="none" lIns="117226" tIns="58613" rIns="117226" bIns="5861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Giáo</a:t>
            </a:r>
            <a:r>
              <a:rPr lang="en-US" sz="4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viên</a:t>
            </a:r>
            <a:r>
              <a:rPr lang="en-US" sz="4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: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Nguyễn</a:t>
            </a:r>
            <a:r>
              <a:rPr lang="en-US" sz="4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Thị</a:t>
            </a:r>
            <a:r>
              <a:rPr lang="en-US" sz="4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Ái</a:t>
            </a:r>
            <a:r>
              <a:rPr lang="en-US" sz="4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Thùy</a:t>
            </a:r>
            <a:endParaRPr lang="en-US" sz="4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6228" y="3454399"/>
            <a:ext cx="447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Môn</a:t>
            </a:r>
            <a:r>
              <a:rPr lang="en-US" sz="5400" b="1" dirty="0" smtClean="0">
                <a:solidFill>
                  <a:srgbClr val="FF0000"/>
                </a:solidFill>
              </a:rPr>
              <a:t>: Tin </a:t>
            </a:r>
            <a:r>
              <a:rPr lang="en-US" sz="5400" b="1" dirty="0" err="1" smtClean="0">
                <a:solidFill>
                  <a:srgbClr val="FF0000"/>
                </a:solidFill>
              </a:rPr>
              <a:t>học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r>
              <a:rPr lang="en-US" sz="5400" b="1" dirty="0" err="1" smtClean="0">
                <a:solidFill>
                  <a:srgbClr val="FF0000"/>
                </a:solidFill>
              </a:rPr>
              <a:t>Lớp</a:t>
            </a:r>
            <a:r>
              <a:rPr lang="en-US" sz="5400" b="1" dirty="0" smtClean="0">
                <a:solidFill>
                  <a:srgbClr val="FF0000"/>
                </a:solidFill>
              </a:rPr>
              <a:t> 3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81685" y="407963"/>
            <a:ext cx="936908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FF0000"/>
                </a:solidFill>
              </a:rPr>
              <a:t>3. </a:t>
            </a:r>
            <a:r>
              <a:rPr lang="en-US" sz="3600" b="1" dirty="0" err="1">
                <a:solidFill>
                  <a:srgbClr val="FF0000"/>
                </a:solidFill>
              </a:rPr>
              <a:t>Thay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đổi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chữ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cỡ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chữ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một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phần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văn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bản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  <a:endParaRPr lang="vi-VN" sz="3600" dirty="0">
              <a:solidFill>
                <a:srgbClr val="FF0000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364566" y="2126549"/>
            <a:ext cx="100302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nl-NL" sz="3600" dirty="0">
                <a:solidFill>
                  <a:srgbClr val="0000FF"/>
                </a:solidFill>
              </a:rPr>
              <a:t>- Bước 1: Chọn phần văn bản </a:t>
            </a:r>
            <a:r>
              <a:rPr lang="nl-NL" sz="3600">
                <a:solidFill>
                  <a:srgbClr val="0000FF"/>
                </a:solidFill>
              </a:rPr>
              <a:t>cần </a:t>
            </a:r>
            <a:r>
              <a:rPr lang="nl-NL" sz="3600" smtClean="0">
                <a:solidFill>
                  <a:srgbClr val="0000FF"/>
                </a:solidFill>
              </a:rPr>
              <a:t>điều </a:t>
            </a:r>
            <a:r>
              <a:rPr lang="nl-NL" sz="3600" dirty="0">
                <a:solidFill>
                  <a:srgbClr val="0000FF"/>
                </a:solidFill>
              </a:rPr>
              <a:t>chỉnh bằng cách đưa con trỏ đến đầu phần văn bản, nhấn giữ nút trái chuột, kéo đến cuối phần văn bản rồi thả nút chuột</a:t>
            </a:r>
            <a:r>
              <a:rPr lang="nl-NL" sz="2800" dirty="0">
                <a:solidFill>
                  <a:srgbClr val="0000FF"/>
                </a:solidFill>
              </a:rPr>
              <a:t>.</a:t>
            </a:r>
            <a:endParaRPr lang="vi-VN" sz="2800" dirty="0">
              <a:solidFill>
                <a:srgbClr val="0000FF"/>
              </a:solidFill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390463" y="4698609"/>
            <a:ext cx="100887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nl-NL" sz="3600" dirty="0">
                <a:solidFill>
                  <a:srgbClr val="0000FF"/>
                </a:solidFill>
              </a:rPr>
              <a:t>-</a:t>
            </a:r>
            <a:r>
              <a:rPr lang="nl-NL" sz="2800" dirty="0">
                <a:solidFill>
                  <a:srgbClr val="0000FF"/>
                </a:solidFill>
              </a:rPr>
              <a:t> </a:t>
            </a:r>
            <a:r>
              <a:rPr lang="nl-NL" sz="3600" dirty="0">
                <a:solidFill>
                  <a:srgbClr val="0000FF"/>
                </a:solidFill>
              </a:rPr>
              <a:t>Bước 2: Chọn phông chữ, cỡ chữ cho phần văn bản đã chọn.</a:t>
            </a:r>
            <a:endParaRPr lang="vi-VN" sz="3600" dirty="0">
              <a:solidFill>
                <a:srgbClr val="0000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42536" y="1828800"/>
            <a:ext cx="10860259" cy="4853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23" y="1110712"/>
            <a:ext cx="10515600" cy="1325563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  <a:sym typeface="Wingdings" pitchFamily="2" charset="2"/>
              </a:rPr>
              <a:t>?Có mấy cách để thay đổi phông chữ, cỡ chữ trong văn bản?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7866" y="5989320"/>
            <a:ext cx="1631951" cy="86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0051" y="5989320"/>
            <a:ext cx="1631949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1" y="5989320"/>
            <a:ext cx="1631951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0576454" y="-82021"/>
            <a:ext cx="1533526" cy="169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85" y="1"/>
            <a:ext cx="1272116" cy="15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-365760" y="1097280"/>
            <a:ext cx="12557760" cy="5760720"/>
          </a:xfrm>
          <a:prstGeom prst="cloudCallout">
            <a:avLst>
              <a:gd name="adj1" fmla="val -46921"/>
              <a:gd name="adj2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17226" tIns="58613" rIns="117226" bIns="58613"/>
          <a:lstStyle/>
          <a:p>
            <a:pPr algn="just">
              <a:buFont typeface="Wingdings" pitchFamily="2" charset="2"/>
              <a:buChar char="v"/>
            </a:pPr>
            <a:r>
              <a:rPr lang="en-US">
                <a:sym typeface="Wingdings" pitchFamily="2" charset="2"/>
              </a:rPr>
              <a:t> </a:t>
            </a:r>
            <a:r>
              <a:rPr lang="en-US" sz="3600" b="1">
                <a:solidFill>
                  <a:srgbClr val="C00000"/>
                </a:solidFill>
                <a:sym typeface="Wingdings" pitchFamily="2" charset="2"/>
              </a:rPr>
              <a:t>Có hai cách để thay đổi phông chữ, cỡ chữ trong văn bản:</a:t>
            </a:r>
          </a:p>
          <a:p>
            <a:pPr algn="just">
              <a:buFont typeface="Wingdings" pitchFamily="2" charset="2"/>
              <a:buNone/>
            </a:pPr>
            <a:r>
              <a:rPr lang="en-US" sz="3600" b="1" i="1">
                <a:solidFill>
                  <a:srgbClr val="1515F3"/>
                </a:solidFill>
                <a:sym typeface="Wingdings" pitchFamily="2" charset="2"/>
              </a:rPr>
              <a:t>- Cách 1: Chọn phông chữ, cỡ chữ rồi gõ nội dung văn bản.</a:t>
            </a:r>
          </a:p>
          <a:p>
            <a:pPr algn="just">
              <a:buFont typeface="Wingdings" pitchFamily="2" charset="2"/>
              <a:buNone/>
            </a:pPr>
            <a:r>
              <a:rPr lang="en-US" sz="3600" b="1" i="1">
                <a:solidFill>
                  <a:srgbClr val="1515F3"/>
                </a:solidFill>
                <a:sym typeface="Wingdings" pitchFamily="2" charset="2"/>
              </a:rPr>
              <a:t>- Cách 2: Gõ nội dung văn bản, chọn phần văn bản muốn thay đổi rồi chọn phông chữ, cỡ chữ cho phần văn bản đã chọn.</a:t>
            </a:r>
          </a:p>
        </p:txBody>
      </p:sp>
      <p:sp>
        <p:nvSpPr>
          <p:cNvPr id="9224" name="AutoShape 10"/>
          <p:cNvSpPr>
            <a:spLocks noChangeArrowheads="1"/>
          </p:cNvSpPr>
          <p:nvPr/>
        </p:nvSpPr>
        <p:spPr bwMode="auto">
          <a:xfrm>
            <a:off x="3352800" y="228600"/>
            <a:ext cx="5486400" cy="1097280"/>
          </a:xfrm>
          <a:prstGeom prst="horizontalScroll">
            <a:avLst>
              <a:gd name="adj" fmla="val 125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226" tIns="58613" rIns="117226" bIns="58613" anchor="ctr"/>
          <a:lstStyle/>
          <a:p>
            <a:pPr algn="ctr"/>
            <a:r>
              <a:rPr lang="en-US" sz="4100" b="1">
                <a:solidFill>
                  <a:srgbClr val="FF0000"/>
                </a:solidFill>
                <a:latin typeface="Times New Roman" pitchFamily="18" charset="0"/>
              </a:rPr>
              <a:t>GHI NHỚ</a:t>
            </a:r>
          </a:p>
        </p:txBody>
      </p:sp>
      <p:pic>
        <p:nvPicPr>
          <p:cNvPr id="9225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7866" y="5989320"/>
            <a:ext cx="1631951" cy="86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0051" y="5989320"/>
            <a:ext cx="1631949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85" y="1"/>
            <a:ext cx="1272116" cy="15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3038621" y="0"/>
            <a:ext cx="47767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09630"/>
              </p:ext>
            </p:extLst>
          </p:nvPr>
        </p:nvGraphicFramePr>
        <p:xfrm>
          <a:off x="1" y="1364566"/>
          <a:ext cx="12192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0513"/>
                <a:gridCol w="6081487"/>
              </a:tblGrid>
              <a:tr h="4703278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Chẳng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đâu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đàn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thềm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líu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</a:t>
                      </a: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mái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ta,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đẻ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xong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Times New Roman,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Arial,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Times New Roman,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Arial,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18.</a:t>
                      </a:r>
                    </a:p>
                    <a:p>
                      <a:endParaRPr lang="en-US" sz="28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9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D:\giao an dien tu\My Pictures\khung\hinhnen_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2189884" cy="6858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22531" name="WordArt 6"/>
          <p:cNvSpPr>
            <a:spLocks noChangeArrowheads="1" noChangeShapeType="1" noTextEdit="1"/>
          </p:cNvSpPr>
          <p:nvPr/>
        </p:nvSpPr>
        <p:spPr bwMode="auto">
          <a:xfrm>
            <a:off x="711200" y="1295400"/>
            <a:ext cx="11074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 spc="880">
                <a:ln w="9525">
                  <a:solidFill>
                    <a:srgbClr val="33CC33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KHOẺ</a:t>
            </a:r>
          </a:p>
        </p:txBody>
      </p:sp>
      <p:sp>
        <p:nvSpPr>
          <p:cNvPr id="22532" name="WordArt 7"/>
          <p:cNvSpPr>
            <a:spLocks noChangeArrowheads="1" noChangeShapeType="1" noTextEdit="1"/>
          </p:cNvSpPr>
          <p:nvPr/>
        </p:nvSpPr>
        <p:spPr bwMode="auto">
          <a:xfrm>
            <a:off x="1219200" y="3781426"/>
            <a:ext cx="9855200" cy="2085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spc="96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TỐT</a:t>
            </a:r>
          </a:p>
          <a:p>
            <a:pPr algn="ctr"/>
            <a:endParaRPr lang="en-US" sz="4800" b="1" kern="10" spc="96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228" y="187890"/>
            <a:ext cx="8920480" cy="91478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 smtClean="0">
                <a:solidFill>
                  <a:srgbClr val="1515F3"/>
                </a:solidFill>
              </a:rPr>
              <a:t>Kiểm</a:t>
            </a:r>
            <a:r>
              <a:rPr lang="en-US" sz="4400" b="1" dirty="0" smtClean="0">
                <a:solidFill>
                  <a:srgbClr val="1515F3"/>
                </a:solidFill>
              </a:rPr>
              <a:t> </a:t>
            </a:r>
            <a:r>
              <a:rPr lang="en-US" sz="4400" b="1" dirty="0" err="1" smtClean="0">
                <a:solidFill>
                  <a:srgbClr val="1515F3"/>
                </a:solidFill>
              </a:rPr>
              <a:t>tra</a:t>
            </a:r>
            <a:r>
              <a:rPr lang="en-US" sz="4400" b="1" dirty="0" smtClean="0">
                <a:solidFill>
                  <a:srgbClr val="1515F3"/>
                </a:solidFill>
              </a:rPr>
              <a:t> </a:t>
            </a:r>
            <a:r>
              <a:rPr lang="en-US" sz="4400" b="1" dirty="0" err="1" smtClean="0">
                <a:solidFill>
                  <a:srgbClr val="1515F3"/>
                </a:solidFill>
              </a:rPr>
              <a:t>bài</a:t>
            </a:r>
            <a:r>
              <a:rPr lang="en-US" sz="4400" b="1" dirty="0" smtClean="0">
                <a:solidFill>
                  <a:srgbClr val="1515F3"/>
                </a:solidFill>
              </a:rPr>
              <a:t> </a:t>
            </a:r>
            <a:r>
              <a:rPr lang="en-US" sz="4400" b="1" dirty="0" err="1" smtClean="0">
                <a:solidFill>
                  <a:srgbClr val="1515F3"/>
                </a:solidFill>
              </a:rPr>
              <a:t>cũ</a:t>
            </a:r>
            <a:endParaRPr lang="en-US" sz="4400" b="1" dirty="0">
              <a:solidFill>
                <a:srgbClr val="1515F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" y="2433711"/>
            <a:ext cx="11763717" cy="3646415"/>
          </a:xfrm>
        </p:spPr>
        <p:txBody>
          <a:bodyPr/>
          <a:lstStyle/>
          <a:p>
            <a:pPr>
              <a:buNone/>
            </a:pP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43421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Telex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dirty="0" smtClean="0">
                <a:solidFill>
                  <a:srgbClr val="1515F3"/>
                </a:solidFill>
                <a:latin typeface="Times New Roman" pitchFamily="18" charset="0"/>
                <a:cs typeface="Times New Roman" pitchFamily="18" charset="0"/>
              </a:rPr>
              <a:t> VNI</a:t>
            </a:r>
            <a:endParaRPr lang="en-US" sz="4800" dirty="0">
              <a:solidFill>
                <a:srgbClr val="1515F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26927"/>
            <a:ext cx="11582400" cy="5165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		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Trâu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ơi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bảo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trâu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này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Trâu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ngoài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ruộng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trâu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cày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ta 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.VnArabia" pitchFamily="34" charset="0"/>
              </a:rPr>
              <a:t>        	</a:t>
            </a:r>
            <a:r>
              <a:rPr lang="en-US" dirty="0" err="1" smtClean="0">
                <a:latin typeface=".VnArabia" pitchFamily="34" charset="0"/>
              </a:rPr>
              <a:t>Cấy</a:t>
            </a:r>
            <a:r>
              <a:rPr lang="en-US" dirty="0" smtClean="0">
                <a:latin typeface=".VnArabia" pitchFamily="34" charset="0"/>
              </a:rPr>
              <a:t> </a:t>
            </a:r>
            <a:r>
              <a:rPr lang="en-US" dirty="0" err="1" smtClean="0">
                <a:latin typeface=".VnArabia" pitchFamily="34" charset="0"/>
              </a:rPr>
              <a:t>cµy</a:t>
            </a:r>
            <a:r>
              <a:rPr lang="en-US" dirty="0" smtClean="0">
                <a:latin typeface=".VnArabia" pitchFamily="34" charset="0"/>
              </a:rPr>
              <a:t> </a:t>
            </a:r>
            <a:r>
              <a:rPr lang="en-US" dirty="0" err="1" smtClean="0">
                <a:latin typeface=".VnArabia" pitchFamily="34" charset="0"/>
              </a:rPr>
              <a:t>vốn</a:t>
            </a:r>
            <a:r>
              <a:rPr lang="en-US" dirty="0" smtClean="0">
                <a:latin typeface=".VnArabia" pitchFamily="34" charset="0"/>
              </a:rPr>
              <a:t> </a:t>
            </a:r>
            <a:r>
              <a:rPr lang="en-US" dirty="0" err="1" smtClean="0">
                <a:latin typeface=".VnArabia" pitchFamily="34" charset="0"/>
              </a:rPr>
              <a:t>nghiệp</a:t>
            </a:r>
            <a:r>
              <a:rPr lang="en-US" dirty="0" smtClean="0">
                <a:latin typeface=".VnArabia" pitchFamily="34" charset="0"/>
              </a:rPr>
              <a:t> </a:t>
            </a:r>
            <a:r>
              <a:rPr lang="en-US" dirty="0" err="1" smtClean="0">
                <a:latin typeface=".VnArabia" pitchFamily="34" charset="0"/>
              </a:rPr>
              <a:t>n«ng</a:t>
            </a:r>
            <a:r>
              <a:rPr lang="en-US" dirty="0" smtClean="0">
                <a:latin typeface=".VnArabia" pitchFamily="34" charset="0"/>
              </a:rPr>
              <a:t> </a:t>
            </a:r>
            <a:r>
              <a:rPr lang="en-US" dirty="0" err="1" smtClean="0">
                <a:latin typeface=".VnArabia" pitchFamily="34" charset="0"/>
              </a:rPr>
              <a:t>gia</a:t>
            </a:r>
            <a:r>
              <a:rPr lang="en-US" dirty="0" smtClean="0">
                <a:latin typeface=".VnArabia" pitchFamily="34" charset="0"/>
              </a:rPr>
              <a:t> </a:t>
            </a:r>
          </a:p>
          <a:p>
            <a:pPr>
              <a:buNone/>
            </a:pPr>
            <a:r>
              <a:rPr lang="en-US" sz="4800" dirty="0" smtClean="0">
                <a:latin typeface=".VnArabia" pitchFamily="34" charset="0"/>
              </a:rPr>
              <a:t>      </a:t>
            </a:r>
          </a:p>
          <a:p>
            <a:pPr>
              <a:buNone/>
            </a:pPr>
            <a:r>
              <a:rPr lang="en-US" sz="4800" dirty="0" smtClean="0">
                <a:latin typeface=".VnArabia" pitchFamily="34" charset="0"/>
              </a:rPr>
              <a:t>			</a:t>
            </a:r>
            <a:endParaRPr lang="en-US" sz="57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600" b="1" dirty="0" smtClean="0">
                <a:solidFill>
                  <a:srgbClr val="1515F3"/>
                </a:solidFill>
              </a:rPr>
              <a:t>Tin </a:t>
            </a:r>
            <a:r>
              <a:rPr lang="en-US" sz="5600" b="1" dirty="0" err="1" smtClean="0">
                <a:solidFill>
                  <a:srgbClr val="1515F3"/>
                </a:solidFill>
              </a:rPr>
              <a:t>Học</a:t>
            </a:r>
            <a:endParaRPr lang="en-US" sz="5600" b="1" dirty="0" smtClean="0">
              <a:solidFill>
                <a:srgbClr val="1515F3"/>
              </a:solidFill>
            </a:endParaRPr>
          </a:p>
          <a:p>
            <a:pPr algn="ctr">
              <a:buNone/>
            </a:pPr>
            <a:endParaRPr lang="en-US" sz="5600" b="1" u="sng" dirty="0" smtClean="0">
              <a:solidFill>
                <a:srgbClr val="1515F3"/>
              </a:solidFill>
            </a:endParaRPr>
          </a:p>
          <a:p>
            <a:pPr algn="ctr">
              <a:buNone/>
            </a:pPr>
            <a:r>
              <a:rPr lang="en-US" sz="5600" b="1" u="sng" dirty="0" err="1" smtClean="0">
                <a:solidFill>
                  <a:srgbClr val="1515F3"/>
                </a:solidFill>
              </a:rPr>
              <a:t>Bài</a:t>
            </a:r>
            <a:r>
              <a:rPr lang="en-US" sz="5600" b="1" u="sng" dirty="0" smtClean="0">
                <a:solidFill>
                  <a:srgbClr val="1515F3"/>
                </a:solidFill>
              </a:rPr>
              <a:t> 4: </a:t>
            </a:r>
            <a:r>
              <a:rPr lang="en-US" sz="5600" b="1" dirty="0" err="1" smtClean="0">
                <a:solidFill>
                  <a:srgbClr val="1515F3"/>
                </a:solidFill>
              </a:rPr>
              <a:t>Chọn</a:t>
            </a:r>
            <a:r>
              <a:rPr lang="en-US" sz="5600" b="1" dirty="0" smtClean="0">
                <a:solidFill>
                  <a:srgbClr val="1515F3"/>
                </a:solidFill>
              </a:rPr>
              <a:t> </a:t>
            </a:r>
            <a:r>
              <a:rPr lang="en-US" sz="5600" b="1" dirty="0" err="1" smtClean="0">
                <a:solidFill>
                  <a:srgbClr val="1515F3"/>
                </a:solidFill>
              </a:rPr>
              <a:t>phông</a:t>
            </a:r>
            <a:r>
              <a:rPr lang="en-US" sz="5600" b="1" dirty="0" smtClean="0">
                <a:solidFill>
                  <a:srgbClr val="1515F3"/>
                </a:solidFill>
              </a:rPr>
              <a:t> </a:t>
            </a:r>
            <a:r>
              <a:rPr lang="en-US" sz="5600" b="1" dirty="0" err="1" smtClean="0">
                <a:solidFill>
                  <a:srgbClr val="1515F3"/>
                </a:solidFill>
              </a:rPr>
              <a:t>chữ</a:t>
            </a:r>
            <a:r>
              <a:rPr lang="en-US" sz="5600" b="1" dirty="0" smtClean="0">
                <a:solidFill>
                  <a:srgbClr val="1515F3"/>
                </a:solidFill>
              </a:rPr>
              <a:t>, </a:t>
            </a:r>
            <a:r>
              <a:rPr lang="en-US" sz="5600" b="1" dirty="0" err="1" smtClean="0">
                <a:solidFill>
                  <a:srgbClr val="1515F3"/>
                </a:solidFill>
              </a:rPr>
              <a:t>cỡ</a:t>
            </a:r>
            <a:r>
              <a:rPr lang="en-US" sz="5600" b="1" dirty="0" smtClean="0">
                <a:solidFill>
                  <a:srgbClr val="1515F3"/>
                </a:solidFill>
              </a:rPr>
              <a:t> </a:t>
            </a:r>
            <a:r>
              <a:rPr lang="en-US" sz="5600" b="1" dirty="0" err="1" smtClean="0">
                <a:solidFill>
                  <a:srgbClr val="1515F3"/>
                </a:solidFill>
              </a:rPr>
              <a:t>chữ</a:t>
            </a:r>
            <a:endParaRPr lang="en-US" sz="5600" b="1" dirty="0">
              <a:solidFill>
                <a:srgbClr val="1515F3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1" y="337177"/>
            <a:ext cx="12192000" cy="14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1515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91912"/>
              </p:ext>
            </p:extLst>
          </p:nvPr>
        </p:nvGraphicFramePr>
        <p:xfrm>
          <a:off x="188686" y="1688124"/>
          <a:ext cx="11742056" cy="18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1028"/>
                <a:gridCol w="5871028"/>
              </a:tblGrid>
              <a:tr h="1844216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Phông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cỡ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văn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thay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đổi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phông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cỡ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nhau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endParaRPr lang="en-US" sz="46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987373"/>
              </p:ext>
            </p:extLst>
          </p:nvPr>
        </p:nvGraphicFramePr>
        <p:xfrm>
          <a:off x="1322363" y="4572000"/>
          <a:ext cx="3199533" cy="9003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199533"/>
              </a:tblGrid>
              <a:tr h="900332">
                <a:tc>
                  <a:txBody>
                    <a:bodyPr/>
                    <a:lstStyle/>
                    <a:p>
                      <a:r>
                        <a:rPr lang="en-US" sz="440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lang="en-US" sz="4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r>
                        <a:rPr lang="en-US" sz="4400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80694"/>
              </p:ext>
            </p:extLst>
          </p:nvPr>
        </p:nvGraphicFramePr>
        <p:xfrm>
          <a:off x="1212797" y="5711869"/>
          <a:ext cx="3271522" cy="7944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71522"/>
              </a:tblGrid>
              <a:tr h="794493">
                <a:tc>
                  <a:txBody>
                    <a:bodyPr/>
                    <a:lstStyle/>
                    <a:p>
                      <a:r>
                        <a:rPr lang="en-US" sz="4400" b="1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44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r>
                        <a:rPr lang="en-US" sz="44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en-US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35047" y="4622104"/>
            <a:ext cx="54362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4835047" y="5736921"/>
            <a:ext cx="51732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9337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281355" y="182881"/>
            <a:ext cx="7622596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4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00332" y="982486"/>
            <a:ext cx="621792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45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 chữ là gì?</a:t>
            </a:r>
            <a:endParaRPr lang="vi-VN" sz="4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998806" y="3644779"/>
            <a:ext cx="530352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45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 chữ là gì?</a:t>
            </a:r>
            <a:endParaRPr lang="vi-VN" sz="4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75582" y="1668562"/>
            <a:ext cx="969264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Phông chữ là loại chữ chúng ta chọn khi soạn thảo văn bản.</a:t>
            </a:r>
            <a:endParaRPr lang="vi-VN" sz="4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59988" y="4759497"/>
            <a:ext cx="8539089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Cỡ chữ là kích thước của chữ trong soạn thảo văn </a:t>
            </a:r>
            <a:r>
              <a:rPr lang="pt-BR" sz="4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pt-BR" sz="4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.`</a:t>
            </a:r>
            <a:endParaRPr lang="vi-VN" sz="4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9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78302" y="295422"/>
            <a:ext cx="826302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359213" y="1221527"/>
            <a:ext cx="67437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Bảng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Word:</a:t>
            </a:r>
            <a:endParaRPr lang="vi-VN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0" b="80846"/>
          <a:stretch>
            <a:fillRect/>
          </a:stretch>
        </p:blipFill>
        <p:spPr bwMode="auto">
          <a:xfrm>
            <a:off x="1471247" y="2166425"/>
            <a:ext cx="7391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67951" y="2610729"/>
            <a:ext cx="6921306" cy="156737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7773" y="2940149"/>
            <a:ext cx="2250830" cy="5345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3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983545" y="478299"/>
            <a:ext cx="6705600" cy="8309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err="1">
                <a:solidFill>
                  <a:srgbClr val="7030A0"/>
                </a:solidFill>
              </a:rPr>
              <a:t>Nhìn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hình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đoán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chữ</a:t>
            </a:r>
            <a:endParaRPr lang="vi-VN" sz="4800" dirty="0">
              <a:solidFill>
                <a:srgbClr val="7030A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 l="11607" t="6079" r="74660" b="87842"/>
          <a:stretch>
            <a:fillRect/>
          </a:stretch>
        </p:blipFill>
        <p:spPr bwMode="auto">
          <a:xfrm>
            <a:off x="3537244" y="3950677"/>
            <a:ext cx="5511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83211" y="2025669"/>
            <a:ext cx="10213130" cy="1242668"/>
            <a:chOff x="-19327" y="6172"/>
            <a:chExt cx="58523" cy="5863"/>
          </a:xfrm>
        </p:grpSpPr>
        <p:sp>
          <p:nvSpPr>
            <p:cNvPr id="9" name="Rounded Rectangular Callout 6"/>
            <p:cNvSpPr>
              <a:spLocks noChangeArrowheads="1"/>
            </p:cNvSpPr>
            <p:nvPr/>
          </p:nvSpPr>
          <p:spPr bwMode="auto">
            <a:xfrm>
              <a:off x="19206" y="6172"/>
              <a:ext cx="19990" cy="5151"/>
            </a:xfrm>
            <a:prstGeom prst="wedgeRoundRectCallout">
              <a:avLst>
                <a:gd name="adj1" fmla="val -38889"/>
                <a:gd name="adj2" fmla="val 170469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………………………</a:t>
              </a:r>
            </a:p>
          </p:txBody>
        </p:sp>
        <p:sp>
          <p:nvSpPr>
            <p:cNvPr id="10" name="Rounded Rectangular Callout 7"/>
            <p:cNvSpPr>
              <a:spLocks noChangeArrowheads="1"/>
            </p:cNvSpPr>
            <p:nvPr/>
          </p:nvSpPr>
          <p:spPr bwMode="auto">
            <a:xfrm>
              <a:off x="-19327" y="6884"/>
              <a:ext cx="18588" cy="5151"/>
            </a:xfrm>
            <a:prstGeom prst="wedgeRoundRectCallout">
              <a:avLst>
                <a:gd name="adj1" fmla="val 86490"/>
                <a:gd name="adj2" fmla="val 155153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cs typeface="Times New Roman" pitchFamily="18" charset="0"/>
                </a:rPr>
                <a:t>…………...............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046721" y="2110154"/>
            <a:ext cx="3046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66"/>
                </a:solidFill>
                <a:cs typeface="Times New Roman" pitchFamily="18" charset="0"/>
              </a:rPr>
              <a:t>Chọn cỡ </a:t>
            </a:r>
            <a:r>
              <a:rPr lang="en-US" sz="3600" b="1">
                <a:solidFill>
                  <a:srgbClr val="FF0066"/>
                </a:solidFill>
                <a:cs typeface="Times New Roman" pitchFamily="18" charset="0"/>
              </a:rPr>
              <a:t>chữ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84738" y="2264899"/>
            <a:ext cx="33903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66"/>
                </a:solidFill>
                <a:cs typeface="Times New Roman" pitchFamily="18" charset="0"/>
              </a:rPr>
              <a:t>Chọn phông </a:t>
            </a:r>
            <a:r>
              <a:rPr lang="en-US" sz="3600" b="1">
                <a:solidFill>
                  <a:srgbClr val="FF0066"/>
                </a:solidFill>
                <a:cs typeface="Times New Roman" pitchFamily="18" charset="0"/>
              </a:rPr>
              <a:t>chữ</a:t>
            </a:r>
            <a:endParaRPr lang="en-US" sz="36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294228"/>
            <a:ext cx="11582400" cy="256032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1515F3"/>
                </a:solidFill>
              </a:rPr>
              <a:t/>
            </a:r>
            <a:br>
              <a:rPr lang="en-US" smtClean="0">
                <a:solidFill>
                  <a:srgbClr val="1515F3"/>
                </a:solidFill>
              </a:rPr>
            </a:br>
            <a:r>
              <a:rPr lang="en-US" smtClean="0">
                <a:solidFill>
                  <a:srgbClr val="1515F3"/>
                </a:solidFill>
              </a:rPr>
              <a:t>b. Thực hiện các thao tác ở cột “Thao tác”, sau đó quan sát thay đổi trên màn hình, điền vào chỗ (….) để được câu đúng?</a:t>
            </a:r>
            <a:endParaRPr lang="en-US">
              <a:solidFill>
                <a:srgbClr val="1515F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803</TotalTime>
  <Words>475</Words>
  <Application>Microsoft Office PowerPoint</Application>
  <PresentationFormat>Custom</PresentationFormat>
  <Paragraphs>63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b. Thực hiện các thao tác ở cột “Thao tác”, sau đó quan sát thay đổi trên màn hình, điền vào chỗ (….) để được câu đúng?</vt:lpstr>
      <vt:lpstr>PowerPoint Presentation</vt:lpstr>
      <vt:lpstr>?Có mấy cách để thay đổi phông chữ, cỡ chữ trong văn bản?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 COMPUTER</dc:creator>
  <cp:lastModifiedBy>Admin</cp:lastModifiedBy>
  <cp:revision>75</cp:revision>
  <dcterms:created xsi:type="dcterms:W3CDTF">2018-02-25T01:12:53Z</dcterms:created>
  <dcterms:modified xsi:type="dcterms:W3CDTF">2022-03-11T02:32:40Z</dcterms:modified>
</cp:coreProperties>
</file>