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sldIdLst>
    <p:sldId id="294" r:id="rId2"/>
    <p:sldId id="333" r:id="rId3"/>
    <p:sldId id="332" r:id="rId4"/>
    <p:sldId id="302" r:id="rId5"/>
    <p:sldId id="323" r:id="rId6"/>
    <p:sldId id="259" r:id="rId7"/>
    <p:sldId id="280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290" r:id="rId17"/>
    <p:sldId id="298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B1"/>
    <a:srgbClr val="66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>
        <p:scale>
          <a:sx n="100" d="100"/>
          <a:sy n="100" d="100"/>
        </p:scale>
        <p:origin x="-1932" y="-8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2F88CE-DCB6-417D-8C2C-78B2EF1B6DC8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2B681A-B75A-4F62-9FC6-092FA665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9CC2842A-63A3-4D78-917D-107BD230F083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D66E-31E1-46CA-9968-8806E5751A90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B7CA-D41E-4F50-B2DF-1BDA02CAE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6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118B-0FC1-4083-A78C-C667AD8E398C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AE57-A09A-4772-96AF-DE539E3B2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F121-A159-4F41-B8EE-D09301A4E424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D00E-609C-43C1-A34A-4F11AF0F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241A-2DC3-4637-AE1C-E8325752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2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08C1-C286-4C08-AD9D-BCA135382AA2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B8B2-122E-4592-9649-03AB078A2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2F57-CD60-4055-8E8E-6AC142E46D09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BDD8-6739-42A6-B0D7-4B443EB2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BDCD-D6DF-4110-B8C9-B18C035BF556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A211-DE0B-4DE6-8782-AE953C44B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403-33FF-4E5B-8697-EE756236A8D2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D182-CA5F-45ED-B30D-54FE76083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6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971C-026C-46FC-9344-13B2B08613C1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4545-A7AF-439E-A1A0-6027E4261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19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E8C9-0A5D-414E-A75C-E604C143A2A6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9035-CEE4-43EB-961F-2319F6EA3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3781-09BA-4E14-AD75-85351459501F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9D61-160A-49B9-934D-F1E609EEC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47906-8C72-4BA1-87F6-6FA0AA77AFD9}" type="datetimeFigureOut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F5DB5F-C6F8-4D76-8CE7-7C4E5BC14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11" r:id="rId7"/>
    <p:sldLayoutId id="2147484707" r:id="rId8"/>
    <p:sldLayoutId id="2147484708" r:id="rId9"/>
    <p:sldLayoutId id="2147484709" r:id="rId10"/>
    <p:sldLayoutId id="2147484710" r:id="rId11"/>
    <p:sldLayoutId id="2147484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inhtron.mp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-79375" y="-57150"/>
            <a:ext cx="9302750" cy="5200650"/>
            <a:chOff x="134" y="48"/>
            <a:chExt cx="5422" cy="4115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vi-VN" altLang="en-US" sz="1350" smtClean="0">
                <a:solidFill>
                  <a:srgbClr val="000000"/>
                </a:solidFill>
              </a:endParaRPr>
            </a:p>
          </p:txBody>
        </p:sp>
        <p:pic>
          <p:nvPicPr>
            <p:cNvPr id="4103" name="Picture 8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9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0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1" descr="s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28600" y="1657350"/>
            <a:ext cx="8643938" cy="177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QUÍ THẦY CÔ CÙNG CÁC EM HỌC SINH THAM DỰ TIẾT TIN HỌC LỚP 5 </a:t>
            </a:r>
            <a:endParaRPr lang="en-US" sz="3200" b="1" dirty="0">
              <a:solidFill>
                <a:srgbClr val="0B0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1543050" y="4286250"/>
            <a:ext cx="610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700">
                <a:solidFill>
                  <a:srgbClr val="0B03B1"/>
                </a:solidFill>
                <a:latin typeface="Times New Roman" pitchFamily="18" charset="0"/>
              </a:rPr>
              <a:t>Giáo viên : </a:t>
            </a:r>
            <a:r>
              <a:rPr lang="en-US" altLang="en-US" sz="2700" b="1">
                <a:solidFill>
                  <a:srgbClr val="0B03B1"/>
                </a:solidFill>
                <a:latin typeface="Times New Roman" pitchFamily="18" charset="0"/>
              </a:rPr>
              <a:t>Nguyễn Thị Ái Thùy</a:t>
            </a:r>
            <a:endParaRPr lang="en-US" altLang="en-US" sz="2700" b="1" i="1">
              <a:solidFill>
                <a:srgbClr val="0B03B1"/>
              </a:solidFill>
              <a:latin typeface="Times New Roman" pitchFamily="18" charset="0"/>
            </a:endParaRPr>
          </a:p>
        </p:txBody>
      </p:sp>
      <p:pic>
        <p:nvPicPr>
          <p:cNvPr id="4101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84600"/>
            <a:ext cx="31067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3" y="209550"/>
            <a:ext cx="85486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3 sgk trang 100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: Sửa câu lệnh ở ý 1 thành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B03B1"/>
                </a:solidFill>
                <a:latin typeface="Times New Roman" pitchFamily="18" charset="0"/>
              </a:rPr>
              <a:t>REPEAT 120[FD 10 BK 10 RT 3]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Quan sát Rùa vẽ hình gì?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66800" y="2266950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Rùa vẽ được hình tròn, 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47034" r="61462" b="48730"/>
          <a:stretch>
            <a:fillRect/>
          </a:stretch>
        </p:blipFill>
        <p:spPr bwMode="auto">
          <a:xfrm>
            <a:off x="5105400" y="1227138"/>
            <a:ext cx="144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448175" y="2276475"/>
            <a:ext cx="426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có độ dài bán kính 10 bước.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14313" y="2876550"/>
            <a:ext cx="88534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4 sgk trang 100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: Dựa vào dòng lệnh vừa sửa hoàn thành thủ tục hình tròn.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19200" y="3714750"/>
            <a:ext cx="88534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To Hinhtron</a:t>
            </a:r>
          </a:p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</a:t>
            </a:r>
            <a:r>
              <a:rPr lang="en-US" sz="2800" b="1">
                <a:solidFill>
                  <a:srgbClr val="0B03B1"/>
                </a:solidFill>
                <a:latin typeface="Times New Roman" pitchFamily="18" charset="0"/>
              </a:rPr>
              <a:t>REPEAT 120[FD 10 BK 10 RT 3]</a:t>
            </a:r>
          </a:p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6050" y="636588"/>
            <a:ext cx="694055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1 sgk trang 101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: Viết lệnh để Rùa vẽ hình bên, rồi kiểm tra kết quả trên máy tính.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61938" y="1733550"/>
            <a:ext cx="5681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</a:t>
            </a:r>
            <a:r>
              <a:rPr lang="en-US" sz="2800" b="1">
                <a:solidFill>
                  <a:srgbClr val="0B03B1"/>
                </a:solidFill>
                <a:latin typeface="Times New Roman" pitchFamily="18" charset="0"/>
              </a:rPr>
              <a:t>REPEAT 6[FD 150 RT 60]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76213" y="112713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738" y="2343150"/>
            <a:ext cx="88534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2 sgk trang 101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: Thêm thủ tục Lucgiac vào câu lệnh vừa viết để vẽ hình dưới đây rồi kiểm tra kết quả trên máy tính.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88975" y="3629025"/>
            <a:ext cx="56816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Lucgiac	</a:t>
            </a:r>
          </a:p>
          <a:p>
            <a:pPr algn="just" eaLnBrk="1" hangingPunct="1"/>
            <a:r>
              <a:rPr lang="en-US" sz="2800" b="1">
                <a:solidFill>
                  <a:srgbClr val="0B03B1"/>
                </a:solidFill>
                <a:latin typeface="Times New Roman" pitchFamily="18" charset="0"/>
              </a:rPr>
              <a:t>REPEAT 6[FD 150 RT 60]</a:t>
            </a:r>
          </a:p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61938" y="3665538"/>
            <a:ext cx="7702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Lucgiac	</a:t>
            </a:r>
          </a:p>
          <a:p>
            <a:pPr algn="just" eaLnBrk="1" hangingPunct="1"/>
            <a:r>
              <a:rPr lang="en-US" sz="2200" b="1">
                <a:solidFill>
                  <a:srgbClr val="0B03B1"/>
                </a:solidFill>
                <a:latin typeface="Times New Roman" pitchFamily="18" charset="0"/>
              </a:rPr>
              <a:t>REPEAT 6[FD 100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</a:rPr>
              <a:t>repeat 120[fd 10 bk 10 rt 3]</a:t>
            </a:r>
            <a:r>
              <a:rPr lang="en-US" sz="2200" b="1">
                <a:solidFill>
                  <a:srgbClr val="0B03B1"/>
                </a:solidFill>
                <a:latin typeface="Times New Roman" pitchFamily="18" charset="0"/>
              </a:rPr>
              <a:t>RT 60]</a:t>
            </a:r>
          </a:p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pic>
        <p:nvPicPr>
          <p:cNvPr id="1434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5175" y="374650"/>
            <a:ext cx="1973263" cy="1657350"/>
          </a:xfrm>
          <a:noFill/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02050"/>
            <a:ext cx="22685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4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4463" y="100013"/>
            <a:ext cx="8847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3 sgk trang 101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: Thực hiện các yêu cầu sau: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-28575" y="971550"/>
            <a:ext cx="6353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B03B1"/>
                </a:solidFill>
                <a:latin typeface="Times New Roman" pitchFamily="18" charset="0"/>
              </a:rPr>
              <a:t>REPEAT 8[FD 10 bk 10 RT 45]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44463" y="590550"/>
            <a:ext cx="88471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a. Viết dòng lệnh để Rùa vẽ hình bông tuyết: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43118" r="61217" b="51741"/>
          <a:stretch>
            <a:fillRect/>
          </a:stretch>
        </p:blipFill>
        <p:spPr bwMode="auto">
          <a:xfrm>
            <a:off x="6781800" y="663575"/>
            <a:ext cx="533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0" y="1760538"/>
            <a:ext cx="52101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Bongtuyet	</a:t>
            </a:r>
          </a:p>
          <a:p>
            <a:pPr algn="just" eaLnBrk="1" hangingPunct="1"/>
            <a:r>
              <a:rPr lang="en-US" sz="2400" b="1">
                <a:solidFill>
                  <a:srgbClr val="0B03B1"/>
                </a:solidFill>
                <a:latin typeface="Times New Roman" pitchFamily="18" charset="0"/>
              </a:rPr>
              <a:t>REPEAT 8[FD 10 bk 10 RT 45]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6200" y="1352550"/>
            <a:ext cx="8845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b. Viết thủ tục Bongtuyet để vẽ hình bông tuyết: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43118" r="61217" b="51741"/>
          <a:stretch>
            <a:fillRect/>
          </a:stretch>
        </p:blipFill>
        <p:spPr bwMode="auto">
          <a:xfrm>
            <a:off x="7216775" y="1425575"/>
            <a:ext cx="533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9" b="43616"/>
          <a:stretch>
            <a:fillRect/>
          </a:stretch>
        </p:blipFill>
        <p:spPr bwMode="auto">
          <a:xfrm>
            <a:off x="6073775" y="3333750"/>
            <a:ext cx="2994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990600" y="3748088"/>
            <a:ext cx="52101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Bongtuyet	</a:t>
            </a:r>
          </a:p>
          <a:p>
            <a:pPr algn="just" eaLnBrk="1" hangingPunct="1"/>
            <a:r>
              <a:rPr lang="en-US" sz="2400" b="1">
                <a:solidFill>
                  <a:srgbClr val="0B03B1"/>
                </a:solidFill>
                <a:latin typeface="Times New Roman" pitchFamily="18" charset="0"/>
              </a:rPr>
              <a:t>REPEAT 8[FD 10 bk 10 RT 45]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6200" y="2876550"/>
            <a:ext cx="88455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c. Sử dụng thủ tục Lucgiac và bông tuyết, viết chương trình vẽ các n=hình sau: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5800" y="1223963"/>
            <a:ext cx="52101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C1	</a:t>
            </a:r>
          </a:p>
          <a:p>
            <a:pPr algn="just" eaLnBrk="1" hangingPunct="1"/>
            <a:r>
              <a:rPr lang="en-US" sz="2400" b="1">
                <a:solidFill>
                  <a:srgbClr val="0B03B1"/>
                </a:solidFill>
                <a:latin typeface="Times New Roman" pitchFamily="18" charset="0"/>
              </a:rPr>
              <a:t>repeat 6[fd 100 Bongtuyet rt 60]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49225" y="209550"/>
            <a:ext cx="88455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c. Sử dụng thủ tục Lucgiac và bongtuyet, viết chương trình vẽ các hình sau: </a:t>
            </a:r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22552" r="48723" b="46436"/>
          <a:stretch>
            <a:fillRect/>
          </a:stretch>
        </p:blipFill>
        <p:spPr bwMode="auto">
          <a:xfrm>
            <a:off x="6858000" y="1222375"/>
            <a:ext cx="9080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7796" r="65132" b="61691"/>
          <a:stretch>
            <a:fillRect/>
          </a:stretch>
        </p:blipFill>
        <p:spPr bwMode="auto">
          <a:xfrm>
            <a:off x="7086600" y="2876550"/>
            <a:ext cx="974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76275" y="2857500"/>
            <a:ext cx="57245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C2	</a:t>
            </a:r>
          </a:p>
          <a:p>
            <a:pPr algn="just" eaLnBrk="1" hangingPunct="1"/>
            <a:r>
              <a:rPr lang="en-US" sz="2400" b="1">
                <a:solidFill>
                  <a:srgbClr val="0B03B1"/>
                </a:solidFill>
                <a:latin typeface="Times New Roman" pitchFamily="18" charset="0"/>
              </a:rPr>
              <a:t>repeat 6[fd 100 Hinhtron BK 100 rt 60]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143000" y="1595438"/>
            <a:ext cx="51149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Duongtron	</a:t>
            </a:r>
          </a:p>
          <a:p>
            <a:pPr algn="just" eaLnBrk="1" hangingPunct="1"/>
            <a:r>
              <a:rPr lang="en-US" sz="2400" b="1">
                <a:solidFill>
                  <a:srgbClr val="0B03B1"/>
                </a:solidFill>
                <a:latin typeface="Times New Roman" pitchFamily="18" charset="0"/>
              </a:rPr>
              <a:t>repeat 60[fd 5 rt 6]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4463" y="100013"/>
            <a:ext cx="884713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4 sgk trang 101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: Cho biết dòng lệnh vẽ đường tròn như sau:</a:t>
            </a:r>
          </a:p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REPEAT 60[FD 5 RT 6]</a:t>
            </a:r>
          </a:p>
        </p:txBody>
      </p:sp>
      <p:pic>
        <p:nvPicPr>
          <p:cNvPr id="9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8" t="32338" r="48911" b="41624"/>
          <a:stretch>
            <a:fillRect/>
          </a:stretch>
        </p:blipFill>
        <p:spPr bwMode="auto">
          <a:xfrm>
            <a:off x="6248400" y="1730375"/>
            <a:ext cx="9636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6248400" y="32575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133475" y="3105150"/>
            <a:ext cx="51149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Duongtron4</a:t>
            </a:r>
          </a:p>
          <a:p>
            <a:pPr algn="just" eaLnBrk="1" hangingPunct="1"/>
            <a:r>
              <a:rPr lang="en-US" sz="2400" b="1">
                <a:solidFill>
                  <a:srgbClr val="0B03B1"/>
                </a:solidFill>
                <a:latin typeface="Times New Roman" pitchFamily="18" charset="0"/>
              </a:rPr>
              <a:t>repeat 4[Duongtron rt 90]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85800" y="971550"/>
            <a:ext cx="70866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</a:t>
            </a:r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UDMR1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REPEAT 4 [fd 100 lt 90] fd 70 rt 60 fd 70 repeat 5 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[repeat 4[lt 90 fd 100]bk 20 rt 60 fd 70]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81000" y="590550"/>
            <a:ext cx="861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600">
                <a:solidFill>
                  <a:srgbClr val="0B03B1"/>
                </a:solidFill>
                <a:latin typeface="Times New Roman" pitchFamily="18" charset="0"/>
              </a:rPr>
              <a:t>Viết chương trình gồm một hoặc nhiều thủ tục vẽ các hình sau: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" y="2528888"/>
            <a:ext cx="68453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</a:t>
            </a:r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UDMR2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REPEAT 4 [REPEAT 4[FD 100 RT 90]  RT 360/4] 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sp>
        <p:nvSpPr>
          <p:cNvPr id="18438" name="TextBox 16"/>
          <p:cNvSpPr txBox="1">
            <a:spLocks noChangeArrowheads="1"/>
          </p:cNvSpPr>
          <p:nvPr/>
        </p:nvSpPr>
        <p:spPr bwMode="auto">
          <a:xfrm>
            <a:off x="176213" y="112713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HOẠT ĐỘNG ỨNG DỤNG, MỞ RỘNG</a:t>
            </a:r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7086600" y="1069975"/>
            <a:ext cx="1695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7607300" y="2647950"/>
            <a:ext cx="1174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7607300" y="3790950"/>
            <a:ext cx="12319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5800" y="3714750"/>
            <a:ext cx="69215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To </a:t>
            </a:r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UDMR3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Repeat 6 [fd 100 repeat 4 [rt 90 fd 50] bk 100 rt 60]</a:t>
            </a:r>
          </a:p>
          <a:p>
            <a:pPr algn="just"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757238" y="1222375"/>
            <a:ext cx="78533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Hoàn thiện bài tập SGK trang 100, 101, 102.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Học thuộc các câu lệnh và thủ tục trong Logo đã học.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Khuyến khích làm bài tâp trong sách bài tập hướng dẫn học tin học lớp 5.</a:t>
            </a:r>
          </a:p>
          <a:p>
            <a:pPr algn="just">
              <a:lnSpc>
                <a:spcPct val="130000"/>
              </a:lnSpc>
              <a:buFontTx/>
              <a:buChar char="-"/>
            </a:pPr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Đọc trước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Thay đổi màu và nét vẽ bằng câu lệnh.</a:t>
            </a:r>
            <a:endParaRPr lang="vi-V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14400" y="447675"/>
            <a:ext cx="6477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B03B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DẶN DÒ</a:t>
            </a:r>
            <a:endParaRPr lang="vi-VN" sz="2800" b="1">
              <a:solidFill>
                <a:srgbClr val="0B03B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58738" y="0"/>
            <a:ext cx="9009062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19461" name="Picture 2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3194" y="-115094"/>
            <a:ext cx="1028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77813" y="3946525"/>
            <a:ext cx="958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8738" y="0"/>
            <a:ext cx="9009062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9" tIns="34295" rIns="68589" bIns="34295" anchor="ctr"/>
          <a:lstStyle/>
          <a:p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934200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4" name="Picture 21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3850" y="-1714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8751" y="4030662"/>
            <a:ext cx="958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61288" y="4240213"/>
            <a:ext cx="1277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16"/>
          <p:cNvGrpSpPr>
            <a:grpSpLocks/>
          </p:cNvGrpSpPr>
          <p:nvPr/>
        </p:nvGrpSpPr>
        <p:grpSpPr bwMode="auto">
          <a:xfrm>
            <a:off x="68263" y="728663"/>
            <a:ext cx="8802687" cy="2144712"/>
            <a:chOff x="218804" y="2133600"/>
            <a:chExt cx="11734800" cy="1249774"/>
          </a:xfrm>
        </p:grpSpPr>
        <p:sp>
          <p:nvSpPr>
            <p:cNvPr id="20489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3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CHÚC QUÍ THẦY CÔ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295905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27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1109663"/>
            <a:ext cx="2919413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 new roman"/>
              </a:rPr>
              <a:t>KIỂM TRA BÀI CŨ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5575" y="1868488"/>
            <a:ext cx="85931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Một thủ tục trong Logo có mấy phần? Đó là những phần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729038"/>
            <a:ext cx="8305800" cy="1257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400" dirty="0"/>
              <a:t>Gồm 3 phần: đầu thủ tục, thân thủ tục, kết thúc thủ tục.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27635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time new roman"/>
              </a:rPr>
              <a:t>- Em hãy viết 1 thủ tục vẽ hình vuông cạnh 150 bước.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9213" y="57150"/>
            <a:ext cx="904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Thủ tục là gì?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428625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	Thủ tục là một dãy các thao tác được thực hiện theo thứ tự để hoàn thành một công việc nào đó. 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-76200" y="1119188"/>
            <a:ext cx="904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 thể: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66800" y="112871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Bước 1: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14600" y="11382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Để mở cửa sổ soạn thảo thủ tục, ta dùng câu lệnh: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Edit “&lt;Tên thủ tục     </a:t>
            </a:r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Ví dụ: edit “hinhvuong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38225" y="1857375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Bước 2: 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486025" y="184785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Trong thủ tục gồm có 3 phần: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476500" y="2322513"/>
            <a:ext cx="3695700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To &lt;Tên thủ tục&gt;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248400" y="2311400"/>
            <a:ext cx="25146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Đầu thủ tục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476500" y="2773363"/>
            <a:ext cx="36957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Các lệnh trong thân thủ tục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48400" y="2773363"/>
            <a:ext cx="2514600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Thân thủ tục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486025" y="3254375"/>
            <a:ext cx="36957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257925" y="3243263"/>
            <a:ext cx="25146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Kết thúc thủ tục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90600" y="37099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Bước 3: Ghi vào bộ nhớ và đóng cửa sổ soạn thảo.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887413" y="4171950"/>
            <a:ext cx="955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&lt;Tên thủ tục&gt;: </a:t>
            </a:r>
            <a:r>
              <a:rPr lang="en-US" sz="20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Do học sinh tự đặt, viết liền, không dấu, có ít nhất 1 chữ cái.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-9525" y="409575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192213" y="4624388"/>
            <a:ext cx="955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Đặt tên thủ tục sao cho gợi mở, dễ nhớ.  Ví dụ: Tamgiac</a:t>
            </a:r>
            <a:endParaRPr lang="en-US" sz="200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07950" y="57150"/>
            <a:ext cx="9043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Ôn lại thủ tục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762000" y="590550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Để lưu lại thủ tục thực hiện gõ các lệnh sau :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28600" y="133350"/>
            <a:ext cx="7086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2. Lưu lại các thủ tục trong Logo: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-152400" y="4324350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B03B1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		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Bước 2: Gõ phím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Enter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28600" y="2428875"/>
            <a:ext cx="6840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3. Nạp tệp chứa các thủ tục để làm việc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914400" y="1106488"/>
            <a:ext cx="6400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Bước 1: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Save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 “cacthutuc.lgo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914400" y="165735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	Bước 2: Gõ phím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Enter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04863" y="3038475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B03B1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Để nạp tệp chứa các thủ tục em gõ lệnh: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2475" y="363855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B03B1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	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Bước 1: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Load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“cacthutuc.lgo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657350"/>
            <a:ext cx="9144000" cy="154305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 LUYỆN TẬP THỦ TỤC</a:t>
            </a:r>
            <a:endParaRPr lang="en-US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300990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2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514350"/>
            <a:ext cx="7550150" cy="2190750"/>
            <a:chOff x="1336675" y="443345"/>
            <a:chExt cx="7532555" cy="3022600"/>
          </a:xfrm>
        </p:grpSpPr>
        <p:pic>
          <p:nvPicPr>
            <p:cNvPr id="10248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Logo.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2419350"/>
            <a:ext cx="7431088" cy="2324100"/>
            <a:chOff x="1462426" y="3337719"/>
            <a:chExt cx="7430655" cy="3098800"/>
          </a:xfrm>
        </p:grpSpPr>
        <p:pic>
          <p:nvPicPr>
            <p:cNvPr id="10246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Logo.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1666875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76213" y="112713"/>
            <a:ext cx="904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3" y="617538"/>
            <a:ext cx="885348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1 sgk trang 100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: Chọn đáp án đúng.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Rùa vẽ được hình nào khi thực hiện dòng lệnh sau: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B03B1"/>
                </a:solidFill>
                <a:latin typeface="Times New Roman" pitchFamily="18" charset="0"/>
              </a:rPr>
              <a:t>REPEAT 120[FD 100 BK 100 RT 3]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8" t="34831" r="37595" b="36122"/>
          <a:stretch>
            <a:fillRect/>
          </a:stretch>
        </p:blipFill>
        <p:spPr bwMode="auto">
          <a:xfrm>
            <a:off x="533400" y="2311400"/>
            <a:ext cx="1123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40424" r="60284" b="34163"/>
          <a:stretch>
            <a:fillRect/>
          </a:stretch>
        </p:blipFill>
        <p:spPr bwMode="auto">
          <a:xfrm>
            <a:off x="7010400" y="2292350"/>
            <a:ext cx="15732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4" t="51244" r="27847" b="19690"/>
          <a:stretch>
            <a:fillRect/>
          </a:stretch>
        </p:blipFill>
        <p:spPr bwMode="auto">
          <a:xfrm>
            <a:off x="4876800" y="2371725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28026" r="69318" b="41701"/>
          <a:stretch>
            <a:fillRect/>
          </a:stretch>
        </p:blipFill>
        <p:spPr bwMode="auto">
          <a:xfrm>
            <a:off x="2743200" y="2265363"/>
            <a:ext cx="10366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3378200"/>
            <a:ext cx="156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Hình vuông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9675" y="3378200"/>
            <a:ext cx="1344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tròn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05350" y="3378200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Hình chữ nhật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80263" y="3333750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Hình thoi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96863" y="3903663"/>
            <a:ext cx="87709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Chọn nét bút (Pensize) đậm và kiểm tra kết quả trên màn hình máy tính.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FBF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FBF9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  <p:bldP spid="11" grpId="0"/>
      <p:bldP spid="11" grpId="1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latin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3" y="209550"/>
            <a:ext cx="8548687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0B03B1"/>
                </a:solidFill>
                <a:latin typeface="Times New Roman" pitchFamily="18" charset="0"/>
              </a:rPr>
              <a:t>Bài tập 2 sgk trang 100</a:t>
            </a:r>
            <a:r>
              <a:rPr lang="en-US" sz="2800" b="1">
                <a:solidFill>
                  <a:srgbClr val="0B03B1"/>
                </a:solidFill>
                <a:latin typeface="Times New Roman" pitchFamily="18" charset="0"/>
              </a:rPr>
              <a:t>: </a:t>
            </a:r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Thêm lệnh WAIT vào dòng lệnh trên và quan sát Rùa vẽ như thế nào?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solidFill>
                  <a:srgbClr val="0B03B1"/>
                </a:solidFill>
                <a:latin typeface="Times New Roman" pitchFamily="18" charset="0"/>
              </a:rPr>
              <a:t>REPEAT 120[FD 100 WAIT 15 BK 100 RT 3 WAIT 15]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52400" y="1746250"/>
            <a:ext cx="60483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Rùa tiến về phía trước 1 đoạn 100 bước, Rùa tạm dừng 15 tíc, Rùa lùi lại 100 bước, Rùa quay phải 3 độ, Rùa dừng lại 15 tíc.</a:t>
            </a:r>
          </a:p>
        </p:txBody>
      </p:sp>
      <p:pic>
        <p:nvPicPr>
          <p:cNvPr id="13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35934" r="55127" b="36940"/>
          <a:stretch>
            <a:fillRect/>
          </a:stretch>
        </p:blipFill>
        <p:spPr bwMode="auto">
          <a:xfrm>
            <a:off x="6477000" y="1809750"/>
            <a:ext cx="228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52400" y="3486150"/>
            <a:ext cx="60483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0B03B1"/>
                </a:solidFill>
                <a:latin typeface="Times New Roman" pitchFamily="18" charset="0"/>
              </a:rPr>
              <a:t>Cứ như vậy, Rùa lặp đi lặp lại 120 lần thì dừng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837</Words>
  <Application>Microsoft Office PowerPoint</Application>
  <PresentationFormat>On-screen Show (16:9)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Arial</vt:lpstr>
      <vt:lpstr>Times New Roman</vt:lpstr>
      <vt:lpstr>time new roman</vt:lpstr>
      <vt:lpstr>Wingdings 3</vt:lpstr>
      <vt:lpstr>SimHei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5: LUYỆN TẬP THỦ TỤC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VS8 X64</dc:creator>
  <cp:lastModifiedBy>Admin</cp:lastModifiedBy>
  <cp:revision>427</cp:revision>
  <dcterms:created xsi:type="dcterms:W3CDTF">2020-04-13T08:40:05Z</dcterms:created>
  <dcterms:modified xsi:type="dcterms:W3CDTF">2022-03-11T02:30:16Z</dcterms:modified>
</cp:coreProperties>
</file>