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media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259" r:id="rId2"/>
    <p:sldId id="274" r:id="rId3"/>
    <p:sldId id="258" r:id="rId4"/>
    <p:sldId id="261" r:id="rId5"/>
    <p:sldId id="262" r:id="rId6"/>
    <p:sldId id="276" r:id="rId7"/>
    <p:sldId id="260" r:id="rId8"/>
    <p:sldId id="290" r:id="rId9"/>
    <p:sldId id="297" r:id="rId10"/>
    <p:sldId id="298" r:id="rId11"/>
    <p:sldId id="299" r:id="rId12"/>
    <p:sldId id="300" r:id="rId13"/>
    <p:sldId id="301" r:id="rId14"/>
    <p:sldId id="263" r:id="rId15"/>
    <p:sldId id="264" r:id="rId16"/>
    <p:sldId id="275" r:id="rId17"/>
    <p:sldId id="277" r:id="rId18"/>
    <p:sldId id="278" r:id="rId19"/>
    <p:sldId id="291" r:id="rId20"/>
    <p:sldId id="292" r:id="rId21"/>
    <p:sldId id="293" r:id="rId22"/>
    <p:sldId id="294" r:id="rId23"/>
    <p:sldId id="295" r:id="rId24"/>
    <p:sldId id="296" r:id="rId25"/>
    <p:sldId id="273" r:id="rId26"/>
    <p:sldId id="266" r:id="rId27"/>
    <p:sldId id="303" r:id="rId28"/>
    <p:sldId id="302" r:id="rId29"/>
    <p:sldId id="267" r:id="rId30"/>
    <p:sldId id="304" r:id="rId31"/>
    <p:sldId id="26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305" r:id="rId40"/>
    <p:sldId id="286" r:id="rId41"/>
    <p:sldId id="287" r:id="rId42"/>
    <p:sldId id="288" r:id="rId43"/>
    <p:sldId id="289" r:id="rId44"/>
    <p:sldId id="269" r:id="rId45"/>
    <p:sldId id="270" r:id="rId46"/>
  </p:sldIdLst>
  <p:sldSz cx="12192000" cy="6858000"/>
  <p:notesSz cx="6858000" cy="9144000"/>
  <p:embeddedFontLst>
    <p:embeddedFont>
      <p:font typeface="宋体" pitchFamily="2" charset="-122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Cooper Black" charset="0"/>
      <p:regular r:id="rId53"/>
    </p:embeddedFont>
    <p:embeddedFont>
      <p:font typeface="Broadway" charset="0"/>
      <p:regular r:id="rId54"/>
    </p:embeddedFont>
    <p:embeddedFont>
      <p:font typeface="Century Gothic" pitchFamily="34" charset="0"/>
      <p:regular r:id="rId55"/>
      <p:bold r:id="rId56"/>
      <p:italic r:id="rId57"/>
      <p:boldItalic r:id="rId58"/>
    </p:embeddedFont>
    <p:embeddedFont>
      <p:font typeface="Britannic Bold" charset="0"/>
      <p:regular r:id="rId59"/>
    </p:embeddedFont>
    <p:embeddedFont>
      <p:font typeface="Baskerville Old Face" charset="0"/>
      <p:regular r:id="rId60"/>
    </p:embeddedFont>
    <p:embeddedFont>
      <p:font typeface="Tahoma" pitchFamily="34" charset="0"/>
      <p:regular r:id="rId61"/>
      <p:bold r:id="rId62"/>
    </p:embeddedFont>
    <p:embeddedFont>
      <p:font typeface="Arial Black" pitchFamily="34" charset="0"/>
      <p:regular r:id="rId63"/>
      <p: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A78"/>
    <a:srgbClr val="E38012"/>
    <a:srgbClr val="FFFFFF"/>
    <a:srgbClr val="2A4C96"/>
    <a:srgbClr val="3A5EAC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84" y="-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0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1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5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2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4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0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0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3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9.png"/><Relationship Id="rId3" Type="http://schemas.openxmlformats.org/officeDocument/2006/relationships/audio" Target="../media/audio11.wav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audio" Target="../media/audio10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4.wav"/><Relationship Id="rId11" Type="http://schemas.openxmlformats.org/officeDocument/2006/relationships/image" Target="../media/image4.png"/><Relationship Id="rId5" Type="http://schemas.openxmlformats.org/officeDocument/2006/relationships/audio" Target="../media/audio13.wav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audio" Target="../media/audio12.wav"/><Relationship Id="rId9" Type="http://schemas.openxmlformats.org/officeDocument/2006/relationships/image" Target="../media/image21.png"/><Relationship Id="rId1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Relationship Id="rId9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4.jpeg"/><Relationship Id="rId4" Type="http://schemas.openxmlformats.org/officeDocument/2006/relationships/audio" Target="../media/audio16.wav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5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6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00206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   </a:t>
            </a:r>
            <a:endParaRPr lang="zh-CN" altLang="en-US" sz="3200" b="1" kern="2000" dirty="0">
              <a:solidFill>
                <a:srgbClr val="00206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LET'S GO TO </a:t>
            </a:r>
          </a:p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THE BOOKSHOP</a:t>
            </a:r>
            <a:endParaRPr lang="zh-CN" altLang="en-US" sz="7200" b="1" kern="2000" dirty="0">
              <a:ln w="95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/>
        </p:nvSpPr>
        <p:spPr>
          <a:xfrm>
            <a:off x="1916656" y="782122"/>
            <a:ext cx="859782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Thurs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day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, March 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24</a:t>
            </a:r>
            <a:r>
              <a:rPr lang="en-US" sz="4400" b="1" baseline="30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th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 2022</a:t>
            </a:r>
            <a:endParaRPr lang="en-US" sz="44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  <a:cs typeface="Arial" panose="020B0604020202020204" pitchFamily="34" charset="0"/>
            </a:endParaRPr>
          </a:p>
          <a:p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pharmacy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422" y="1692198"/>
            <a:ext cx="1853776" cy="15260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328" y="4250176"/>
            <a:ext cx="1658868" cy="14944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535" y="4250176"/>
            <a:ext cx="1764120" cy="150293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5870659" y="1607877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22" y="3976836"/>
            <a:ext cx="1853776" cy="1526058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9131751" y="1724428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843" y="1544334"/>
            <a:ext cx="1658868" cy="1494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sweet shop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b="7781"/>
          <a:stretch/>
        </p:blipFill>
        <p:spPr>
          <a:xfrm>
            <a:off x="5246078" y="5122144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199886" y="2674953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607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199886" y="13759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31103" y="264375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501606" y="13742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8558" y="4184791"/>
            <a:ext cx="1867469" cy="135256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01606" y="5209138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01606" y="3910170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bookshop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422" y="1692198"/>
            <a:ext cx="1853776" cy="15260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328" y="4250176"/>
            <a:ext cx="1658868" cy="14944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535" y="4250176"/>
            <a:ext cx="1764120" cy="150293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5870659" y="1607877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b="7781"/>
          <a:stretch/>
        </p:blipFill>
        <p:spPr>
          <a:xfrm>
            <a:off x="8510638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1063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77246" y="265283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77246" y="13538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12463" y="5295642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12463" y="399667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8490475" y="265113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90475" y="13521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bookshop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496" y="1687878"/>
            <a:ext cx="1867469" cy="135256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513" y="4138751"/>
            <a:ext cx="1658868" cy="14944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4646" y="1739796"/>
            <a:ext cx="1764120" cy="150293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5897003" y="4195260"/>
            <a:ext cx="1667804" cy="1639743"/>
            <a:chOff x="1366574" y="779410"/>
            <a:chExt cx="5150340" cy="50636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b="7781"/>
          <a:stretch/>
        </p:blipFill>
        <p:spPr>
          <a:xfrm>
            <a:off x="8528539" y="2505092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28539" y="134503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69076" y="5245932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9579" y="39469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5239579" y="2678509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579" y="137954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3"/>
          <a:srcRect b="8337"/>
          <a:stretch/>
        </p:blipFill>
        <p:spPr>
          <a:xfrm>
            <a:off x="8482305" y="5244232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452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5772150" y="2745087"/>
            <a:ext cx="5452326" cy="1323439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chocolate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ˈtʃɒklət/</a:t>
              </a:r>
            </a:p>
          </p:txBody>
        </p:sp>
      </p:grpSp>
      <p:pic>
        <p:nvPicPr>
          <p:cNvPr id="12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4" end="107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2912" y="1612682"/>
            <a:ext cx="4726487" cy="3937101"/>
            <a:chOff x="927725" y="1773193"/>
            <a:chExt cx="4555419" cy="37946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725" y="2584497"/>
              <a:ext cx="2707968" cy="29833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37736"/>
            <a:stretch/>
          </p:blipFill>
          <p:spPr>
            <a:xfrm rot="3198591">
              <a:off x="3582064" y="1208785"/>
              <a:ext cx="1336671" cy="246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43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15" name="MsPham"/>
          <p:cNvGrpSpPr/>
          <p:nvPr/>
        </p:nvGrpSpPr>
        <p:grpSpPr>
          <a:xfrm>
            <a:off x="6248400" y="2610646"/>
            <a:ext cx="5223726" cy="1501384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16" name="1"/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medicine</a:t>
              </a:r>
            </a:p>
          </p:txBody>
        </p:sp>
        <p:sp>
          <p:nvSpPr>
            <p:cNvPr id="17" name="1"/>
            <p:cNvSpPr txBox="1"/>
            <p:nvPr/>
          </p:nvSpPr>
          <p:spPr>
            <a:xfrm>
              <a:off x="7573924" y="3433923"/>
              <a:ext cx="2600458" cy="4612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</a:t>
              </a:r>
              <a:r>
                <a:rPr lang="en-US" sz="28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ˈmedɪsn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pic>
        <p:nvPicPr>
          <p:cNvPr id="1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1" end="15040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93800" y="1564593"/>
            <a:ext cx="5297794" cy="3776759"/>
            <a:chOff x="859504" y="2018083"/>
            <a:chExt cx="4682700" cy="3338263"/>
          </a:xfrm>
        </p:grpSpPr>
        <p:grpSp>
          <p:nvGrpSpPr>
            <p:cNvPr id="9" name="Group 8"/>
            <p:cNvGrpSpPr/>
            <p:nvPr/>
          </p:nvGrpSpPr>
          <p:grpSpPr>
            <a:xfrm>
              <a:off x="859504" y="2557939"/>
              <a:ext cx="3270875" cy="2798407"/>
              <a:chOff x="1930683" y="2634456"/>
              <a:chExt cx="3088074" cy="264201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930683" y="2634456"/>
                <a:ext cx="3088074" cy="1917075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482625" y="4130800"/>
                <a:ext cx="2399693" cy="1145667"/>
                <a:chOff x="3058591" y="4328749"/>
                <a:chExt cx="1819970" cy="868895"/>
              </a:xfrm>
            </p:grpSpPr>
            <p:pic>
              <p:nvPicPr>
                <p:cNvPr id="3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7" t="3556" r="52116" b="77883"/>
                <a:stretch/>
              </p:blipFill>
              <p:spPr bwMode="auto">
                <a:xfrm>
                  <a:off x="4102273" y="4328749"/>
                  <a:ext cx="776288" cy="319088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205" t="78368" r="70138" b="3074"/>
                <a:stretch/>
              </p:blipFill>
              <p:spPr bwMode="auto">
                <a:xfrm>
                  <a:off x="3459585" y="4533569"/>
                  <a:ext cx="588647" cy="58293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89" t="78914" r="5654" b="2528"/>
                <a:stretch/>
              </p:blipFill>
              <p:spPr bwMode="auto">
                <a:xfrm>
                  <a:off x="3058591" y="4614712"/>
                  <a:ext cx="588647" cy="58293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10" descr="https://goldenkids-data.tienganh123.com/file/learn/child/ta345_new/data/img/grade4/unit16/vocab1/medicine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913" t="3262" r="2130" b="78039"/>
                <a:stretch/>
              </p:blipFill>
              <p:spPr bwMode="auto">
                <a:xfrm rot="1970204">
                  <a:off x="3963087" y="4604396"/>
                  <a:ext cx="776287" cy="321468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37736"/>
            <a:stretch/>
          </p:blipFill>
          <p:spPr>
            <a:xfrm rot="3198591">
              <a:off x="3571925" y="1433130"/>
              <a:ext cx="1385326" cy="2555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09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8446" y="1276053"/>
            <a:ext cx="5656993" cy="4742063"/>
            <a:chOff x="389346" y="1847553"/>
            <a:chExt cx="5656993" cy="47420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346" y="1847553"/>
              <a:ext cx="4392204" cy="47420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37736"/>
            <a:stretch/>
          </p:blipFill>
          <p:spPr>
            <a:xfrm rot="3198591">
              <a:off x="3625793" y="1393837"/>
              <a:ext cx="1701914" cy="3139178"/>
            </a:xfrm>
            <a:prstGeom prst="rect">
              <a:avLst/>
            </a:prstGeom>
          </p:spPr>
        </p:pic>
      </p:grpSp>
      <p:grpSp>
        <p:nvGrpSpPr>
          <p:cNvPr id="7" name="MsPham"/>
          <p:cNvGrpSpPr/>
          <p:nvPr/>
        </p:nvGrpSpPr>
        <p:grpSpPr>
          <a:xfrm>
            <a:off x="6858000" y="2745087"/>
            <a:ext cx="4366476" cy="1323439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8" name="1"/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bread</a:t>
              </a:r>
            </a:p>
          </p:txBody>
        </p:sp>
        <p:sp>
          <p:nvSpPr>
            <p:cNvPr id="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bred/</a:t>
              </a:r>
            </a:p>
          </p:txBody>
        </p:sp>
      </p:grpSp>
      <p:pic>
        <p:nvPicPr>
          <p:cNvPr id="10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21441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833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37982" y="1370007"/>
            <a:ext cx="4734773" cy="4340103"/>
            <a:chOff x="1109959" y="1394971"/>
            <a:chExt cx="4734773" cy="43401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9959" y="1885950"/>
              <a:ext cx="4034998" cy="384912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37736"/>
            <a:stretch/>
          </p:blipFill>
          <p:spPr>
            <a:xfrm rot="3198591">
              <a:off x="3992184" y="844971"/>
              <a:ext cx="1302548" cy="2402548"/>
            </a:xfrm>
            <a:prstGeom prst="rect">
              <a:avLst/>
            </a:prstGeom>
          </p:spPr>
        </p:pic>
      </p:grpSp>
      <p:grpSp>
        <p:nvGrpSpPr>
          <p:cNvPr id="5" name="MsPham"/>
          <p:cNvGrpSpPr/>
          <p:nvPr/>
        </p:nvGrpSpPr>
        <p:grpSpPr>
          <a:xfrm>
            <a:off x="6400800" y="2745087"/>
            <a:ext cx="4823676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6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food</a:t>
              </a:r>
            </a:p>
          </p:txBody>
        </p:sp>
        <p:sp>
          <p:nvSpPr>
            <p:cNvPr id="7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fuːd/</a:t>
              </a:r>
            </a:p>
          </p:txBody>
        </p:sp>
      </p:grpSp>
      <p:pic>
        <p:nvPicPr>
          <p:cNvPr id="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65" end="7810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87367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"/>
          <p:cNvGrpSpPr/>
          <p:nvPr/>
        </p:nvGrpSpPr>
        <p:grpSpPr>
          <a:xfrm>
            <a:off x="6400800" y="2745087"/>
            <a:ext cx="4823676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6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books</a:t>
              </a:r>
            </a:p>
          </p:txBody>
        </p:sp>
        <p:sp>
          <p:nvSpPr>
            <p:cNvPr id="7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bʊks/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48553" y="1575614"/>
            <a:ext cx="3755370" cy="3716618"/>
            <a:chOff x="1429503" y="1804272"/>
            <a:chExt cx="3755370" cy="37166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9503" y="3099030"/>
              <a:ext cx="2806875" cy="24218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37736"/>
            <a:stretch/>
          </p:blipFill>
          <p:spPr>
            <a:xfrm rot="3198591">
              <a:off x="3332325" y="1254272"/>
              <a:ext cx="1302548" cy="240254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4 Tập 2 - Unit 16 Let's go to the bookshop - Lesson 1 - 3 Listen and tick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-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195" y="905362"/>
            <a:ext cx="1956986" cy="2054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724" y="835937"/>
            <a:ext cx="2194750" cy="2011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7358" y="832568"/>
            <a:ext cx="1566808" cy="19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2790" y="3614265"/>
            <a:ext cx="2725148" cy="242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6547" y="3661350"/>
            <a:ext cx="2091109" cy="2164268"/>
          </a:xfrm>
          <a:prstGeom prst="rect">
            <a:avLst/>
          </a:prstGeom>
        </p:spPr>
      </p:pic>
      <p:grpSp>
        <p:nvGrpSpPr>
          <p:cNvPr id="76" name="MsPham"/>
          <p:cNvGrpSpPr/>
          <p:nvPr/>
        </p:nvGrpSpPr>
        <p:grpSpPr>
          <a:xfrm>
            <a:off x="766500" y="1038709"/>
            <a:ext cx="3706239" cy="2432058"/>
            <a:chOff x="7613545" y="805472"/>
            <a:chExt cx="2730347" cy="2432058"/>
          </a:xfrm>
          <a:solidFill>
            <a:schemeClr val="accent2">
              <a:alpha val="0"/>
            </a:schemeClr>
          </a:solidFill>
        </p:grpSpPr>
        <p:sp>
          <p:nvSpPr>
            <p:cNvPr id="77" name="1"/>
            <p:cNvSpPr txBox="1"/>
            <p:nvPr/>
          </p:nvSpPr>
          <p:spPr>
            <a:xfrm>
              <a:off x="7613545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chocolate</a:t>
              </a:r>
            </a:p>
          </p:txBody>
        </p:sp>
        <p:sp>
          <p:nvSpPr>
            <p:cNvPr id="78" name="1"/>
            <p:cNvSpPr txBox="1"/>
            <p:nvPr/>
          </p:nvSpPr>
          <p:spPr>
            <a:xfrm>
              <a:off x="7743434" y="805472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79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4" end="107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pic>
        <p:nvPicPr>
          <p:cNvPr id="83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1" end="15040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38214" y="-851146"/>
            <a:ext cx="609600" cy="609600"/>
          </a:xfrm>
          <a:prstGeom prst="rect">
            <a:avLst/>
          </a:prstGeom>
        </p:spPr>
      </p:pic>
      <p:pic>
        <p:nvPicPr>
          <p:cNvPr id="87" name="Tiếng Anh 4 Tập 2 - Unit 16 Let's go to the bookshop - Lesson 1 - 3 Listen and tick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9525" y="-1006475"/>
            <a:ext cx="609600" cy="609600"/>
          </a:xfrm>
          <a:prstGeom prst="rect">
            <a:avLst/>
          </a:prstGeom>
        </p:spPr>
      </p:pic>
      <p:grpSp>
        <p:nvGrpSpPr>
          <p:cNvPr id="88" name="MsPham"/>
          <p:cNvGrpSpPr/>
          <p:nvPr/>
        </p:nvGrpSpPr>
        <p:grpSpPr>
          <a:xfrm>
            <a:off x="2357390" y="3737086"/>
            <a:ext cx="3725980" cy="2557058"/>
            <a:chOff x="7623008" y="680472"/>
            <a:chExt cx="2739174" cy="2557058"/>
          </a:xfrm>
          <a:solidFill>
            <a:schemeClr val="accent2">
              <a:alpha val="0"/>
            </a:schemeClr>
          </a:solidFill>
        </p:grpSpPr>
        <p:sp>
          <p:nvSpPr>
            <p:cNvPr id="89" name="1"/>
            <p:cNvSpPr txBox="1"/>
            <p:nvPr/>
          </p:nvSpPr>
          <p:spPr>
            <a:xfrm>
              <a:off x="7623008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bread</a:t>
              </a:r>
            </a:p>
          </p:txBody>
        </p:sp>
        <p:sp>
          <p:nvSpPr>
            <p:cNvPr id="90" name="1"/>
            <p:cNvSpPr txBox="1"/>
            <p:nvPr/>
          </p:nvSpPr>
          <p:spPr>
            <a:xfrm>
              <a:off x="7761724" y="680472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2144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335" y="-761897"/>
            <a:ext cx="609600" cy="609600"/>
          </a:xfrm>
          <a:prstGeom prst="rect">
            <a:avLst/>
          </a:prstGeom>
        </p:spPr>
      </p:pic>
      <p:grpSp>
        <p:nvGrpSpPr>
          <p:cNvPr id="98" name="MsPham"/>
          <p:cNvGrpSpPr/>
          <p:nvPr/>
        </p:nvGrpSpPr>
        <p:grpSpPr>
          <a:xfrm>
            <a:off x="6776794" y="3986703"/>
            <a:ext cx="3387549" cy="2299016"/>
            <a:chOff x="7639296" y="938514"/>
            <a:chExt cx="2611041" cy="2299016"/>
          </a:xfrm>
          <a:solidFill>
            <a:schemeClr val="accent2">
              <a:alpha val="0"/>
            </a:schemeClr>
          </a:solidFill>
        </p:grpSpPr>
        <p:sp>
          <p:nvSpPr>
            <p:cNvPr id="99" name="1"/>
            <p:cNvSpPr txBox="1"/>
            <p:nvPr/>
          </p:nvSpPr>
          <p:spPr>
            <a:xfrm>
              <a:off x="7639296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food</a:t>
              </a:r>
            </a:p>
          </p:txBody>
        </p:sp>
        <p:sp>
          <p:nvSpPr>
            <p:cNvPr id="100" name="1"/>
            <p:cNvSpPr txBox="1"/>
            <p:nvPr/>
          </p:nvSpPr>
          <p:spPr>
            <a:xfrm>
              <a:off x="7649879" y="938514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0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65" end="7810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5749" y="-840528"/>
            <a:ext cx="609600" cy="609600"/>
          </a:xfrm>
          <a:prstGeom prst="rect">
            <a:avLst/>
          </a:prstGeom>
        </p:spPr>
      </p:pic>
      <p:grpSp>
        <p:nvGrpSpPr>
          <p:cNvPr id="80" name="MsPham"/>
          <p:cNvGrpSpPr/>
          <p:nvPr/>
        </p:nvGrpSpPr>
        <p:grpSpPr>
          <a:xfrm>
            <a:off x="4461363" y="1115632"/>
            <a:ext cx="3589058" cy="2351765"/>
            <a:chOff x="7643185" y="1106132"/>
            <a:chExt cx="2708866" cy="2073033"/>
          </a:xfrm>
          <a:solidFill>
            <a:schemeClr val="accent2">
              <a:alpha val="0"/>
            </a:schemeClr>
          </a:solidFill>
        </p:grpSpPr>
        <p:sp>
          <p:nvSpPr>
            <p:cNvPr id="81" name="1"/>
            <p:cNvSpPr txBox="1"/>
            <p:nvPr/>
          </p:nvSpPr>
          <p:spPr>
            <a:xfrm>
              <a:off x="7643185" y="2745087"/>
              <a:ext cx="2600458" cy="4340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medicine</a:t>
              </a:r>
            </a:p>
          </p:txBody>
        </p:sp>
        <p:sp>
          <p:nvSpPr>
            <p:cNvPr id="82" name="1"/>
            <p:cNvSpPr txBox="1"/>
            <p:nvPr/>
          </p:nvSpPr>
          <p:spPr>
            <a:xfrm>
              <a:off x="7751593" y="1106132"/>
              <a:ext cx="2600458" cy="4340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84" name="MsPham"/>
          <p:cNvGrpSpPr/>
          <p:nvPr/>
        </p:nvGrpSpPr>
        <p:grpSpPr>
          <a:xfrm>
            <a:off x="8185608" y="1059004"/>
            <a:ext cx="3270310" cy="2407475"/>
            <a:chOff x="7572680" y="830055"/>
            <a:chExt cx="2600458" cy="2407475"/>
          </a:xfrm>
          <a:solidFill>
            <a:schemeClr val="accent2">
              <a:alpha val="0"/>
            </a:schemeClr>
          </a:solidFill>
        </p:grpSpPr>
        <p:sp>
          <p:nvSpPr>
            <p:cNvPr id="85" name="1"/>
            <p:cNvSpPr txBox="1"/>
            <p:nvPr/>
          </p:nvSpPr>
          <p:spPr>
            <a:xfrm>
              <a:off x="7572680" y="2745087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books</a:t>
              </a:r>
            </a:p>
          </p:txBody>
        </p:sp>
        <p:sp>
          <p:nvSpPr>
            <p:cNvPr id="86" name="1"/>
            <p:cNvSpPr txBox="1"/>
            <p:nvPr/>
          </p:nvSpPr>
          <p:spPr>
            <a:xfrm>
              <a:off x="7572680" y="830055"/>
              <a:ext cx="2600458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3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13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3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4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309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063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13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93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94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309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1" name="1"/>
          <p:cNvSpPr txBox="1"/>
          <p:nvPr/>
        </p:nvSpPr>
        <p:spPr>
          <a:xfrm>
            <a:off x="1560295" y="7232930"/>
            <a:ext cx="35299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chocolate</a:t>
            </a:r>
          </a:p>
        </p:txBody>
      </p:sp>
      <p:sp>
        <p:nvSpPr>
          <p:cNvPr id="24" name="1"/>
          <p:cNvSpPr txBox="1"/>
          <p:nvPr/>
        </p:nvSpPr>
        <p:spPr>
          <a:xfrm>
            <a:off x="839048" y="3700033"/>
            <a:ext cx="3537291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bread</a:t>
            </a:r>
          </a:p>
        </p:txBody>
      </p:sp>
      <p:sp>
        <p:nvSpPr>
          <p:cNvPr id="27" name="1"/>
          <p:cNvSpPr txBox="1"/>
          <p:nvPr/>
        </p:nvSpPr>
        <p:spPr>
          <a:xfrm>
            <a:off x="6231119" y="7727071"/>
            <a:ext cx="3373819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food</a:t>
            </a:r>
          </a:p>
        </p:txBody>
      </p:sp>
      <p:sp>
        <p:nvSpPr>
          <p:cNvPr id="30" name="1"/>
          <p:cNvSpPr txBox="1"/>
          <p:nvPr/>
        </p:nvSpPr>
        <p:spPr>
          <a:xfrm>
            <a:off x="3613337" y="8915862"/>
            <a:ext cx="34454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medicine</a:t>
            </a:r>
          </a:p>
        </p:txBody>
      </p:sp>
      <p:sp>
        <p:nvSpPr>
          <p:cNvPr id="33" name="1"/>
          <p:cNvSpPr txBox="1"/>
          <p:nvPr/>
        </p:nvSpPr>
        <p:spPr>
          <a:xfrm>
            <a:off x="10385947" y="8283382"/>
            <a:ext cx="3270310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books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541" y="1438541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7246" y="3424877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156" y="4034743"/>
            <a:ext cx="1267501" cy="15683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395" y="1420512"/>
            <a:ext cx="2204563" cy="1962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593" y="4042299"/>
            <a:ext cx="1691645" cy="17508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b="7781"/>
          <a:stretch/>
        </p:blipFill>
        <p:spPr>
          <a:xfrm>
            <a:off x="5212118" y="2535196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12118" y="137513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1" name="1"/>
          <p:cNvSpPr txBox="1"/>
          <p:nvPr/>
        </p:nvSpPr>
        <p:spPr>
          <a:xfrm>
            <a:off x="821633" y="3717384"/>
            <a:ext cx="35299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chocolate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757" y="3948464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1014" y="1454051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119" y="3996644"/>
            <a:ext cx="1267501" cy="15683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414" y="1443032"/>
            <a:ext cx="1691645" cy="17508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32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42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44" name="MsPhamsai"/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b="7781"/>
          <a:stretch/>
        </p:blipFill>
        <p:spPr>
          <a:xfrm>
            <a:off x="8548568" y="5101973"/>
            <a:ext cx="779011" cy="790795"/>
          </a:xfrm>
          <a:prstGeom prst="rect">
            <a:avLst/>
          </a:prstGeom>
        </p:spPr>
      </p:pic>
      <p:sp>
        <p:nvSpPr>
          <p:cNvPr id="46" name="MsPhamdung"/>
          <p:cNvSpPr/>
          <p:nvPr/>
        </p:nvSpPr>
        <p:spPr>
          <a:xfrm>
            <a:off x="8548568" y="394191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3" name="1"/>
          <p:cNvSpPr txBox="1"/>
          <p:nvPr/>
        </p:nvSpPr>
        <p:spPr>
          <a:xfrm>
            <a:off x="1060288" y="3730302"/>
            <a:ext cx="3270310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books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179" y="3986917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007" y="1394103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167" y="1436730"/>
            <a:ext cx="1267501" cy="15683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7901" y="3936263"/>
            <a:ext cx="2204563" cy="19628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490475" y="2536873"/>
            <a:ext cx="779011" cy="790795"/>
          </a:xfrm>
          <a:prstGeom prst="rect">
            <a:avLst/>
          </a:prstGeom>
        </p:spPr>
      </p:pic>
      <p:sp>
        <p:nvSpPr>
          <p:cNvPr id="31" name="MsPhamdung"/>
          <p:cNvSpPr/>
          <p:nvPr/>
        </p:nvSpPr>
        <p:spPr>
          <a:xfrm>
            <a:off x="8490475" y="137681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34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41" name="MsPhamsai"/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43" name="MsPhamsai"/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7" name="1"/>
          <p:cNvSpPr txBox="1"/>
          <p:nvPr/>
        </p:nvSpPr>
        <p:spPr>
          <a:xfrm>
            <a:off x="1009340" y="3738138"/>
            <a:ext cx="3373819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food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874" y="1367011"/>
            <a:ext cx="1583143" cy="1662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866" y="1341868"/>
            <a:ext cx="1775486" cy="16275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271" y="4030684"/>
            <a:ext cx="2204563" cy="1962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8802" y="3942529"/>
            <a:ext cx="1691645" cy="17508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29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b="7781"/>
          <a:stretch/>
        </p:blipFill>
        <p:spPr>
          <a:xfrm>
            <a:off x="8510780" y="5084614"/>
            <a:ext cx="779011" cy="790795"/>
          </a:xfrm>
          <a:prstGeom prst="rect">
            <a:avLst/>
          </a:prstGeom>
        </p:spPr>
      </p:pic>
      <p:sp>
        <p:nvSpPr>
          <p:cNvPr id="32" name="MsPhamdung"/>
          <p:cNvSpPr/>
          <p:nvPr/>
        </p:nvSpPr>
        <p:spPr>
          <a:xfrm>
            <a:off x="8510780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40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42" name="MsPhamsai"/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0" name="1"/>
          <p:cNvSpPr txBox="1"/>
          <p:nvPr/>
        </p:nvSpPr>
        <p:spPr>
          <a:xfrm>
            <a:off x="1031436" y="3730302"/>
            <a:ext cx="34454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medicine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139" y="1389264"/>
            <a:ext cx="1775486" cy="16275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417" y="3953758"/>
            <a:ext cx="1267501" cy="15683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271" y="4030684"/>
            <a:ext cx="2204563" cy="1962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506" y="1376812"/>
            <a:ext cx="1691645" cy="1750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5212118" y="2535196"/>
            <a:ext cx="779011" cy="790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18" name="MsPhamdung"/>
          <p:cNvSpPr/>
          <p:nvPr/>
        </p:nvSpPr>
        <p:spPr>
          <a:xfrm>
            <a:off x="5212118" y="137513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sai"/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29" name="MsPhamsai"/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32" name="MsPhamsai"/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0" y="584200"/>
            <a:ext cx="9944099" cy="5715000"/>
            <a:chOff x="173038" y="-420470"/>
            <a:chExt cx="18203234" cy="11799728"/>
          </a:xfrm>
        </p:grpSpPr>
        <p:pic>
          <p:nvPicPr>
            <p:cNvPr id="1025" name="Picture 1" descr="https://s.sachmem.vn/public/images/v2/TA4T2SHS/U16-L1-1-a_5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-140877"/>
              <a:ext cx="9505950" cy="617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16-L1-1-b_4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976" y="-420470"/>
              <a:ext cx="8526942" cy="665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4T2SHS/U16-L1-1-c_5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6030048"/>
              <a:ext cx="9048750" cy="5123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6-L1-1-d_5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825" y="6231347"/>
              <a:ext cx="8981447" cy="5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2019300" y="711622"/>
            <a:ext cx="43589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Hi, Phong. Where are you going?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04360" y="1075576"/>
            <a:ext cx="3554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I'm going to the bookshop. I want to buy some books.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6572" y="543698"/>
            <a:ext cx="2573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Oh! I want to buy some books, too.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833946" y="1222480"/>
            <a:ext cx="2625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OK. Let's go to the bookshop together.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1226" y="3723324"/>
            <a:ext cx="28298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Good idea! Where's the bookshop?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74647" y="4406217"/>
            <a:ext cx="8755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Here!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1050" y="1536581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963" y="1075576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6078" y="1536581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0657" y="-45906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821" y="4099344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1971" y="416072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0857" y="103960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79" y="2492689"/>
            <a:ext cx="3913785" cy="352592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026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pharmacy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95615" y="2414979"/>
            <a:ext cx="2940676" cy="578882"/>
          </a:xfrm>
          <a:prstGeom prst="wedgeRoundRectCallout">
            <a:avLst>
              <a:gd name="adj1" fmla="val 55400"/>
              <a:gd name="adj2" fmla="val -374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Great idea!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270" y="153464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23949" y="2113172"/>
            <a:ext cx="978766" cy="978766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165807" y="2414979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48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381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supermarket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95615" y="2414979"/>
            <a:ext cx="2940676" cy="578882"/>
          </a:xfrm>
          <a:prstGeom prst="wedgeRoundRectCallout">
            <a:avLst>
              <a:gd name="adj1" fmla="val 55400"/>
              <a:gd name="adj2" fmla="val -374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Great idea!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270" y="153464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food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23949" y="2113172"/>
            <a:ext cx="978766" cy="978766"/>
          </a:xfrm>
          <a:prstGeom prst="ellipse">
            <a:avLst/>
          </a:prstGeom>
          <a:ln>
            <a:solidFill>
              <a:srgbClr val="1C3A78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1315326" y="2246834"/>
            <a:ext cx="4120944" cy="4051608"/>
            <a:chOff x="1366574" y="779410"/>
            <a:chExt cx="5150340" cy="50636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165807" y="2412799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26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98" y="2516743"/>
            <a:ext cx="4614295" cy="334202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026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bakery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665250" y="2313114"/>
            <a:ext cx="3113779" cy="578882"/>
          </a:xfrm>
          <a:prstGeom prst="wedgeRoundRectCallout">
            <a:avLst>
              <a:gd name="adj1" fmla="val 61418"/>
              <a:gd name="adj2" fmla="val -883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Sorry. I'm busy.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6270" y="153464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bread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32851" y="2000409"/>
            <a:ext cx="891588" cy="891588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4876278" y="231311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66" y="869493"/>
            <a:ext cx="5724640" cy="4712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6993229" y="2745087"/>
            <a:ext cx="3812146" cy="1081208"/>
            <a:chOff x="7649880" y="2745087"/>
            <a:chExt cx="2600458" cy="1081208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4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weet shop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1"/>
            <p:cNvSpPr txBox="1"/>
            <p:nvPr/>
          </p:nvSpPr>
          <p:spPr>
            <a:xfrm>
              <a:off x="7649880" y="3303075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/swiːt ʃɒp/</a:t>
              </a:r>
            </a:p>
          </p:txBody>
        </p:sp>
      </p:grpSp>
      <p:pic>
        <p:nvPicPr>
          <p:cNvPr id="6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4099.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55" y="2446203"/>
            <a:ext cx="4580460" cy="377070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543046" y="9159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8985" y="915915"/>
            <a:ext cx="644373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2815" y="999015"/>
            <a:ext cx="242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sweet shop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665250" y="2313114"/>
            <a:ext cx="3113779" cy="578882"/>
          </a:xfrm>
          <a:prstGeom prst="wedgeRoundRectCallout">
            <a:avLst>
              <a:gd name="adj1" fmla="val 61418"/>
              <a:gd name="adj2" fmla="val -883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Sorry. I'm busy.</a:t>
            </a:r>
          </a:p>
        </p:txBody>
      </p:sp>
      <p:sp>
        <p:nvSpPr>
          <p:cNvPr id="7" name="Rectangle 6"/>
          <p:cNvSpPr/>
          <p:nvPr/>
        </p:nvSpPr>
        <p:spPr>
          <a:xfrm>
            <a:off x="5295331" y="1534642"/>
            <a:ext cx="3712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chocolate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45" y="10222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32851" y="2000409"/>
            <a:ext cx="891588" cy="891588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4876278" y="231311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94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Listen and tick.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46888" y="822221"/>
            <a:ext cx="10736213" cy="5338589"/>
            <a:chOff x="651123" y="907698"/>
            <a:chExt cx="10861633" cy="6139214"/>
          </a:xfrm>
          <a:solidFill>
            <a:schemeClr val="bg1"/>
          </a:solidFill>
        </p:grpSpPr>
        <p:grpSp>
          <p:nvGrpSpPr>
            <p:cNvPr id="5" name="Group 4"/>
            <p:cNvGrpSpPr/>
            <p:nvPr/>
          </p:nvGrpSpPr>
          <p:grpSpPr>
            <a:xfrm>
              <a:off x="651123" y="907698"/>
              <a:ext cx="10861633" cy="2986170"/>
              <a:chOff x="895392" y="1092951"/>
              <a:chExt cx="10861633" cy="2986170"/>
            </a:xfrm>
            <a:grpFill/>
          </p:grpSpPr>
          <p:sp>
            <p:nvSpPr>
              <p:cNvPr id="4" name="Round Diagonal Corner Rectangle 3"/>
              <p:cNvSpPr/>
              <p:nvPr/>
            </p:nvSpPr>
            <p:spPr>
              <a:xfrm>
                <a:off x="89539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 Diagonal Corner Rectangle 12"/>
              <p:cNvSpPr/>
              <p:nvPr/>
            </p:nvSpPr>
            <p:spPr>
              <a:xfrm>
                <a:off x="638179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51123" y="4060742"/>
              <a:ext cx="10861633" cy="2986170"/>
              <a:chOff x="952542" y="1092951"/>
              <a:chExt cx="10861633" cy="2986170"/>
            </a:xfrm>
            <a:grpFill/>
          </p:grpSpPr>
          <p:sp>
            <p:nvSpPr>
              <p:cNvPr id="16" name="Round Diagonal Corner Rectangle 15"/>
              <p:cNvSpPr/>
              <p:nvPr/>
            </p:nvSpPr>
            <p:spPr>
              <a:xfrm>
                <a:off x="95254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Diagonal Corner Rectangle 16"/>
              <p:cNvSpPr/>
              <p:nvPr/>
            </p:nvSpPr>
            <p:spPr>
              <a:xfrm>
                <a:off x="643894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126009" y="1159664"/>
            <a:ext cx="4847868" cy="1849169"/>
            <a:chOff x="1306954" y="997420"/>
            <a:chExt cx="5283914" cy="18975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6954" y="1067045"/>
              <a:ext cx="2145608" cy="18279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2102" y="997420"/>
              <a:ext cx="2168766" cy="1785363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2907" y="1466381"/>
            <a:ext cx="1606878" cy="138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b="10486"/>
          <a:stretch/>
        </p:blipFill>
        <p:spPr>
          <a:xfrm>
            <a:off x="9692332" y="1159664"/>
            <a:ext cx="1283074" cy="16070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952" y="4087400"/>
            <a:ext cx="2021016" cy="1501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r="32548"/>
          <a:stretch/>
        </p:blipFill>
        <p:spPr>
          <a:xfrm>
            <a:off x="6679891" y="4132820"/>
            <a:ext cx="1887651" cy="1505668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/>
          <a:srcRect l="7990" t="31307" r="5355" b="2470"/>
          <a:stretch/>
        </p:blipFill>
        <p:spPr>
          <a:xfrm>
            <a:off x="9237352" y="4108052"/>
            <a:ext cx="1932029" cy="1513627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253" y="4132492"/>
            <a:ext cx="1807544" cy="16023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3392" y="812498"/>
            <a:ext cx="4876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1. Where do Phong and Linda go?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36179" y="812498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2. What do they want?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8799" y="3599578"/>
            <a:ext cx="4372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3. Where do Mai and Tony go?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28099" y="362573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"/>
              </a:rPr>
              <a:t>4. What do they want?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91559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49180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06313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63934" y="295432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43940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901561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758694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516315" y="570019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ardrop 38"/>
          <p:cNvSpPr/>
          <p:nvPr/>
        </p:nvSpPr>
        <p:spPr>
          <a:xfrm>
            <a:off x="1676317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0" name="Teardrop 39"/>
          <p:cNvSpPr/>
          <p:nvPr/>
        </p:nvSpPr>
        <p:spPr>
          <a:xfrm>
            <a:off x="4433938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1" name="Teardrop 40"/>
          <p:cNvSpPr/>
          <p:nvPr/>
        </p:nvSpPr>
        <p:spPr>
          <a:xfrm>
            <a:off x="7291071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2" name="Teardrop 41"/>
          <p:cNvSpPr/>
          <p:nvPr/>
        </p:nvSpPr>
        <p:spPr>
          <a:xfrm>
            <a:off x="10048692" y="293965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3" name="Teardrop 42"/>
          <p:cNvSpPr/>
          <p:nvPr/>
        </p:nvSpPr>
        <p:spPr>
          <a:xfrm>
            <a:off x="1628698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ardrop 43"/>
          <p:cNvSpPr/>
          <p:nvPr/>
        </p:nvSpPr>
        <p:spPr>
          <a:xfrm>
            <a:off x="4386319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ardrop 44"/>
          <p:cNvSpPr/>
          <p:nvPr/>
        </p:nvSpPr>
        <p:spPr>
          <a:xfrm>
            <a:off x="7243452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6" name="Teardrop 45"/>
          <p:cNvSpPr/>
          <p:nvPr/>
        </p:nvSpPr>
        <p:spPr>
          <a:xfrm>
            <a:off x="10001073" y="568552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2110281" y="2765601"/>
            <a:ext cx="621961" cy="6219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7820471" y="2711172"/>
            <a:ext cx="621961" cy="6219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4836091" y="5476069"/>
            <a:ext cx="621961" cy="6219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/>
          <a:srcRect l="23725" t="23282" r="24182" b="28467"/>
          <a:stretch/>
        </p:blipFill>
        <p:spPr>
          <a:xfrm>
            <a:off x="10450845" y="5489030"/>
            <a:ext cx="621961" cy="621961"/>
          </a:xfrm>
          <a:prstGeom prst="rect">
            <a:avLst/>
          </a:prstGeom>
        </p:spPr>
      </p:pic>
      <p:pic>
        <p:nvPicPr>
          <p:cNvPr id="47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3041334" y="465623"/>
            <a:ext cx="274319" cy="274320"/>
          </a:xfrm>
          <a:prstGeom prst="ellipse">
            <a:avLst/>
          </a:prstGeom>
        </p:spPr>
      </p:pic>
      <p:pic>
        <p:nvPicPr>
          <p:cNvPr id="58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920241" y="1327344"/>
            <a:ext cx="274319" cy="274320"/>
          </a:xfrm>
          <a:prstGeom prst="ellipse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958916" y="4057263"/>
            <a:ext cx="274319" cy="274320"/>
          </a:xfrm>
          <a:prstGeom prst="ellipse">
            <a:avLst/>
          </a:prstGeom>
        </p:spPr>
      </p:pic>
      <p:pic>
        <p:nvPicPr>
          <p:cNvPr id="60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6432991" y="1274163"/>
            <a:ext cx="274319" cy="274320"/>
          </a:xfrm>
          <a:prstGeom prst="ellipse">
            <a:avLst/>
          </a:prstGeom>
        </p:spPr>
      </p:pic>
      <p:pic>
        <p:nvPicPr>
          <p:cNvPr id="61" name="soundMsPham"/>
          <p:cNvPicPr>
            <a:picLocks noChangeAspect="1"/>
          </p:cNvPicPr>
          <p:nvPr/>
        </p:nvPicPr>
        <p:blipFill rotWithShape="1">
          <a:blip r:embed="rId16"/>
          <a:srcRect l="14414" t="15022" r="14612" b="15187"/>
          <a:stretch/>
        </p:blipFill>
        <p:spPr>
          <a:xfrm>
            <a:off x="6350630" y="4044185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6 Let's go to the bookshop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6 Let's go to the bookshop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35628"/>
            <a:ext cx="3706080" cy="279885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bookshop.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chocolate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51538"/>
            <a:ext cx="3706080" cy="2682944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 to the supermarket.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87144"/>
            <a:ext cx="3706080" cy="2747338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bakery. 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bread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pens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books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48506"/>
            <a:ext cx="3706080" cy="2785975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</a:t>
            </a:r>
            <a:r>
              <a:rPr lang="en-US" sz="3200" b="1">
                <a:solidFill>
                  <a:srgbClr val="002060"/>
                </a:solidFill>
                <a:latin typeface="Helvetica Neue"/>
              </a:rPr>
              <a:t>the </a:t>
            </a:r>
            <a:r>
              <a:rPr lang="en-US" sz="3200" b="1" smtClean="0">
                <a:solidFill>
                  <a:srgbClr val="002060"/>
                </a:solidFill>
                <a:latin typeface="Helvetica Neue"/>
              </a:rPr>
              <a:t>sweet shop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chocolate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vegetables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7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 to the pharmacy. 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medicine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buy some bread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8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61386"/>
            <a:ext cx="3706080" cy="277309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Let’s go to the bakery. I want to buy some bread.</a:t>
            </a: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</a:p>
        </p:txBody>
      </p:sp>
      <p:sp>
        <p:nvSpPr>
          <p:cNvPr id="72" name="BMsPham"/>
          <p:cNvSpPr/>
          <p:nvPr/>
        </p:nvSpPr>
        <p:spPr>
          <a:xfrm>
            <a:off x="11597347" y="-19123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 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3272398" y="5296588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51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61386"/>
            <a:ext cx="3706080" cy="277309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Let’s go to the pharmacy. 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 to buy some medicine.</a:t>
            </a:r>
          </a:p>
          <a:p>
            <a:pPr algn="ctr"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25680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idea.</a:t>
            </a:r>
          </a:p>
        </p:txBody>
      </p:sp>
      <p:sp>
        <p:nvSpPr>
          <p:cNvPr id="72" name="BMsPham"/>
          <p:cNvSpPr/>
          <p:nvPr/>
        </p:nvSpPr>
        <p:spPr>
          <a:xfrm>
            <a:off x="11597347" y="-19123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am like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25680" y="266683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Sorry. I’m busy.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1111017" y="7217501"/>
            <a:ext cx="626552" cy="627273"/>
          </a:xfrm>
          <a:prstGeom prst="ellipse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1962264" y="5416817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15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65" y="1382126"/>
            <a:ext cx="5766929" cy="4176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65" y="7805747"/>
            <a:ext cx="5049581" cy="4277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5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6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akery 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/ˈbeɪkəri/</a:t>
              </a:r>
            </a:p>
          </p:txBody>
        </p:sp>
      </p:grpSp>
      <p:pic>
        <p:nvPicPr>
          <p:cNvPr id="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24257.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8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374264"/>
            <a:ext cx="3706080" cy="276021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________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buy some food.</a:t>
            </a:r>
          </a:p>
          <a:p>
            <a:pPr algn="ctr">
              <a:buNone/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supermaket.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pharmacy.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 go to the bookshop.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6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25780"/>
            <a:ext cx="3706080" cy="270870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________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buy some chocolate.</a:t>
            </a:r>
          </a:p>
          <a:p>
            <a:pPr algn="ctr">
              <a:buNone/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</a:t>
            </a:r>
            <a:r>
              <a:rPr lang="en-US" sz="3200" b="1">
                <a:solidFill>
                  <a:srgbClr val="002060"/>
                </a:solidFill>
                <a:latin typeface="Helvetica Neue"/>
              </a:rPr>
              <a:t>the </a:t>
            </a:r>
            <a:r>
              <a:rPr lang="en-US" sz="3200" b="1" smtClean="0">
                <a:solidFill>
                  <a:srgbClr val="002060"/>
                </a:solidFill>
                <a:latin typeface="Helvetica Neue"/>
              </a:rPr>
              <a:t>sweet shop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pharmacy.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bookshop.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554568"/>
            <a:ext cx="3706080" cy="257991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________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I want to buy some books.</a:t>
            </a:r>
          </a:p>
          <a:p>
            <a:pPr algn="ctr">
              <a:buNone/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bookshop.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sweetshop.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Let’s go to the bakery.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9846" y="2253525"/>
            <a:ext cx="7172308" cy="20681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TIME’S UP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182" y="3388735"/>
            <a:ext cx="2335123" cy="20417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3284" y="372345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</a:t>
            </a:r>
            <a:r>
              <a:rPr lang="en-US" b="1">
                <a:latin typeface="Helvetica Neue"/>
              </a:rPr>
              <a:t>and </a:t>
            </a:r>
            <a:r>
              <a:rPr lang="en-US" b="1" smtClean="0">
                <a:latin typeface="Helvetica Neue"/>
              </a:rPr>
              <a:t>write.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33284" y="2653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________________.</a:t>
            </a:r>
            <a:b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________________.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87489" y="2653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Let's go________________.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 want to ________________.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33284" y="5355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487489" y="5355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Let's go ________________.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Helvetica Neue"/>
              </a:rPr>
              <a:t>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060" y="686983"/>
            <a:ext cx="2222189" cy="2010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140" y="680442"/>
            <a:ext cx="2656047" cy="1973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09" y="3538915"/>
            <a:ext cx="1932983" cy="1741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6020" y="2614603"/>
            <a:ext cx="28403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bookshop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1093" y="3033146"/>
            <a:ext cx="2895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books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6182" y="2622771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bakery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1434" y="3015626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cakes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8987" y="531578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sweet shop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76182" y="5709347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medicine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58223" y="571220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buy some sweets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52787" y="5315855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Helvetica Neue"/>
              </a:rPr>
              <a:t>to the pharmacy</a:t>
            </a:r>
            <a:endParaRPr lang="en-US" sz="2600" b="1" dirty="0">
              <a:solidFill>
                <a:srgbClr val="C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7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5" grpId="0"/>
      <p:bldP spid="19" grpId="0"/>
      <p:bldP spid="6" grpId="0"/>
      <p:bldP spid="16" grpId="0"/>
      <p:bldP spid="23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16" y="740228"/>
            <a:ext cx="10078769" cy="5426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84" y="385410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Let's sing.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284" y="5317381"/>
            <a:ext cx="650209" cy="64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3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98" y="997433"/>
            <a:ext cx="5122748" cy="461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/ˈfɑːməsi/</a:t>
              </a:r>
            </a:p>
          </p:txBody>
        </p:sp>
      </p:grpSp>
      <p:pic>
        <p:nvPicPr>
          <p:cNvPr id="11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7" end="17652.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3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4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/ˈsuːpəmɑːkɪt/</a:t>
              </a:r>
            </a:p>
          </p:txBody>
        </p:sp>
      </p:grpSp>
      <p:pic>
        <p:nvPicPr>
          <p:cNvPr id="5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4" end="10827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09424" y="902081"/>
            <a:ext cx="5150340" cy="5063683"/>
            <a:chOff x="1366574" y="779410"/>
            <a:chExt cx="5150340" cy="5063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4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284" y="1252618"/>
            <a:ext cx="5447774" cy="4641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bookshop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bu:ksop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Tiếng Anh 4 Tập 2 - Unit 16 Let's go to the bookshop - Lesson 1 - 3 Listen and tick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6182" y="-1273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740" y="1040109"/>
            <a:ext cx="2182212" cy="17964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580" y="1170802"/>
            <a:ext cx="2198332" cy="15921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8381" y="3917312"/>
            <a:ext cx="1952772" cy="175924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440228" y="4033433"/>
            <a:ext cx="1963291" cy="1930258"/>
            <a:chOff x="1366574" y="779410"/>
            <a:chExt cx="5150340" cy="506368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1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2426" y="1134005"/>
            <a:ext cx="2076672" cy="1769209"/>
          </a:xfrm>
          <a:prstGeom prst="rect">
            <a:avLst/>
          </a:prstGeom>
        </p:spPr>
      </p:pic>
      <p:grpSp>
        <p:nvGrpSpPr>
          <p:cNvPr id="35" name="MsPham"/>
          <p:cNvGrpSpPr/>
          <p:nvPr/>
        </p:nvGrpSpPr>
        <p:grpSpPr>
          <a:xfrm>
            <a:off x="629773" y="2955134"/>
            <a:ext cx="3812146" cy="1081208"/>
            <a:chOff x="7649880" y="2745087"/>
            <a:chExt cx="2600458" cy="1081208"/>
          </a:xfrm>
          <a:solidFill>
            <a:schemeClr val="accent2">
              <a:alpha val="0"/>
            </a:schemeClr>
          </a:solidFill>
        </p:grpSpPr>
        <p:sp>
          <p:nvSpPr>
            <p:cNvPr id="36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sweet shop</a:t>
              </a:r>
            </a:p>
          </p:txBody>
        </p:sp>
        <p:sp>
          <p:nvSpPr>
            <p:cNvPr id="37" name="1"/>
            <p:cNvSpPr txBox="1"/>
            <p:nvPr/>
          </p:nvSpPr>
          <p:spPr>
            <a:xfrm>
              <a:off x="7649880" y="3303075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38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4099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66618" y="-1031493"/>
            <a:ext cx="609600" cy="609600"/>
          </a:xfrm>
          <a:prstGeom prst="rect">
            <a:avLst/>
          </a:prstGeom>
        </p:spPr>
      </p:pic>
      <p:grpSp>
        <p:nvGrpSpPr>
          <p:cNvPr id="39" name="MsPham"/>
          <p:cNvGrpSpPr/>
          <p:nvPr/>
        </p:nvGrpSpPr>
        <p:grpSpPr>
          <a:xfrm>
            <a:off x="4312527" y="295513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0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bakery </a:t>
              </a:r>
            </a:p>
          </p:txBody>
        </p:sp>
        <p:sp>
          <p:nvSpPr>
            <p:cNvPr id="4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42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24257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72828" y="-1261550"/>
            <a:ext cx="609600" cy="609600"/>
          </a:xfrm>
          <a:prstGeom prst="rect">
            <a:avLst/>
          </a:prstGeom>
        </p:spPr>
      </p:pic>
      <p:grpSp>
        <p:nvGrpSpPr>
          <p:cNvPr id="43" name="MsPham"/>
          <p:cNvGrpSpPr/>
          <p:nvPr/>
        </p:nvGrpSpPr>
        <p:grpSpPr>
          <a:xfrm>
            <a:off x="7821417" y="295513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4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bookshop</a:t>
              </a:r>
            </a:p>
          </p:txBody>
        </p:sp>
        <p:sp>
          <p:nvSpPr>
            <p:cNvPr id="4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46" name="Tiếng Anh 4 Tập 2 - Unit 16 Let's go to the bookshop - Lesson 1 - 3 Listen and tick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96182" y="-1273175"/>
            <a:ext cx="609600" cy="609600"/>
          </a:xfrm>
          <a:prstGeom prst="rect">
            <a:avLst/>
          </a:prstGeom>
        </p:spPr>
      </p:pic>
      <p:grpSp>
        <p:nvGrpSpPr>
          <p:cNvPr id="47" name="MsPham"/>
          <p:cNvGrpSpPr/>
          <p:nvPr/>
        </p:nvGrpSpPr>
        <p:grpSpPr>
          <a:xfrm>
            <a:off x="2266280" y="580174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8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4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50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7" end="17652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21553" y="-1006909"/>
            <a:ext cx="609600" cy="609600"/>
          </a:xfrm>
          <a:prstGeom prst="rect">
            <a:avLst/>
          </a:prstGeom>
        </p:spPr>
      </p:pic>
      <p:grpSp>
        <p:nvGrpSpPr>
          <p:cNvPr id="51" name="MsPham"/>
          <p:cNvGrpSpPr/>
          <p:nvPr/>
        </p:nvGrpSpPr>
        <p:grpSpPr>
          <a:xfrm>
            <a:off x="6489154" y="5801744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52" name="1"/>
            <p:cNvSpPr txBox="1"/>
            <p:nvPr/>
          </p:nvSpPr>
          <p:spPr>
            <a:xfrm>
              <a:off x="7649880" y="2745087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53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54" name="Tiếng Anh 4 Tập 2 - Unit 16 Let's go to the bookshop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4" end="10827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46566" y="-1336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8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57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8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2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9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4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57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515" y="1751467"/>
            <a:ext cx="1867469" cy="135256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883" y="1597029"/>
            <a:ext cx="1764120" cy="1502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</a:t>
            </a:r>
            <a:r>
              <a:rPr lang="en-US" altLang="zh-CN" sz="240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altLang="zh-CN" sz="2400" smtClean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supermarket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5234002" y="271829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002" y="14193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447231" y="271659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47231" y="14176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2883" y="4103030"/>
            <a:ext cx="1853776" cy="152605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9315180" y="4084365"/>
            <a:ext cx="1667804" cy="1639743"/>
            <a:chOff x="1366574" y="779410"/>
            <a:chExt cx="5150340" cy="506368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1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b="7781"/>
          <a:stretch/>
        </p:blipFill>
        <p:spPr>
          <a:xfrm>
            <a:off x="8531659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31659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5239275" y="5242764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275" y="394379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755</Words>
  <Application>Microsoft Office PowerPoint</Application>
  <PresentationFormat>Custom</PresentationFormat>
  <Paragraphs>269</Paragraphs>
  <Slides>45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宋体</vt:lpstr>
      <vt:lpstr>Helvetica Neue</vt:lpstr>
      <vt:lpstr>Calibri</vt:lpstr>
      <vt:lpstr>Cooper Black</vt:lpstr>
      <vt:lpstr>Broadway</vt:lpstr>
      <vt:lpstr>Century Gothic</vt:lpstr>
      <vt:lpstr>Britannic Bold</vt:lpstr>
      <vt:lpstr>Baskerville Old Face</vt:lpstr>
      <vt:lpstr>Tahoma</vt:lpstr>
      <vt:lpstr>Arial Black</vt:lpstr>
      <vt:lpstr>方正正准黑简体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130</cp:revision>
  <dcterms:created xsi:type="dcterms:W3CDTF">2021-01-18T08:34:35Z</dcterms:created>
  <dcterms:modified xsi:type="dcterms:W3CDTF">2022-03-24T02:34:40Z</dcterms:modified>
</cp:coreProperties>
</file>