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_rels/presentation.xml.rels" ContentType="application/vnd.openxmlformats-package.relationships+xml"/>
  <Override PartName="/ppt/media/image8.wmf" ContentType="image/x-wmf"/>
  <Override PartName="/ppt/media/image9.wmf" ContentType="image/x-wmf"/>
  <Override PartName="/ppt/media/image10.wmf" ContentType="image/x-wmf"/>
  <Override PartName="/ppt/media/drumroll.wav" ContentType="audio/x-wav"/>
  <Override PartName="/ppt/media/image6.wmf" ContentType="image/x-wmf"/>
  <Override PartName="/ppt/media/image5.png" ContentType="image/png"/>
  <Override PartName="/ppt/media/image7.wmf" ContentType="image/x-wmf"/>
  <Override PartName="/ppt/media/image1.jpeg" ContentType="image/jpeg"/>
  <Override PartName="/ppt/media/image11.wmf" ContentType="image/x-wmf"/>
  <Override PartName="/ppt/media/image16.png" ContentType="image/png"/>
  <Override PartName="/ppt/media/chimes.wav" ContentType="audio/x-wav"/>
  <Override PartName="/ppt/media/image15.jpeg" ContentType="image/jpeg"/>
  <Override PartName="/ppt/media/image17.gif" ContentType="image/gif"/>
  <Override PartName="/ppt/media/image14.wmf" ContentType="image/x-wmf"/>
  <Override PartName="/ppt/media/image13.wmf" ContentType="image/x-wmf"/>
  <Override PartName="/ppt/media/image12.wmf" ContentType="image/x-wmf"/>
  <Override PartName="/ppt/media/image4.png" ContentType="image/png"/>
  <Override PartName="/ppt/media/image3.gif" ContentType="image/gif"/>
  <Override PartName="/ppt/media/image2.gif" ContentType="image/gif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77B133C2-F641-400A-ADB5-57D77D31E56C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drumroll.wav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gif"/><Relationship Id="rId4" Type="http://schemas.openxmlformats.org/officeDocument/2006/relationships/audio" Target="../media/chimes.wav"/><Relationship Id="rId5" Type="http://schemas.openxmlformats.org/officeDocument/2006/relationships/audio" Target="../media/chimes.wav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EJ023"/>
          <p:cNvPicPr/>
          <p:nvPr/>
        </p:nvPicPr>
        <p:blipFill>
          <a:blip r:embed="rId1"/>
          <a:srcRect l="10837" t="5554" r="5834" b="333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3048120" y="1981080"/>
            <a:ext cx="3429000" cy="609840"/>
          </a:xfrm>
          <a:custGeom>
            <a:avLst/>
            <a:gdLst/>
            <a:ahLst/>
            <a:rect l="0" t="0" r="r" b="b"/>
            <a:pathLst>
              <a:path w="9527" h="1696">
                <a:moveTo>
                  <a:pt x="0" y="0"/>
                </a:moveTo>
                <a:lnTo>
                  <a:pt x="9526" y="0"/>
                </a:lnTo>
                <a:moveTo>
                  <a:pt x="0" y="1695"/>
                </a:moveTo>
                <a:lnTo>
                  <a:pt x="9526" y="1695"/>
                </a:lnTo>
              </a:path>
            </a:pathLst>
          </a:custGeom>
          <a:solidFill>
            <a:srgbClr val="ff0000"/>
          </a:solidFill>
          <a:ln cap="sq" w="19080">
            <a:solidFill>
              <a:srgbClr val="ffff00"/>
            </a:solidFill>
            <a:miter/>
          </a:ln>
          <a:effectLst>
            <a:outerShdw dist="40186" dir="1096358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1800" spc="1" strike="noStrike">
                <a:solidFill>
                  <a:srgbClr val="000000"/>
                </a:solidFill>
                <a:latin typeface="Times New Roman"/>
              </a:rPr>
              <a:t>TOÁN - LỚP 3</a:t>
            </a:r>
            <a:endParaRPr b="1" i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-152280" y="6146640"/>
            <a:ext cx="9296280" cy="711360"/>
          </a:xfrm>
          <a:prstGeom prst="rect">
            <a:avLst/>
          </a:prstGeom>
          <a:solidFill>
            <a:srgbClr val="ffff99"/>
          </a:solidFill>
          <a:ln cap="sq" w="507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-9372600" y="6269040"/>
            <a:ext cx="1013472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998"/>
              </a:spcBef>
            </a:pPr>
            <a:r>
              <a:rPr b="1" lang="en-US" sz="3200" spc="-1" strike="noStrike">
                <a:solidFill>
                  <a:srgbClr val="ff0000"/>
                </a:solidFill>
                <a:latin typeface="Arial"/>
              </a:rPr>
              <a:t>Kính chào quý thầy cô giáo cùng các em học sinh.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3505320" y="3678120"/>
            <a:ext cx="2666880" cy="1198800"/>
          </a:xfrm>
          <a:prstGeom prst="rect">
            <a:avLst/>
          </a:prstGeom>
          <a:ln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2286000" y="4800600"/>
            <a:ext cx="5105520" cy="1219320"/>
          </a:xfrm>
          <a:custGeom>
            <a:avLst/>
            <a:gdLst/>
            <a:ahLst/>
            <a:rect l="0" t="0" r="r" b="b"/>
            <a:pathLst>
              <a:path w="14184" h="3389">
                <a:moveTo>
                  <a:pt x="0" y="0"/>
                </a:moveTo>
                <a:lnTo>
                  <a:pt x="14183" y="0"/>
                </a:lnTo>
                <a:moveTo>
                  <a:pt x="0" y="3388"/>
                </a:moveTo>
                <a:lnTo>
                  <a:pt x="14183" y="3388"/>
                </a:lnTo>
              </a:path>
            </a:pathLst>
          </a:custGeom>
          <a:solidFill>
            <a:srgbClr val="009999"/>
          </a:solidFill>
          <a:ln cap="sq" w="9360">
            <a:solidFill>
              <a:srgbClr val="000000"/>
            </a:solidFill>
            <a:miter/>
          </a:ln>
          <a:effectLst>
            <a:outerShdw dist="153753" dir="2700000">
              <a:srgbClr val="86868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4400" spc="1" strike="noStrike">
                <a:solidFill>
                  <a:srgbClr val="000000"/>
                </a:solidFill>
                <a:latin typeface="Arial"/>
              </a:rPr>
              <a:t>GVPT: Nguyễn Thị Hoa</a:t>
            </a:r>
            <a:endParaRPr b="1" i="1" lang="en-US" sz="44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1828800" y="0"/>
            <a:ext cx="7010280" cy="609480"/>
          </a:xfrm>
          <a:custGeom>
            <a:avLst/>
            <a:gdLst/>
            <a:ahLst/>
            <a:rect l="0" t="0" r="r" b="b"/>
            <a:pathLst>
              <a:path w="19475" h="3197">
                <a:moveTo>
                  <a:pt x="0" y="1046"/>
                </a:moveTo>
                <a:cubicBezTo>
                  <a:pt x="6491" y="2093"/>
                  <a:pt x="12982" y="0"/>
                  <a:pt x="19474" y="1046"/>
                </a:cubicBezTo>
                <a:moveTo>
                  <a:pt x="0" y="2149"/>
                </a:moveTo>
                <a:cubicBezTo>
                  <a:pt x="6491" y="3196"/>
                  <a:pt x="12982" y="1102"/>
                  <a:pt x="19474" y="2149"/>
                </a:cubicBezTo>
              </a:path>
            </a:pathLst>
          </a:custGeom>
          <a:solidFill>
            <a:srgbClr val="ff0000"/>
          </a:solidFill>
          <a:ln cap="sq" w="9360">
            <a:solidFill>
              <a:srgbClr val="000000"/>
            </a:solidFill>
            <a:miter/>
          </a:ln>
          <a:effectLst>
            <a:outerShdw dist="53966" dir="2700000">
              <a:srgbClr val="9999ff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5400" spc="1" strike="noStrike">
                <a:solidFill>
                  <a:srgbClr val="000000"/>
                </a:solidFill>
                <a:latin typeface="Times New Roman"/>
              </a:rPr>
              <a:t>TRƯỜNG TIỂU HỌC ĐOÀN NGHIÊN</a:t>
            </a:r>
            <a:endParaRPr b="1" i="1" lang="en-US" sz="5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1828800" y="1143000"/>
            <a:ext cx="6477120" cy="838080"/>
          </a:xfrm>
          <a:custGeom>
            <a:avLst/>
            <a:gdLst/>
            <a:ahLst/>
            <a:rect l="0" t="0" r="r" b="b"/>
            <a:pathLst>
              <a:path w="17994" h="2330">
                <a:moveTo>
                  <a:pt x="0" y="0"/>
                </a:moveTo>
                <a:lnTo>
                  <a:pt x="17993" y="0"/>
                </a:lnTo>
                <a:moveTo>
                  <a:pt x="0" y="2329"/>
                </a:moveTo>
                <a:lnTo>
                  <a:pt x="17993" y="2329"/>
                </a:lnTo>
              </a:path>
            </a:pathLst>
          </a:custGeom>
          <a:blipFill rotWithShape="0">
            <a:blip r:embed="rId3"/>
            <a:stretch>
              <a:fillRect/>
            </a:stretch>
          </a:blipFill>
          <a:ln cap="sq" w="12600">
            <a:solidFill>
              <a:srgbClr val="000000"/>
            </a:solidFill>
            <a:miter/>
          </a:ln>
          <a:effectLst>
            <a:outerShdw dist="153753" dir="2700000">
              <a:srgbClr val="868686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1" lang="en-US" sz="1800" spc="1" strike="noStrike">
                <a:solidFill>
                  <a:srgbClr val="000000"/>
                </a:solidFill>
                <a:latin typeface="Times New Roman"/>
              </a:rPr>
              <a:t>BÀI GIẢNG ĐIỆN TỬ</a:t>
            </a:r>
            <a:endParaRPr b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9" name="Line 7"/>
          <p:cNvSpPr/>
          <p:nvPr/>
        </p:nvSpPr>
        <p:spPr>
          <a:xfrm>
            <a:off x="1540080" y="981360"/>
            <a:ext cx="555120" cy="19152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Line 8"/>
          <p:cNvSpPr/>
          <p:nvPr/>
        </p:nvSpPr>
        <p:spPr>
          <a:xfrm>
            <a:off x="1171800" y="1292040"/>
            <a:ext cx="199440" cy="63720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Line 9"/>
          <p:cNvSpPr/>
          <p:nvPr/>
        </p:nvSpPr>
        <p:spPr>
          <a:xfrm flipV="1">
            <a:off x="1537560" y="239040"/>
            <a:ext cx="601560" cy="26604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Line 10"/>
          <p:cNvSpPr/>
          <p:nvPr/>
        </p:nvSpPr>
        <p:spPr>
          <a:xfrm flipV="1">
            <a:off x="1102680" y="-388080"/>
            <a:ext cx="71280" cy="75528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Line 11"/>
          <p:cNvSpPr/>
          <p:nvPr/>
        </p:nvSpPr>
        <p:spPr>
          <a:xfrm flipH="1" flipV="1">
            <a:off x="116280" y="-19080"/>
            <a:ext cx="580320" cy="47556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Line 12"/>
          <p:cNvSpPr/>
          <p:nvPr/>
        </p:nvSpPr>
        <p:spPr>
          <a:xfrm flipH="1" flipV="1">
            <a:off x="-64080" y="330120"/>
            <a:ext cx="619560" cy="26208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13"/>
          <p:cNvSpPr/>
          <p:nvPr/>
        </p:nvSpPr>
        <p:spPr>
          <a:xfrm flipH="1">
            <a:off x="294840" y="1354680"/>
            <a:ext cx="442080" cy="47844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Line 14"/>
          <p:cNvSpPr/>
          <p:nvPr/>
        </p:nvSpPr>
        <p:spPr>
          <a:xfrm flipH="1">
            <a:off x="35640" y="775080"/>
            <a:ext cx="500400" cy="2304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15"/>
          <p:cNvSpPr/>
          <p:nvPr/>
        </p:nvSpPr>
        <p:spPr>
          <a:xfrm flipH="1" flipV="1">
            <a:off x="554040" y="-354600"/>
            <a:ext cx="298440" cy="76140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Line 16"/>
          <p:cNvSpPr/>
          <p:nvPr/>
        </p:nvSpPr>
        <p:spPr>
          <a:xfrm flipV="1">
            <a:off x="1613160" y="646920"/>
            <a:ext cx="674280" cy="8352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Line 17"/>
          <p:cNvSpPr/>
          <p:nvPr/>
        </p:nvSpPr>
        <p:spPr>
          <a:xfrm flipH="1">
            <a:off x="40680" y="1022760"/>
            <a:ext cx="465480" cy="29304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Line 18"/>
          <p:cNvSpPr/>
          <p:nvPr/>
        </p:nvSpPr>
        <p:spPr>
          <a:xfrm>
            <a:off x="1340280" y="1250640"/>
            <a:ext cx="478440" cy="44136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19"/>
          <p:cNvSpPr/>
          <p:nvPr/>
        </p:nvSpPr>
        <p:spPr>
          <a:xfrm flipV="1">
            <a:off x="1337040" y="-218520"/>
            <a:ext cx="358200" cy="644040"/>
          </a:xfrm>
          <a:prstGeom prst="line">
            <a:avLst/>
          </a:prstGeom>
          <a:ln cap="sq" w="28440">
            <a:solidFill>
              <a:srgbClr val="ff8029"/>
            </a:solidFill>
            <a:custDash>
              <a:ds d="803000" sp="301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" name="Group 20"/>
          <p:cNvGrpSpPr/>
          <p:nvPr/>
        </p:nvGrpSpPr>
        <p:grpSpPr>
          <a:xfrm>
            <a:off x="228600" y="228600"/>
            <a:ext cx="1523880" cy="1633320"/>
            <a:chOff x="228600" y="228600"/>
            <a:chExt cx="1523880" cy="1633320"/>
          </a:xfrm>
        </p:grpSpPr>
        <p:pic>
          <p:nvPicPr>
            <p:cNvPr id="63" name="" descr=""/>
            <p:cNvPicPr/>
            <p:nvPr/>
          </p:nvPicPr>
          <p:blipFill>
            <a:blip r:embed="rId4"/>
            <a:stretch/>
          </p:blipFill>
          <p:spPr>
            <a:xfrm>
              <a:off x="409320" y="1509480"/>
              <a:ext cx="1094400" cy="3524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4" name="Group 21"/>
            <p:cNvGrpSpPr/>
            <p:nvPr/>
          </p:nvGrpSpPr>
          <p:grpSpPr>
            <a:xfrm>
              <a:off x="228600" y="228600"/>
              <a:ext cx="1523880" cy="1433520"/>
              <a:chOff x="228600" y="228600"/>
              <a:chExt cx="1523880" cy="1433520"/>
            </a:xfrm>
          </p:grpSpPr>
          <p:pic>
            <p:nvPicPr>
              <p:cNvPr id="65" name="" descr=""/>
              <p:cNvPicPr/>
              <p:nvPr/>
            </p:nvPicPr>
            <p:blipFill>
              <a:blip r:embed="rId5"/>
              <a:stretch/>
            </p:blipFill>
            <p:spPr>
              <a:xfrm>
                <a:off x="360720" y="228600"/>
                <a:ext cx="1253160" cy="14335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6" name="CustomShape 22"/>
              <p:cNvSpPr/>
              <p:nvPr/>
            </p:nvSpPr>
            <p:spPr>
              <a:xfrm>
                <a:off x="228600" y="1371600"/>
                <a:ext cx="1523880" cy="216000"/>
              </a:xfrm>
              <a:custGeom>
                <a:avLst/>
                <a:gdLst/>
                <a:ahLst/>
                <a:rect l="0" t="0" r="r" b="b"/>
                <a:pathLst>
                  <a:path w="4235" h="602">
                    <a:moveTo>
                      <a:pt x="0" y="0"/>
                    </a:moveTo>
                    <a:lnTo>
                      <a:pt x="1455" y="0"/>
                    </a:lnTo>
                    <a:lnTo>
                      <a:pt x="1455" y="0"/>
                    </a:lnTo>
                    <a:cubicBezTo>
                      <a:pt x="1479" y="0"/>
                      <a:pt x="1501" y="1"/>
                      <a:pt x="1522" y="3"/>
                    </a:cubicBezTo>
                    <a:cubicBezTo>
                      <a:pt x="1542" y="4"/>
                      <a:pt x="1558" y="7"/>
                      <a:pt x="1570" y="9"/>
                    </a:cubicBezTo>
                    <a:cubicBezTo>
                      <a:pt x="1582" y="12"/>
                      <a:pt x="1588" y="15"/>
                      <a:pt x="1588" y="19"/>
                    </a:cubicBezTo>
                    <a:lnTo>
                      <a:pt x="1588" y="19"/>
                    </a:lnTo>
                    <a:lnTo>
                      <a:pt x="1587" y="75"/>
                    </a:lnTo>
                    <a:lnTo>
                      <a:pt x="2646" y="75"/>
                    </a:lnTo>
                    <a:lnTo>
                      <a:pt x="2646" y="18"/>
                    </a:lnTo>
                    <a:lnTo>
                      <a:pt x="2646" y="19"/>
                    </a:lnTo>
                    <a:cubicBezTo>
                      <a:pt x="2646" y="15"/>
                      <a:pt x="2652" y="12"/>
                      <a:pt x="2664" y="9"/>
                    </a:cubicBezTo>
                    <a:cubicBezTo>
                      <a:pt x="2676" y="7"/>
                      <a:pt x="2692" y="4"/>
                      <a:pt x="2712" y="3"/>
                    </a:cubicBezTo>
                    <a:cubicBezTo>
                      <a:pt x="2733" y="1"/>
                      <a:pt x="2755" y="0"/>
                      <a:pt x="2779" y="0"/>
                    </a:cubicBezTo>
                    <a:lnTo>
                      <a:pt x="4234" y="0"/>
                    </a:lnTo>
                    <a:lnTo>
                      <a:pt x="3704" y="262"/>
                    </a:lnTo>
                    <a:lnTo>
                      <a:pt x="4234" y="525"/>
                    </a:lnTo>
                    <a:lnTo>
                      <a:pt x="3175" y="525"/>
                    </a:lnTo>
                    <a:lnTo>
                      <a:pt x="3175" y="582"/>
                    </a:lnTo>
                    <a:lnTo>
                      <a:pt x="3176" y="582"/>
                    </a:lnTo>
                    <a:cubicBezTo>
                      <a:pt x="3176" y="586"/>
                      <a:pt x="3169" y="589"/>
                      <a:pt x="3158" y="592"/>
                    </a:cubicBezTo>
                    <a:cubicBezTo>
                      <a:pt x="3146" y="594"/>
                      <a:pt x="3129" y="597"/>
                      <a:pt x="3109" y="598"/>
                    </a:cubicBezTo>
                    <a:cubicBezTo>
                      <a:pt x="3089" y="600"/>
                      <a:pt x="3066" y="601"/>
                      <a:pt x="3043" y="601"/>
                    </a:cubicBezTo>
                    <a:lnTo>
                      <a:pt x="1190" y="601"/>
                    </a:lnTo>
                    <a:lnTo>
                      <a:pt x="1191" y="601"/>
                    </a:lnTo>
                    <a:cubicBezTo>
                      <a:pt x="1168" y="601"/>
                      <a:pt x="1145" y="600"/>
                      <a:pt x="1125" y="598"/>
                    </a:cubicBezTo>
                    <a:cubicBezTo>
                      <a:pt x="1105" y="597"/>
                      <a:pt x="1088" y="594"/>
                      <a:pt x="1076" y="592"/>
                    </a:cubicBezTo>
                    <a:cubicBezTo>
                      <a:pt x="1065" y="589"/>
                      <a:pt x="1059" y="586"/>
                      <a:pt x="1059" y="582"/>
                    </a:cubicBezTo>
                    <a:lnTo>
                      <a:pt x="1058" y="525"/>
                    </a:lnTo>
                    <a:lnTo>
                      <a:pt x="0" y="525"/>
                    </a:lnTo>
                    <a:lnTo>
                      <a:pt x="529" y="262"/>
                    </a:lnTo>
                    <a:lnTo>
                      <a:pt x="0" y="0"/>
                    </a:lnTo>
                    <a:moveTo>
                      <a:pt x="1587" y="18"/>
                    </a:moveTo>
                    <a:lnTo>
                      <a:pt x="1588" y="19"/>
                    </a:lnTo>
                    <a:cubicBezTo>
                      <a:pt x="1588" y="22"/>
                      <a:pt x="1582" y="25"/>
                      <a:pt x="1570" y="28"/>
                    </a:cubicBezTo>
                    <a:cubicBezTo>
                      <a:pt x="1558" y="31"/>
                      <a:pt x="1542" y="33"/>
                      <a:pt x="1522" y="35"/>
                    </a:cubicBezTo>
                    <a:cubicBezTo>
                      <a:pt x="1501" y="37"/>
                      <a:pt x="1479" y="38"/>
                      <a:pt x="1455" y="38"/>
                    </a:cubicBezTo>
                    <a:lnTo>
                      <a:pt x="1190" y="37"/>
                    </a:lnTo>
                    <a:lnTo>
                      <a:pt x="1191" y="38"/>
                    </a:lnTo>
                    <a:cubicBezTo>
                      <a:pt x="1168" y="38"/>
                      <a:pt x="1145" y="38"/>
                      <a:pt x="1125" y="40"/>
                    </a:cubicBezTo>
                    <a:cubicBezTo>
                      <a:pt x="1105" y="42"/>
                      <a:pt x="1088" y="44"/>
                      <a:pt x="1076" y="47"/>
                    </a:cubicBezTo>
                    <a:cubicBezTo>
                      <a:pt x="1065" y="50"/>
                      <a:pt x="1059" y="53"/>
                      <a:pt x="1059" y="56"/>
                    </a:cubicBezTo>
                    <a:lnTo>
                      <a:pt x="1059" y="56"/>
                    </a:lnTo>
                    <a:cubicBezTo>
                      <a:pt x="1059" y="60"/>
                      <a:pt x="1065" y="63"/>
                      <a:pt x="1076" y="66"/>
                    </a:cubicBezTo>
                    <a:cubicBezTo>
                      <a:pt x="1088" y="69"/>
                      <a:pt x="1105" y="71"/>
                      <a:pt x="1125" y="73"/>
                    </a:cubicBezTo>
                    <a:cubicBezTo>
                      <a:pt x="1145" y="74"/>
                      <a:pt x="1168" y="75"/>
                      <a:pt x="1191" y="75"/>
                    </a:cubicBezTo>
                    <a:lnTo>
                      <a:pt x="1587" y="75"/>
                    </a:lnTo>
                    <a:moveTo>
                      <a:pt x="2646" y="18"/>
                    </a:moveTo>
                    <a:lnTo>
                      <a:pt x="2646" y="19"/>
                    </a:lnTo>
                    <a:cubicBezTo>
                      <a:pt x="2646" y="22"/>
                      <a:pt x="2652" y="25"/>
                      <a:pt x="2664" y="28"/>
                    </a:cubicBezTo>
                    <a:cubicBezTo>
                      <a:pt x="2676" y="31"/>
                      <a:pt x="2692" y="33"/>
                      <a:pt x="2712" y="35"/>
                    </a:cubicBezTo>
                    <a:cubicBezTo>
                      <a:pt x="2733" y="37"/>
                      <a:pt x="2755" y="38"/>
                      <a:pt x="2779" y="38"/>
                    </a:cubicBezTo>
                    <a:lnTo>
                      <a:pt x="3043" y="37"/>
                    </a:lnTo>
                    <a:lnTo>
                      <a:pt x="3043" y="38"/>
                    </a:lnTo>
                    <a:cubicBezTo>
                      <a:pt x="3066" y="38"/>
                      <a:pt x="3089" y="38"/>
                      <a:pt x="3109" y="40"/>
                    </a:cubicBezTo>
                    <a:cubicBezTo>
                      <a:pt x="3129" y="42"/>
                      <a:pt x="3146" y="44"/>
                      <a:pt x="3158" y="47"/>
                    </a:cubicBezTo>
                    <a:cubicBezTo>
                      <a:pt x="3169" y="50"/>
                      <a:pt x="3176" y="53"/>
                      <a:pt x="3176" y="56"/>
                    </a:cubicBezTo>
                    <a:lnTo>
                      <a:pt x="3176" y="56"/>
                    </a:lnTo>
                    <a:lnTo>
                      <a:pt x="3176" y="56"/>
                    </a:lnTo>
                    <a:cubicBezTo>
                      <a:pt x="3176" y="60"/>
                      <a:pt x="3169" y="63"/>
                      <a:pt x="3158" y="66"/>
                    </a:cubicBezTo>
                    <a:cubicBezTo>
                      <a:pt x="3146" y="69"/>
                      <a:pt x="3129" y="71"/>
                      <a:pt x="3109" y="73"/>
                    </a:cubicBezTo>
                    <a:cubicBezTo>
                      <a:pt x="3089" y="74"/>
                      <a:pt x="3066" y="75"/>
                      <a:pt x="3043" y="75"/>
                    </a:cubicBezTo>
                    <a:lnTo>
                      <a:pt x="2646" y="75"/>
                    </a:lnTo>
                    <a:moveTo>
                      <a:pt x="1058" y="56"/>
                    </a:moveTo>
                    <a:lnTo>
                      <a:pt x="1058" y="525"/>
                    </a:lnTo>
                    <a:moveTo>
                      <a:pt x="3175" y="56"/>
                    </a:moveTo>
                    <a:lnTo>
                      <a:pt x="3175" y="525"/>
                    </a:lnTo>
                  </a:path>
                </a:pathLst>
              </a:custGeom>
              <a:solidFill>
                <a:srgbClr val="ffcc00"/>
              </a:solidFill>
              <a:ln cap="sq"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/>
                <a:r>
                  <a:rPr b="1" lang="en-US" sz="1400" spc="-1" strike="noStrike">
                    <a:solidFill>
                      <a:srgbClr val="990033"/>
                    </a:solidFill>
                    <a:latin typeface="Arial"/>
                  </a:rPr>
                  <a:t>ĐẠI LỘC</a:t>
                </a:r>
                <a:endParaRPr b="0" lang="en-US" sz="1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-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3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mph" presetID="21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Line 1"/>
          <p:cNvCxnSpPr/>
          <p:nvPr/>
        </p:nvCxnSpPr>
        <p:spPr>
          <a:xfrm>
            <a:off x="0" y="0"/>
            <a:ext cx="9144720" cy="78480"/>
          </a:xfrm>
          <a:prstGeom prst="straightConnector1">
            <a:avLst/>
          </a:prstGeom>
          <a:ln cap="sq" w="76320">
            <a:solidFill>
              <a:srgbClr val="663300"/>
            </a:solidFill>
            <a:miter/>
          </a:ln>
        </p:spPr>
      </p:cxnSp>
      <p:cxnSp>
        <p:nvCxnSpPr>
          <p:cNvPr id="68" name="Line 2"/>
          <p:cNvCxnSpPr/>
          <p:nvPr/>
        </p:nvCxnSpPr>
        <p:spPr>
          <a:xfrm>
            <a:off x="227160" y="0"/>
            <a:ext cx="2160" cy="6858720"/>
          </a:xfrm>
          <a:prstGeom prst="straightConnector1">
            <a:avLst/>
          </a:prstGeom>
          <a:ln cap="sq" w="76320">
            <a:solidFill>
              <a:srgbClr val="663300"/>
            </a:solidFill>
            <a:miter/>
          </a:ln>
        </p:spPr>
      </p:cxnSp>
      <p:cxnSp>
        <p:nvCxnSpPr>
          <p:cNvPr id="69" name="Line 3"/>
          <p:cNvCxnSpPr/>
          <p:nvPr/>
        </p:nvCxnSpPr>
        <p:spPr>
          <a:xfrm>
            <a:off x="9067320" y="0"/>
            <a:ext cx="2520" cy="6858720"/>
          </a:xfrm>
          <a:prstGeom prst="straightConnector1">
            <a:avLst/>
          </a:prstGeom>
          <a:ln cap="sq" w="76320">
            <a:solidFill>
              <a:srgbClr val="663300"/>
            </a:solidFill>
            <a:miter/>
          </a:ln>
        </p:spPr>
      </p:cxnSp>
      <p:cxnSp>
        <p:nvCxnSpPr>
          <p:cNvPr id="70" name="Line 4"/>
          <p:cNvCxnSpPr/>
          <p:nvPr/>
        </p:nvCxnSpPr>
        <p:spPr>
          <a:xfrm>
            <a:off x="0" y="6781320"/>
            <a:ext cx="9144720" cy="1080"/>
          </a:xfrm>
          <a:prstGeom prst="straightConnector1">
            <a:avLst/>
          </a:prstGeom>
          <a:ln cap="sq" w="76320">
            <a:solidFill>
              <a:srgbClr val="663300"/>
            </a:solidFill>
            <a:miter/>
          </a:ln>
        </p:spPr>
      </p:cxnSp>
      <p:sp>
        <p:nvSpPr>
          <p:cNvPr id="71" name="CustomShape 5"/>
          <p:cNvSpPr/>
          <p:nvPr/>
        </p:nvSpPr>
        <p:spPr>
          <a:xfrm>
            <a:off x="304920" y="685800"/>
            <a:ext cx="914400" cy="304920"/>
          </a:xfrm>
          <a:custGeom>
            <a:avLst/>
            <a:gdLst/>
            <a:ahLst/>
            <a:rect l="0" t="0" r="r" b="b"/>
            <a:pathLst>
              <a:path w="2542" h="849">
                <a:moveTo>
                  <a:pt x="0" y="0"/>
                </a:moveTo>
                <a:lnTo>
                  <a:pt x="2541" y="0"/>
                </a:lnTo>
                <a:moveTo>
                  <a:pt x="0" y="848"/>
                </a:moveTo>
                <a:lnTo>
                  <a:pt x="2541" y="848"/>
                </a:lnTo>
              </a:path>
            </a:pathLst>
          </a:custGeom>
          <a:solidFill>
            <a:srgbClr val="336699"/>
          </a:solidFill>
          <a:ln cap="sq" w="9360">
            <a:solidFill>
              <a:srgbClr val="0000ff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0" i="1" lang="en-US" sz="2400" spc="1" strike="noStrike">
                <a:solidFill>
                  <a:srgbClr val="000000"/>
                </a:solidFill>
                <a:latin typeface="Times New Roman"/>
              </a:rPr>
              <a:t>Toán:</a:t>
            </a:r>
            <a:endParaRPr b="0" i="1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2" name="CustomShape 6"/>
          <p:cNvSpPr/>
          <p:nvPr/>
        </p:nvSpPr>
        <p:spPr>
          <a:xfrm>
            <a:off x="1590840" y="228600"/>
            <a:ext cx="6172200" cy="304920"/>
          </a:xfrm>
          <a:custGeom>
            <a:avLst/>
            <a:gdLst/>
            <a:ahLst/>
            <a:rect l="0" t="0" r="r" b="b"/>
            <a:pathLst>
              <a:path w="17147" h="849">
                <a:moveTo>
                  <a:pt x="0" y="0"/>
                </a:moveTo>
                <a:lnTo>
                  <a:pt x="17146" y="0"/>
                </a:lnTo>
                <a:moveTo>
                  <a:pt x="0" y="848"/>
                </a:moveTo>
                <a:lnTo>
                  <a:pt x="17146" y="848"/>
                </a:lnTo>
              </a:path>
            </a:pathLst>
          </a:custGeom>
          <a:solidFill>
            <a:srgbClr val="000000"/>
          </a:solidFill>
          <a:ln cap="sq" w="9360">
            <a:solidFill>
              <a:srgbClr val="000000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0" i="1" lang="en-US" sz="2000" spc="1" strike="noStrike">
                <a:solidFill>
                  <a:srgbClr val="000000"/>
                </a:solidFill>
                <a:latin typeface="Times New Roman"/>
              </a:rPr>
              <a:t>Thứ tư ngày 15 tháng 2 năm 2012</a:t>
            </a:r>
            <a:endParaRPr b="0" i="1" lang="en-US" sz="20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3" name="Line 7"/>
          <p:cNvSpPr/>
          <p:nvPr/>
        </p:nvSpPr>
        <p:spPr>
          <a:xfrm>
            <a:off x="304920" y="1066680"/>
            <a:ext cx="838080" cy="0"/>
          </a:xfrm>
          <a:prstGeom prst="line">
            <a:avLst/>
          </a:prstGeom>
          <a:ln cap="sq" w="38160">
            <a:solidFill>
              <a:srgbClr val="3333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8"/>
          <p:cNvSpPr/>
          <p:nvPr/>
        </p:nvSpPr>
        <p:spPr>
          <a:xfrm>
            <a:off x="1371600" y="1995480"/>
            <a:ext cx="7238880" cy="36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9"/>
          <p:cNvSpPr/>
          <p:nvPr/>
        </p:nvSpPr>
        <p:spPr>
          <a:xfrm>
            <a:off x="7924680" y="1295280"/>
            <a:ext cx="685800" cy="51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0"/>
          <p:cNvSpPr/>
          <p:nvPr/>
        </p:nvSpPr>
        <p:spPr>
          <a:xfrm>
            <a:off x="-25560" y="-38160"/>
            <a:ext cx="9220320" cy="228600"/>
          </a:xfrm>
          <a:custGeom>
            <a:avLst/>
            <a:gdLst/>
            <a:ahLst/>
            <a:rect l="0" t="0" r="r" b="b"/>
            <a:pathLst>
              <a:path w="25614" h="637">
                <a:moveTo>
                  <a:pt x="0" y="0"/>
                </a:moveTo>
                <a:lnTo>
                  <a:pt x="25613" y="0"/>
                </a:lnTo>
                <a:lnTo>
                  <a:pt x="24894" y="636"/>
                </a:lnTo>
                <a:lnTo>
                  <a:pt x="718" y="63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54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1"/>
          <p:cNvSpPr/>
          <p:nvPr/>
        </p:nvSpPr>
        <p:spPr>
          <a:xfrm rot="10800000">
            <a:off x="15840" y="6611040"/>
            <a:ext cx="9144000" cy="228600"/>
          </a:xfrm>
          <a:custGeom>
            <a:avLst/>
            <a:gdLst/>
            <a:ahLst/>
            <a:rect l="0" t="0" r="r" b="b"/>
            <a:pathLst>
              <a:path w="25402" h="637">
                <a:moveTo>
                  <a:pt x="0" y="0"/>
                </a:moveTo>
                <a:lnTo>
                  <a:pt x="25401" y="0"/>
                </a:lnTo>
                <a:lnTo>
                  <a:pt x="24991" y="636"/>
                </a:lnTo>
                <a:lnTo>
                  <a:pt x="409" y="63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162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2"/>
          <p:cNvSpPr/>
          <p:nvPr/>
        </p:nvSpPr>
        <p:spPr>
          <a:xfrm rot="5400000">
            <a:off x="5616000" y="3276360"/>
            <a:ext cx="6858000" cy="228600"/>
          </a:xfrm>
          <a:custGeom>
            <a:avLst/>
            <a:gdLst/>
            <a:ahLst/>
            <a:rect l="0" t="0" r="r" b="b"/>
            <a:pathLst>
              <a:path w="19052" h="637">
                <a:moveTo>
                  <a:pt x="0" y="0"/>
                </a:moveTo>
                <a:lnTo>
                  <a:pt x="19051" y="0"/>
                </a:lnTo>
                <a:lnTo>
                  <a:pt x="18434" y="636"/>
                </a:lnTo>
                <a:lnTo>
                  <a:pt x="616" y="63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108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3"/>
          <p:cNvSpPr/>
          <p:nvPr/>
        </p:nvSpPr>
        <p:spPr>
          <a:xfrm rot="16200000">
            <a:off x="-3331800" y="3294000"/>
            <a:ext cx="6910560" cy="246240"/>
          </a:xfrm>
          <a:custGeom>
            <a:avLst/>
            <a:gdLst/>
            <a:ahLst/>
            <a:rect l="0" t="0" r="r" b="b"/>
            <a:pathLst>
              <a:path w="19198" h="686">
                <a:moveTo>
                  <a:pt x="0" y="0"/>
                </a:moveTo>
                <a:lnTo>
                  <a:pt x="19197" y="0"/>
                </a:lnTo>
                <a:lnTo>
                  <a:pt x="18597" y="685"/>
                </a:lnTo>
                <a:lnTo>
                  <a:pt x="599" y="68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4"/>
          <p:cNvSpPr/>
          <p:nvPr/>
        </p:nvSpPr>
        <p:spPr>
          <a:xfrm>
            <a:off x="609480" y="685800"/>
            <a:ext cx="6553440" cy="6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i="1" lang="en-US" sz="3200" spc="-1" strike="noStrike">
                <a:solidFill>
                  <a:srgbClr val="ff0000"/>
                </a:solidFill>
                <a:latin typeface="Arial"/>
              </a:rPr>
              <a:t>Bài cũ : Đặt tính rồi tính:</a:t>
            </a:r>
            <a:br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CustomShape 15"/>
          <p:cNvSpPr/>
          <p:nvPr/>
        </p:nvSpPr>
        <p:spPr>
          <a:xfrm>
            <a:off x="533520" y="1676520"/>
            <a:ext cx="6553080" cy="6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a/ 103  x 2</a:t>
            </a:r>
            <a:r>
              <a:rPr b="0" lang="en-US" sz="4400" spc="-1" strike="noStrike">
                <a:solidFill>
                  <a:srgbClr val="0000cc"/>
                </a:solidFill>
                <a:latin typeface="Times New Roman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16"/>
          <p:cNvSpPr/>
          <p:nvPr/>
        </p:nvSpPr>
        <p:spPr>
          <a:xfrm>
            <a:off x="6400800" y="1295280"/>
            <a:ext cx="1752480" cy="16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      </a:t>
            </a:r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103  </a:t>
            </a:r>
            <a:br/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     2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17"/>
          <p:cNvSpPr/>
          <p:nvPr/>
        </p:nvSpPr>
        <p:spPr>
          <a:xfrm>
            <a:off x="533520" y="3733920"/>
            <a:ext cx="6553080" cy="6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b/ 212  x 3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18"/>
          <p:cNvSpPr/>
          <p:nvPr/>
        </p:nvSpPr>
        <p:spPr>
          <a:xfrm>
            <a:off x="6781680" y="4114800"/>
            <a:ext cx="1371600" cy="137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cc"/>
                </a:solidFill>
                <a:latin typeface="Times New Roman"/>
              </a:rPr>
              <a:t>                      </a:t>
            </a:r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212 </a:t>
            </a:r>
            <a:br/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    3</a:t>
            </a:r>
            <a:br/>
            <a:r>
              <a:rPr b="1" lang="en-US" sz="4400" spc="-1" strike="noStrike">
                <a:solidFill>
                  <a:srgbClr val="0000cc"/>
                </a:solidFill>
                <a:latin typeface="Times New Roman"/>
              </a:rPr>
              <a:t>                      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19"/>
          <p:cNvSpPr/>
          <p:nvPr/>
        </p:nvSpPr>
        <p:spPr>
          <a:xfrm>
            <a:off x="6781680" y="5638680"/>
            <a:ext cx="1371600" cy="60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Times New Roman"/>
              </a:rPr>
              <a:t>636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20"/>
          <p:cNvSpPr/>
          <p:nvPr/>
        </p:nvSpPr>
        <p:spPr>
          <a:xfrm>
            <a:off x="6629400" y="3200400"/>
            <a:ext cx="137160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Times New Roman"/>
              </a:rPr>
              <a:t>206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Line 21"/>
          <p:cNvSpPr/>
          <p:nvPr/>
        </p:nvSpPr>
        <p:spPr>
          <a:xfrm>
            <a:off x="6553080" y="3124080"/>
            <a:ext cx="1219320" cy="0"/>
          </a:xfrm>
          <a:prstGeom prst="line">
            <a:avLst/>
          </a:prstGeom>
          <a:ln cap="sq" w="2844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22"/>
          <p:cNvSpPr/>
          <p:nvPr/>
        </p:nvSpPr>
        <p:spPr>
          <a:xfrm>
            <a:off x="6781680" y="5486400"/>
            <a:ext cx="1143000" cy="0"/>
          </a:xfrm>
          <a:prstGeom prst="line">
            <a:avLst/>
          </a:prstGeom>
          <a:ln cap="sq" w="28440">
            <a:solidFill>
              <a:srgbClr val="0000cc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3"/>
          <p:cNvSpPr/>
          <p:nvPr/>
        </p:nvSpPr>
        <p:spPr>
          <a:xfrm>
            <a:off x="6324480" y="2286000"/>
            <a:ext cx="53352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998"/>
              </a:spcBef>
            </a:pPr>
            <a:r>
              <a:rPr b="1" lang="en-US" sz="3200" spc="-1" strike="noStrike">
                <a:solidFill>
                  <a:srgbClr val="333399"/>
                </a:solidFill>
                <a:latin typeface="Arial"/>
              </a:rPr>
              <a:t>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24"/>
          <p:cNvSpPr/>
          <p:nvPr/>
        </p:nvSpPr>
        <p:spPr>
          <a:xfrm>
            <a:off x="6705720" y="4724280"/>
            <a:ext cx="41256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/>
            <a:r>
              <a:rPr b="1" lang="en-US" sz="3200" spc="-1" strike="noStrike">
                <a:solidFill>
                  <a:srgbClr val="333399"/>
                </a:solidFill>
                <a:latin typeface="Arial"/>
              </a:rPr>
              <a:t>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"/>
                            </p:stCondLst>
                            <p:childTnLst>
                              <p:par>
                                <p:cTn id="83" nodeType="after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20"/>
                            </p:stCondLst>
                            <p:childTnLst>
                              <p:par>
                                <p:cTn id="8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" dur="8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" dur="8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2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 rot="16200000">
            <a:off x="-3298680" y="3294000"/>
            <a:ext cx="6910560" cy="245880"/>
          </a:xfrm>
          <a:custGeom>
            <a:avLst/>
            <a:gdLst/>
            <a:ahLst/>
            <a:rect l="0" t="0" r="r" b="b"/>
            <a:pathLst>
              <a:path w="19198" h="685">
                <a:moveTo>
                  <a:pt x="0" y="0"/>
                </a:moveTo>
                <a:lnTo>
                  <a:pt x="19197" y="0"/>
                </a:lnTo>
                <a:lnTo>
                  <a:pt x="18597" y="684"/>
                </a:lnTo>
                <a:lnTo>
                  <a:pt x="599" y="68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-25560" y="-38160"/>
            <a:ext cx="9220320" cy="228600"/>
          </a:xfrm>
          <a:custGeom>
            <a:avLst/>
            <a:gdLst/>
            <a:ahLst/>
            <a:rect l="0" t="0" r="r" b="b"/>
            <a:pathLst>
              <a:path w="25614" h="637">
                <a:moveTo>
                  <a:pt x="0" y="0"/>
                </a:moveTo>
                <a:lnTo>
                  <a:pt x="25613" y="0"/>
                </a:lnTo>
                <a:lnTo>
                  <a:pt x="24894" y="636"/>
                </a:lnTo>
                <a:lnTo>
                  <a:pt x="718" y="63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54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 rot="5400000">
            <a:off x="5600160" y="3314520"/>
            <a:ext cx="6858000" cy="228600"/>
          </a:xfrm>
          <a:custGeom>
            <a:avLst/>
            <a:gdLst/>
            <a:ahLst/>
            <a:rect l="0" t="0" r="r" b="b"/>
            <a:pathLst>
              <a:path w="19052" h="637">
                <a:moveTo>
                  <a:pt x="0" y="0"/>
                </a:moveTo>
                <a:lnTo>
                  <a:pt x="19051" y="0"/>
                </a:lnTo>
                <a:lnTo>
                  <a:pt x="18434" y="636"/>
                </a:lnTo>
                <a:lnTo>
                  <a:pt x="616" y="63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108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4"/>
          <p:cNvSpPr/>
          <p:nvPr/>
        </p:nvSpPr>
        <p:spPr>
          <a:xfrm rot="10800000">
            <a:off x="76320" y="6628680"/>
            <a:ext cx="9144000" cy="228600"/>
          </a:xfrm>
          <a:custGeom>
            <a:avLst/>
            <a:gdLst/>
            <a:ahLst/>
            <a:rect l="0" t="0" r="r" b="b"/>
            <a:pathLst>
              <a:path w="25402" h="637">
                <a:moveTo>
                  <a:pt x="0" y="0"/>
                </a:moveTo>
                <a:lnTo>
                  <a:pt x="25401" y="0"/>
                </a:lnTo>
                <a:lnTo>
                  <a:pt x="24991" y="636"/>
                </a:lnTo>
                <a:lnTo>
                  <a:pt x="409" y="63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0">
                <a:srgbClr val="ffff66"/>
              </a:gs>
              <a:gs pos="100000">
                <a:srgbClr val="800000"/>
              </a:gs>
            </a:gsLst>
            <a:lin ang="16200000"/>
          </a:gra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5"/>
          <p:cNvSpPr/>
          <p:nvPr/>
        </p:nvSpPr>
        <p:spPr>
          <a:xfrm>
            <a:off x="304920" y="685800"/>
            <a:ext cx="914400" cy="304920"/>
          </a:xfrm>
          <a:custGeom>
            <a:avLst/>
            <a:gdLst/>
            <a:ahLst/>
            <a:rect l="0" t="0" r="r" b="b"/>
            <a:pathLst>
              <a:path w="2542" h="849">
                <a:moveTo>
                  <a:pt x="0" y="0"/>
                </a:moveTo>
                <a:lnTo>
                  <a:pt x="2541" y="0"/>
                </a:lnTo>
                <a:moveTo>
                  <a:pt x="0" y="848"/>
                </a:moveTo>
                <a:lnTo>
                  <a:pt x="2541" y="848"/>
                </a:lnTo>
              </a:path>
            </a:pathLst>
          </a:custGeom>
          <a:solidFill>
            <a:srgbClr val="336699"/>
          </a:solidFill>
          <a:ln cap="sq" w="9360">
            <a:solidFill>
              <a:srgbClr val="0000ff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0" i="1" lang="en-US" sz="2400" spc="1" strike="noStrike">
                <a:solidFill>
                  <a:srgbClr val="000000"/>
                </a:solidFill>
                <a:latin typeface="Times New Roman"/>
              </a:rPr>
              <a:t>Toán:</a:t>
            </a:r>
            <a:endParaRPr b="0" i="1" lang="en-US" sz="24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1590840" y="228600"/>
            <a:ext cx="6172200" cy="304920"/>
          </a:xfrm>
          <a:custGeom>
            <a:avLst/>
            <a:gdLst/>
            <a:ahLst/>
            <a:rect l="0" t="0" r="r" b="b"/>
            <a:pathLst>
              <a:path w="17147" h="849">
                <a:moveTo>
                  <a:pt x="0" y="0"/>
                </a:moveTo>
                <a:lnTo>
                  <a:pt x="17146" y="0"/>
                </a:lnTo>
                <a:moveTo>
                  <a:pt x="0" y="848"/>
                </a:moveTo>
                <a:lnTo>
                  <a:pt x="17146" y="848"/>
                </a:lnTo>
              </a:path>
            </a:pathLst>
          </a:custGeom>
          <a:solidFill>
            <a:srgbClr val="000000"/>
          </a:solidFill>
          <a:ln cap="sq" w="9360">
            <a:solidFill>
              <a:srgbClr val="000000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0" i="1" lang="en-US" sz="2000" spc="1" strike="noStrike">
                <a:solidFill>
                  <a:srgbClr val="000000"/>
                </a:solidFill>
                <a:latin typeface="Times New Roman"/>
              </a:rPr>
              <a:t>Thứ tư ngày 15 tháng 2 năm 2012</a:t>
            </a:r>
            <a:endParaRPr b="0" i="1" lang="en-US" sz="20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-152280" y="685800"/>
            <a:ext cx="815652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0" lang="en-US" sz="3200" spc="-1" strike="noStrike">
                <a:solidFill>
                  <a:srgbClr val="0000cc"/>
                </a:solidFill>
                <a:latin typeface="Arial"/>
              </a:rPr>
              <a:t>                 </a:t>
            </a:r>
            <a:r>
              <a:rPr b="1" lang="en-US" sz="3200" spc="-1" strike="noStrike">
                <a:solidFill>
                  <a:srgbClr val="ff0000"/>
                </a:solidFill>
                <a:latin typeface="Arial"/>
              </a:rPr>
              <a:t>NHÂN SỐ CÓ BỐN CHỮ SỐ                         </a:t>
            </a:r>
            <a:br/>
            <a:r>
              <a:rPr b="1" lang="en-US" sz="3200" spc="-1" strike="noStrike">
                <a:solidFill>
                  <a:srgbClr val="ff0000"/>
                </a:solidFill>
                <a:latin typeface="Arial"/>
              </a:rPr>
              <a:t>                  VỚI  SỐ CÓ MỘT CHỮ SỐ </a:t>
            </a:r>
            <a:br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8" name="Group 8"/>
          <p:cNvGrpSpPr/>
          <p:nvPr/>
        </p:nvGrpSpPr>
        <p:grpSpPr>
          <a:xfrm>
            <a:off x="3352680" y="990720"/>
            <a:ext cx="838080" cy="5409720"/>
            <a:chOff x="3352680" y="990720"/>
            <a:chExt cx="838080" cy="5409720"/>
          </a:xfrm>
        </p:grpSpPr>
        <p:pic>
          <p:nvPicPr>
            <p:cNvPr id="99" name="" descr=""/>
            <p:cNvPicPr/>
            <p:nvPr/>
          </p:nvPicPr>
          <p:blipFill>
            <a:blip r:embed="rId1"/>
            <a:stretch/>
          </p:blipFill>
          <p:spPr>
            <a:xfrm>
              <a:off x="3352680" y="990720"/>
              <a:ext cx="539280" cy="445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" descr=""/>
            <p:cNvPicPr/>
            <p:nvPr/>
          </p:nvPicPr>
          <p:blipFill>
            <a:blip r:embed="rId2"/>
            <a:stretch/>
          </p:blipFill>
          <p:spPr>
            <a:xfrm>
              <a:off x="3447720" y="2133360"/>
              <a:ext cx="552960" cy="45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" descr=""/>
            <p:cNvPicPr/>
            <p:nvPr/>
          </p:nvPicPr>
          <p:blipFill>
            <a:blip r:embed="rId3"/>
            <a:stretch/>
          </p:blipFill>
          <p:spPr>
            <a:xfrm>
              <a:off x="3445920" y="3124080"/>
              <a:ext cx="651960" cy="533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" descr=""/>
            <p:cNvPicPr/>
            <p:nvPr/>
          </p:nvPicPr>
          <p:blipFill>
            <a:blip r:embed="rId4"/>
            <a:stretch/>
          </p:blipFill>
          <p:spPr>
            <a:xfrm>
              <a:off x="3539160" y="4190760"/>
              <a:ext cx="506520" cy="517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" descr=""/>
            <p:cNvPicPr/>
            <p:nvPr/>
          </p:nvPicPr>
          <p:blipFill>
            <a:blip r:embed="rId5"/>
            <a:stretch/>
          </p:blipFill>
          <p:spPr>
            <a:xfrm>
              <a:off x="3445920" y="2666880"/>
              <a:ext cx="552960" cy="45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" descr=""/>
            <p:cNvPicPr/>
            <p:nvPr/>
          </p:nvPicPr>
          <p:blipFill>
            <a:blip r:embed="rId6"/>
            <a:stretch/>
          </p:blipFill>
          <p:spPr>
            <a:xfrm>
              <a:off x="3539160" y="3657600"/>
              <a:ext cx="651600" cy="53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5" name="CustomShape 9"/>
            <p:cNvSpPr/>
            <p:nvPr/>
          </p:nvSpPr>
          <p:spPr>
            <a:xfrm>
              <a:off x="3539160" y="5410080"/>
              <a:ext cx="542880" cy="456840"/>
            </a:xfrm>
            <a:prstGeom prst="smileyFace">
              <a:avLst>
                <a:gd name="adj" fmla="val 9282"/>
              </a:avLst>
            </a:prstGeom>
            <a:solidFill>
              <a:srgbClr val="ff0000"/>
            </a:solidFill>
            <a:ln cap="sq"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6" name="" descr=""/>
            <p:cNvPicPr/>
            <p:nvPr/>
          </p:nvPicPr>
          <p:blipFill>
            <a:blip r:embed="rId7"/>
            <a:stretch/>
          </p:blipFill>
          <p:spPr>
            <a:xfrm>
              <a:off x="3445920" y="1463400"/>
              <a:ext cx="582120" cy="593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" descr=""/>
            <p:cNvPicPr/>
            <p:nvPr/>
          </p:nvPicPr>
          <p:blipFill>
            <a:blip r:embed="rId8"/>
            <a:stretch/>
          </p:blipFill>
          <p:spPr>
            <a:xfrm>
              <a:off x="3539160" y="4800600"/>
              <a:ext cx="552600" cy="45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" descr=""/>
            <p:cNvPicPr/>
            <p:nvPr/>
          </p:nvPicPr>
          <p:blipFill>
            <a:blip r:embed="rId9"/>
            <a:stretch/>
          </p:blipFill>
          <p:spPr>
            <a:xfrm>
              <a:off x="3544920" y="5943600"/>
              <a:ext cx="645840" cy="4568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EJ023"/>
          <p:cNvPicPr/>
          <p:nvPr/>
        </p:nvPicPr>
        <p:blipFill>
          <a:blip r:embed="rId1"/>
          <a:srcRect l="10837" t="5554" r="5834" b="333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8458200" y="6248520"/>
            <a:ext cx="304920" cy="30456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-152280" y="6146640"/>
            <a:ext cx="9296280" cy="711360"/>
          </a:xfrm>
          <a:prstGeom prst="rect">
            <a:avLst/>
          </a:prstGeom>
          <a:solidFill>
            <a:srgbClr val="ffff99"/>
          </a:solidFill>
          <a:ln cap="sq" w="507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"/>
          <p:cNvSpPr/>
          <p:nvPr/>
        </p:nvSpPr>
        <p:spPr>
          <a:xfrm>
            <a:off x="-8381880" y="6269040"/>
            <a:ext cx="10820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1500"/>
              </a:spcBef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Chúc quý thầy cô sức khoẻ, chúc các em học hành chăm ngoan.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295280" y="2635560"/>
            <a:ext cx="731520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/>
            <a:r>
              <a:rPr b="0" lang="en-US" sz="3200" spc="-1" strike="noStrike">
                <a:solidFill>
                  <a:srgbClr val="0000cc"/>
                </a:solidFill>
                <a:latin typeface="Arial"/>
              </a:rPr>
              <a:t> </a:t>
            </a:r>
            <a:r>
              <a:rPr b="0" lang="en-US" sz="3200" spc="-1" strike="noStrike">
                <a:solidFill>
                  <a:srgbClr val="0000cc"/>
                </a:solidFill>
                <a:latin typeface="Arial"/>
              </a:rPr>
              <a:t>- </a:t>
            </a:r>
            <a:r>
              <a:rPr b="1" lang="en-US" sz="4400" spc="-1" strike="noStrike">
                <a:solidFill>
                  <a:srgbClr val="0000cc"/>
                </a:solidFill>
                <a:latin typeface="Arial"/>
              </a:rPr>
              <a:t>Làm bài tập 3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/>
            <a:r>
              <a:rPr b="1" lang="en-US" sz="4400" spc="-1" strike="noStrike">
                <a:solidFill>
                  <a:srgbClr val="0000cc"/>
                </a:solidFill>
                <a:latin typeface="Arial"/>
              </a:rPr>
              <a:t> </a:t>
            </a:r>
            <a:r>
              <a:rPr b="1" lang="en-US" sz="4400" spc="-1" strike="noStrike">
                <a:solidFill>
                  <a:srgbClr val="0000cc"/>
                </a:solidFill>
                <a:latin typeface="Arial"/>
              </a:rPr>
              <a:t>-Xem trước tiết luyện tập.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1600200" y="1477080"/>
            <a:ext cx="5943600" cy="70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 u="sng">
                <a:solidFill>
                  <a:srgbClr val="0000cc"/>
                </a:solidFill>
                <a:uFillTx/>
                <a:latin typeface="Times New Roman"/>
              </a:rPr>
              <a:t>Về nhà: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3048120" y="1295280"/>
            <a:ext cx="3429000" cy="609840"/>
          </a:xfrm>
          <a:custGeom>
            <a:avLst/>
            <a:gdLst/>
            <a:ahLst/>
            <a:rect l="0" t="0" r="r" b="b"/>
            <a:pathLst>
              <a:path w="9527" h="1696">
                <a:moveTo>
                  <a:pt x="0" y="0"/>
                </a:moveTo>
                <a:lnTo>
                  <a:pt x="9526" y="0"/>
                </a:lnTo>
                <a:moveTo>
                  <a:pt x="0" y="1695"/>
                </a:moveTo>
                <a:lnTo>
                  <a:pt x="9526" y="1695"/>
                </a:lnTo>
              </a:path>
            </a:pathLst>
          </a:custGeom>
          <a:solidFill>
            <a:srgbClr val="ff0000"/>
          </a:solidFill>
          <a:ln cap="sq" w="19080">
            <a:solidFill>
              <a:srgbClr val="ffff00"/>
            </a:solidFill>
            <a:miter/>
          </a:ln>
          <a:effectLst>
            <a:outerShdw dist="40186" dir="1096358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1" i="1" lang="en-US" sz="1800" spc="1" strike="noStrike">
                <a:solidFill>
                  <a:srgbClr val="000000"/>
                </a:solidFill>
                <a:latin typeface="Times New Roman"/>
              </a:rPr>
              <a:t>THỰC HÀNH</a:t>
            </a:r>
            <a:endParaRPr b="1" i="1" lang="en-US" sz="1800" spc="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7391520" y="1066680"/>
            <a:ext cx="1447560" cy="914400"/>
          </a:xfrm>
          <a:prstGeom prst="rect">
            <a:avLst/>
          </a:prstGeom>
          <a:ln>
            <a:noFill/>
          </a:ln>
        </p:spPr>
      </p:pic>
      <p:sp>
        <p:nvSpPr>
          <p:cNvPr id="117" name="CustomShape 6"/>
          <p:cNvSpPr/>
          <p:nvPr/>
        </p:nvSpPr>
        <p:spPr>
          <a:xfrm>
            <a:off x="7772400" y="1295280"/>
            <a:ext cx="533520" cy="609840"/>
          </a:xfrm>
          <a:custGeom>
            <a:avLst/>
            <a:gdLst/>
            <a:ahLst/>
            <a:rect l="0" t="0" r="r" b="b"/>
            <a:pathLst>
              <a:path w="1484" h="1696">
                <a:moveTo>
                  <a:pt x="0" y="0"/>
                </a:moveTo>
                <a:lnTo>
                  <a:pt x="1483" y="0"/>
                </a:lnTo>
                <a:moveTo>
                  <a:pt x="0" y="1695"/>
                </a:moveTo>
                <a:lnTo>
                  <a:pt x="1483" y="1695"/>
                </a:lnTo>
              </a:path>
            </a:pathLst>
          </a:custGeom>
          <a:gradFill rotWithShape="0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0000"/>
              </a:gs>
            </a:gsLst>
            <a:lin ang="5400000"/>
          </a:gradFill>
          <a:ln cap="sq" w="12600">
            <a:solidFill>
              <a:srgbClr val="ff3300"/>
            </a:solidFill>
            <a:miter/>
          </a:ln>
          <a:effectLst>
            <a:outerShdw dist="153753" dir="270000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>
            <a:noAutofit/>
          </a:bodyPr>
          <a:p>
            <a:pPr/>
            <a:r>
              <a:rPr b="0" lang="en-US" sz="3200" spc="1" strike="noStrike">
                <a:solidFill>
                  <a:srgbClr val="000000"/>
                </a:solidFill>
                <a:latin typeface="VNI-Brush"/>
              </a:rPr>
              <a:t>V</a:t>
            </a:r>
            <a:endParaRPr b="0" lang="en-US" sz="3200" spc="1" strike="noStrike">
              <a:solidFill>
                <a:srgbClr val="000000"/>
              </a:solidFill>
              <a:latin typeface="VNI-Brush"/>
              <a:ea typeface="VNI-Brush"/>
            </a:endParaRPr>
          </a:p>
        </p:txBody>
      </p:sp>
    </p:spTree>
  </p:cSld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nodeType="with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animEffect filter="box(in)" transition="out">
                                      <p:cBhvr additive="repl">
                                        <p:cTn id="1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/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Effect filter="box(in)" transition="out">
                                      <p:cBhvr additive="repl">
                                        <p:cTn id="1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Application>LibreOffice/6.3.2.2$Linux_X86_64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2009-09-19T10:51:33Z</dcterms:created>
  <dc:creator>DANANG</dc:creator>
  <dc:description/>
  <dc:language>en-US</dc:language>
  <cp:lastModifiedBy>HoangLong</cp:lastModifiedBy>
  <dcterms:modified xsi:type="dcterms:W3CDTF">2012-02-22T17:02:26Z</dcterms:modified>
  <cp:revision>96</cp:revision>
  <dc:subject/>
  <dc:title>Slide 1</dc:title>
</cp:coreProperties>
</file>