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91" r:id="rId4"/>
    <p:sldId id="305" r:id="rId5"/>
    <p:sldId id="308" r:id="rId6"/>
    <p:sldId id="292" r:id="rId7"/>
    <p:sldId id="309" r:id="rId8"/>
    <p:sldId id="310" r:id="rId9"/>
    <p:sldId id="457" r:id="rId10"/>
    <p:sldId id="268" r:id="rId11"/>
    <p:sldId id="444" r:id="rId12"/>
    <p:sldId id="458" r:id="rId1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7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5A893-5A1A-4727-84EE-4BBF847FA7C7}" type="datetimeFigureOut">
              <a:rPr lang="vi-VN" smtClean="0"/>
              <a:t>04/03/2022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562C2-4E8F-4B7B-B15E-069402278D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765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BC9A-AC8A-47F2-B734-B6E8C5CF60CD}" type="datetimeFigureOut">
              <a:rPr lang="vi-VN" smtClean="0"/>
              <a:t>04/03/2022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71BA-9DE6-4A2C-A581-2F062CADA801}" type="slidenum">
              <a:rPr lang="vi-VN" smtClean="0"/>
              <a:t>‹#›</a:t>
            </a:fld>
            <a:endParaRPr lang="vi-VN"/>
          </a:p>
        </p:txBody>
      </p:sp>
      <p:pic>
        <p:nvPicPr>
          <p:cNvPr id="2050" name="Picture 2" descr="https://i.pinimg.com/564x/6b/8b/e8/6b8be8f46358da847124aeafb05bc50a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58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47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BC9A-AC8A-47F2-B734-B6E8C5CF60CD}" type="datetimeFigureOut">
              <a:rPr lang="vi-VN" smtClean="0"/>
              <a:t>04/03/2022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71BA-9DE6-4A2C-A581-2F062CADA8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688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BC9A-AC8A-47F2-B734-B6E8C5CF60CD}" type="datetimeFigureOut">
              <a:rPr lang="vi-VN" smtClean="0"/>
              <a:t>04/03/2022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71BA-9DE6-4A2C-A581-2F062CADA8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6090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E2E8E-B3CE-44F7-8EF3-2723588BE3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0A24D-AB3F-4C2F-A12B-BB48642C2CD2}" type="datetime1">
              <a:rPr lang="en-US" altLang="en-US"/>
              <a:pPr>
                <a:defRPr/>
              </a:pPr>
              <a:t>3/4/2022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61106-EBAB-454A-B4DD-8E104F747A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259B4-3E2F-457A-A532-DF878A5F5F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6774A-FCC9-4BBB-B47B-C13FBB15ACCC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11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6B455-F18B-44C6-971B-3593A3E59F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8EF92-3CC4-41A5-B5A9-1FF53AF47138}" type="datetime1">
              <a:rPr lang="en-US" altLang="en-US"/>
              <a:pPr>
                <a:defRPr/>
              </a:pPr>
              <a:t>3/4/2022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45EFF-2CEF-4748-9135-7FC6019142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7CD13-2CF3-46F1-B986-C9CDDB3DC4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E8C4F-CBCB-4BBB-B6DF-AC3D4408EA2C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06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F6230-56BC-4F77-8457-66B6FC210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4783B-32CD-48A1-8261-6E65F322B47B}" type="datetime1">
              <a:rPr lang="en-US" altLang="en-US"/>
              <a:pPr>
                <a:defRPr/>
              </a:pPr>
              <a:t>3/4/2022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58FB-1754-458E-A1F9-9768A4FA77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7ED92-A703-4DD3-ABA2-132C2B113C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D6574-2780-451A-AF5B-DE370EA1F14C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4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DC910D-BEE3-402B-A760-A85BBD190F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CB53D-6E81-47E2-95BD-414E7B8D0FEE}" type="datetime1">
              <a:rPr lang="en-US" altLang="en-US"/>
              <a:pPr>
                <a:defRPr/>
              </a:pPr>
              <a:t>3/4/2022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4C765F-73A7-4FC4-8B69-9C49FD1B5D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E7C3A8-19B0-4080-8250-4269A75783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0D614-90AE-47CA-A3F1-64AE801A7700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31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D61C3D3-AB39-49BA-A00E-4E5B36BAA9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46A41-9422-4BD2-AF72-61368D91281F}" type="datetime1">
              <a:rPr lang="en-US" altLang="en-US"/>
              <a:pPr>
                <a:defRPr/>
              </a:pPr>
              <a:t>3/4/2022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6B2BA8-4AA7-4790-B8F9-3FFE89836C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34DF63A-768C-495C-80CC-C44DC05AE0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4D828-A8C6-40D1-B19D-BF38E3B9665E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53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9ECE13E-27B5-48F2-90E8-EFE594C299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45858-DBA0-4578-BEC3-A6051967541C}" type="datetime1">
              <a:rPr lang="en-US" altLang="en-US"/>
              <a:pPr>
                <a:defRPr/>
              </a:pPr>
              <a:t>3/4/2022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7F2556F-B0CB-4C8A-B412-B736A4759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EF3BE4-E2D0-4A4B-A025-C10B3DBF8E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857D6-54C5-400B-AB10-754FDE421C5D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33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52404C9-3227-46B8-8069-3733705EDC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A768F-ECD6-45C6-AF78-95884281C20C}" type="datetime1">
              <a:rPr lang="en-US" altLang="en-US"/>
              <a:pPr>
                <a:defRPr/>
              </a:pPr>
              <a:t>3/4/2022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9828691-B6CB-4FAD-9021-CC97182DFF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9B73E5-DC52-47AC-8274-A65F010B8D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4FB37-C5C4-4474-B9A7-B6B7A830CB23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25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818771-134E-444A-A19B-F90F36609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498EB-FC0E-416B-922A-6F8D28792C9B}" type="datetime1">
              <a:rPr lang="en-US" altLang="en-US"/>
              <a:pPr>
                <a:defRPr/>
              </a:pPr>
              <a:t>3/4/2022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707FDE-CCA3-4361-83F2-6039E7991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427A99-9E37-4965-8847-17F82ABF12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130F8-6D38-4C37-8691-D4F4F577CA6A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defRPr sz="2800">
                <a:latin typeface="Times New Roman" pitchFamily="18" charset="0"/>
                <a:cs typeface="Times New Roman" pitchFamily="18" charset="0"/>
              </a:defRPr>
            </a:lvl2pPr>
            <a:lvl3pPr>
              <a:defRPr sz="2800">
                <a:latin typeface="Times New Roman" pitchFamily="18" charset="0"/>
                <a:cs typeface="Times New Roman" pitchFamily="18" charset="0"/>
              </a:defRPr>
            </a:lvl3pPr>
            <a:lvl4pPr>
              <a:defRPr sz="2800">
                <a:latin typeface="Times New Roman" pitchFamily="18" charset="0"/>
                <a:cs typeface="Times New Roman" pitchFamily="18" charset="0"/>
              </a:defRPr>
            </a:lvl4pPr>
            <a:lvl5pPr>
              <a:defRPr sz="28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BC9A-AC8A-47F2-B734-B6E8C5CF60CD}" type="datetimeFigureOut">
              <a:rPr lang="vi-VN" smtClean="0"/>
              <a:t>04/03/2022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71BA-9DE6-4A2C-A581-2F062CADA801}" type="slidenum">
              <a:rPr lang="vi-VN" smtClean="0"/>
              <a:t>‹#›</a:t>
            </a:fld>
            <a:endParaRPr lang="vi-VN"/>
          </a:p>
        </p:txBody>
      </p:sp>
      <p:pic>
        <p:nvPicPr>
          <p:cNvPr id="3074" name="Picture 2" descr="https://i.pinimg.com/564x/c0/d7/9c/c0d79c590536ed451f5c42a4767a54f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2700"/>
            <a:ext cx="9131300" cy="68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237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707E63-B0B6-4ED3-8608-E96B423108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1DCCC-B678-4861-AD5A-2458DF6BCDEB}" type="datetime1">
              <a:rPr lang="en-US" altLang="en-US"/>
              <a:pPr>
                <a:defRPr/>
              </a:pPr>
              <a:t>3/4/2022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017D36-1A7C-4746-9A1D-EC04FB2BA5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FB7355-4F4D-46FE-8BB0-2150318FA3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58117-0B2D-4146-9330-AB13C1B52BE2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90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40E41-F81A-4259-B153-63E3273F06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FDAA4-97F2-47F5-AEB9-FDED381362D6}" type="datetime1">
              <a:rPr lang="en-US" altLang="en-US"/>
              <a:pPr>
                <a:defRPr/>
              </a:pPr>
              <a:t>3/4/2022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A1B15-6C5E-4C2A-8884-2A5861CD4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E1950-7DB5-47A6-B5BA-5E91E4FDAC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E1DA47-7092-4B79-A59C-B13F066AA711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24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951A1-D0BF-4C1D-8C89-3E27ACFC50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647C5-16BB-4FB8-8675-97CA075723D2}" type="datetime1">
              <a:rPr lang="en-US" altLang="en-US"/>
              <a:pPr>
                <a:defRPr/>
              </a:pPr>
              <a:t>3/4/2022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D02AC-8B1D-4B99-98A3-96100B188A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EA549-4519-470D-B8B3-FAF639A954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AE18B-6698-41FE-A549-6FB284BD683D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5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BC9A-AC8A-47F2-B734-B6E8C5CF60CD}" type="datetimeFigureOut">
              <a:rPr lang="vi-VN" smtClean="0"/>
              <a:t>04/03/2022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71BA-9DE6-4A2C-A581-2F062CADA8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525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BC9A-AC8A-47F2-B734-B6E8C5CF60CD}" type="datetimeFigureOut">
              <a:rPr lang="vi-VN" smtClean="0"/>
              <a:t>04/03/2022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71BA-9DE6-4A2C-A581-2F062CADA8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346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BC9A-AC8A-47F2-B734-B6E8C5CF60CD}" type="datetimeFigureOut">
              <a:rPr lang="vi-VN" smtClean="0"/>
              <a:t>04/03/2022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71BA-9DE6-4A2C-A581-2F062CADA8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2940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BC9A-AC8A-47F2-B734-B6E8C5CF60CD}" type="datetimeFigureOut">
              <a:rPr lang="vi-VN" smtClean="0"/>
              <a:t>04/03/2022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71BA-9DE6-4A2C-A581-2F062CADA8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662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BC9A-AC8A-47F2-B734-B6E8C5CF60CD}" type="datetimeFigureOut">
              <a:rPr lang="vi-VN" smtClean="0"/>
              <a:t>04/03/2022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71BA-9DE6-4A2C-A581-2F062CADA8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459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BC9A-AC8A-47F2-B734-B6E8C5CF60CD}" type="datetimeFigureOut">
              <a:rPr lang="vi-VN" smtClean="0"/>
              <a:t>04/03/2022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71BA-9DE6-4A2C-A581-2F062CADA8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314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BC9A-AC8A-47F2-B734-B6E8C5CF60CD}" type="datetimeFigureOut">
              <a:rPr lang="vi-VN" smtClean="0"/>
              <a:t>04/03/2022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71BA-9DE6-4A2C-A581-2F062CADA8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535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8BC9A-AC8A-47F2-B734-B6E8C5CF60CD}" type="datetimeFigureOut">
              <a:rPr lang="vi-VN" smtClean="0"/>
              <a:t>04/03/2022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171BA-9DE6-4A2C-A581-2F062CADA8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298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92A86DE-E108-421F-A07F-C666104EEF0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290C168-9194-4B90-96D7-A97E597A9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zh-CN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zh-CN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zh-CN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zh-CN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1028" name="Date Placeholder 3">
            <a:extLst>
              <a:ext uri="{FF2B5EF4-FFF2-40B4-BE49-F238E27FC236}">
                <a16:creationId xmlns:a16="http://schemas.microsoft.com/office/drawing/2014/main" id="{290CC097-BB57-4B6A-BC49-95D072B84A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828A7D0-24E4-49FD-9B29-8C7376EB4526}" type="datetime1">
              <a:rPr lang="en-US" altLang="en-US"/>
              <a:pPr>
                <a:defRPr/>
              </a:pPr>
              <a:t>3/4/2022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029" name="Footer Placeholder 4">
            <a:extLst>
              <a:ext uri="{FF2B5EF4-FFF2-40B4-BE49-F238E27FC236}">
                <a16:creationId xmlns:a16="http://schemas.microsoft.com/office/drawing/2014/main" id="{9BEFAC74-457E-4798-B4BF-70ED80C288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Slide Number Placeholder 5">
            <a:extLst>
              <a:ext uri="{FF2B5EF4-FFF2-40B4-BE49-F238E27FC236}">
                <a16:creationId xmlns:a16="http://schemas.microsoft.com/office/drawing/2014/main" id="{FF58F03E-C38B-41A0-A501-7CCAC84CC9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904D1C8F-3FCF-48BF-8421-C375888EF695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2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xulynuoc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855"/>
            <a:ext cx="9144000" cy="1470025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772" y="1295400"/>
            <a:ext cx="9144000" cy="2667000"/>
          </a:xfrm>
        </p:spPr>
        <p:txBody>
          <a:bodyPr>
            <a:noAutofit/>
          </a:bodyPr>
          <a:lstStyle/>
          <a:p>
            <a:endParaRPr lang="vi-VN" sz="1200" b="1" i="1" dirty="0">
              <a:ln/>
              <a:solidFill>
                <a:srgbClr val="FF0000"/>
              </a:solidFill>
            </a:endParaRPr>
          </a:p>
          <a:p>
            <a:r>
              <a:rPr lang="vi-VN" sz="4000" b="1" i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Đạo đức</a:t>
            </a:r>
          </a:p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13: Tiết kiệm và bảo vệ nguồn nước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1200" b="1" i="1" dirty="0">
              <a:ln/>
              <a:solidFill>
                <a:srgbClr val="FF0000"/>
              </a:solidFill>
            </a:endParaRPr>
          </a:p>
          <a:p>
            <a:r>
              <a:rPr lang="vi-VN" sz="1200" b="1" i="1" dirty="0">
                <a:ln/>
                <a:solidFill>
                  <a:srgbClr val="FF0000"/>
                </a:solidFill>
              </a:rPr>
              <a:t>                                          </a:t>
            </a:r>
          </a:p>
          <a:p>
            <a:endParaRPr lang="vi-VN" sz="1200" b="1" dirty="0">
              <a:ln/>
              <a:solidFill>
                <a:srgbClr val="FF0000"/>
              </a:solidFill>
            </a:endParaRPr>
          </a:p>
          <a:p>
            <a:endParaRPr lang="vi-VN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6">
            <a:extLst>
              <a:ext uri="{FF2B5EF4-FFF2-40B4-BE49-F238E27FC236}">
                <a16:creationId xmlns:a16="http://schemas.microsoft.com/office/drawing/2014/main" id="{83D1DCAC-AB9D-47DE-B969-F89C27020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14" y="1089818"/>
            <a:ext cx="8686572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  </a:t>
            </a:r>
            <a:r>
              <a:rPr kumimoji="0" lang="vi-VN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Ghi nhớ:</a:t>
            </a:r>
            <a:endParaRPr kumimoji="0" lang="en-US" altLang="en-US" sz="40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  <a:sym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  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Nước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là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tài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nguyên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quý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chỉ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có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hạn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. </a:t>
            </a: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Vì vậy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,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chúng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ta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cần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phải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sử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dụng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hợp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lí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,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tiết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kiệm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và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bảo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vệ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nguồn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nước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không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bị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 ô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nhiễm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Times New Roman" panose="02020603050405020304" pitchFamily="18" charset="0"/>
              </a:rPr>
              <a:t>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  <a:ea typeface="SimSun" panose="02010600030101010101" pitchFamily="2" charset="-122"/>
              <a:cs typeface="+mn-cs"/>
              <a:sym typeface=".VnArial" panose="020B7200000000000000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9034391D-6A43-4F70-9AFE-8541E6AF7C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55299" name="Picture 4" descr="phao hoa">
            <a:extLst>
              <a:ext uri="{FF2B5EF4-FFF2-40B4-BE49-F238E27FC236}">
                <a16:creationId xmlns:a16="http://schemas.microsoft.com/office/drawing/2014/main" id="{AEBD38DE-5565-4FFE-A675-5D03FCA6D255}"/>
              </a:ext>
            </a:extLst>
          </p:cNvPr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5300" name="Picture 9" descr="floral">
            <a:extLst>
              <a:ext uri="{FF2B5EF4-FFF2-40B4-BE49-F238E27FC236}">
                <a16:creationId xmlns:a16="http://schemas.microsoft.com/office/drawing/2014/main" id="{848D589B-64A1-49D2-A3E8-434E5E4B65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10" descr="floral">
            <a:extLst>
              <a:ext uri="{FF2B5EF4-FFF2-40B4-BE49-F238E27FC236}">
                <a16:creationId xmlns:a16="http://schemas.microsoft.com/office/drawing/2014/main" id="{02EC63E4-DCFE-474A-BC31-7F13EF62A6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61642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11" descr="floral">
            <a:extLst>
              <a:ext uri="{FF2B5EF4-FFF2-40B4-BE49-F238E27FC236}">
                <a16:creationId xmlns:a16="http://schemas.microsoft.com/office/drawing/2014/main" id="{A4FAEB4D-8028-4268-8247-6DF63E5A4A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9120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12" descr="floral">
            <a:extLst>
              <a:ext uri="{FF2B5EF4-FFF2-40B4-BE49-F238E27FC236}">
                <a16:creationId xmlns:a16="http://schemas.microsoft.com/office/drawing/2014/main" id="{F3D23E47-F3DF-4728-AA95-184CC5F59A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880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13" descr="floral">
            <a:extLst>
              <a:ext uri="{FF2B5EF4-FFF2-40B4-BE49-F238E27FC236}">
                <a16:creationId xmlns:a16="http://schemas.microsoft.com/office/drawing/2014/main" id="{AB628C78-BFA4-46DA-9156-713BD1723B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070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14" descr="floral">
            <a:extLst>
              <a:ext uri="{FF2B5EF4-FFF2-40B4-BE49-F238E27FC236}">
                <a16:creationId xmlns:a16="http://schemas.microsoft.com/office/drawing/2014/main" id="{A2385BE6-6DF9-47CC-B866-863E43CBCD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5" descr="floral">
            <a:extLst>
              <a:ext uri="{FF2B5EF4-FFF2-40B4-BE49-F238E27FC236}">
                <a16:creationId xmlns:a16="http://schemas.microsoft.com/office/drawing/2014/main" id="{E1F54785-61F6-4626-B2CD-6469A435AF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1500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Picture 16" descr="floral">
            <a:extLst>
              <a:ext uri="{FF2B5EF4-FFF2-40B4-BE49-F238E27FC236}">
                <a16:creationId xmlns:a16="http://schemas.microsoft.com/office/drawing/2014/main" id="{C5FE5E1A-F237-43F9-9D20-DD21E111EC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17" descr="floral">
            <a:extLst>
              <a:ext uri="{FF2B5EF4-FFF2-40B4-BE49-F238E27FC236}">
                <a16:creationId xmlns:a16="http://schemas.microsoft.com/office/drawing/2014/main" id="{B78F46E2-800B-4741-8D33-F3DA182D0C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9" name="Picture 18" descr="floral">
            <a:extLst>
              <a:ext uri="{FF2B5EF4-FFF2-40B4-BE49-F238E27FC236}">
                <a16:creationId xmlns:a16="http://schemas.microsoft.com/office/drawing/2014/main" id="{59A0A6E6-AB06-442E-A39D-2E01413C09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57832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0" name="WordArt 14">
            <a:extLst>
              <a:ext uri="{FF2B5EF4-FFF2-40B4-BE49-F238E27FC236}">
                <a16:creationId xmlns:a16="http://schemas.microsoft.com/office/drawing/2014/main" id="{4FB11CB5-609F-4269-B0E3-2A157C3D1C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" y="1981200"/>
            <a:ext cx="8383588" cy="3657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CHÀO CÁC EM !</a:t>
            </a:r>
          </a:p>
        </p:txBody>
      </p:sp>
      <p:sp>
        <p:nvSpPr>
          <p:cNvPr id="39951" name="AutoShape 15">
            <a:extLst>
              <a:ext uri="{FF2B5EF4-FFF2-40B4-BE49-F238E27FC236}">
                <a16:creationId xmlns:a16="http://schemas.microsoft.com/office/drawing/2014/main" id="{B468591A-06EB-4AE0-9A6A-D779B9777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695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anose="02010600030101010101" pitchFamily="2" charset="-122"/>
              <a:cs typeface="Arial" charset="0"/>
            </a:endParaRPr>
          </a:p>
        </p:txBody>
      </p:sp>
      <p:sp>
        <p:nvSpPr>
          <p:cNvPr id="39952" name="AutoShape 16">
            <a:extLst>
              <a:ext uri="{FF2B5EF4-FFF2-40B4-BE49-F238E27FC236}">
                <a16:creationId xmlns:a16="http://schemas.microsoft.com/office/drawing/2014/main" id="{ABDF41D7-3160-4A56-86B8-49120A844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713" y="10223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anose="02010600030101010101" pitchFamily="2" charset="-122"/>
              <a:cs typeface="Arial" charset="0"/>
            </a:endParaRPr>
          </a:p>
        </p:txBody>
      </p:sp>
      <p:sp>
        <p:nvSpPr>
          <p:cNvPr id="39953" name="AutoShape 17">
            <a:extLst>
              <a:ext uri="{FF2B5EF4-FFF2-40B4-BE49-F238E27FC236}">
                <a16:creationId xmlns:a16="http://schemas.microsoft.com/office/drawing/2014/main" id="{C3008125-CA24-406F-9FA8-D9055C531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163" y="60515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anose="02010600030101010101" pitchFamily="2" charset="-122"/>
              <a:cs typeface="Arial" charset="0"/>
            </a:endParaRPr>
          </a:p>
        </p:txBody>
      </p:sp>
      <p:sp>
        <p:nvSpPr>
          <p:cNvPr id="39954" name="AutoShape 18">
            <a:extLst>
              <a:ext uri="{FF2B5EF4-FFF2-40B4-BE49-F238E27FC236}">
                <a16:creationId xmlns:a16="http://schemas.microsoft.com/office/drawing/2014/main" id="{6ECDF862-41F9-4756-87D2-1D2121A24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7150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anose="02010600030101010101" pitchFamily="2" charset="-122"/>
              <a:cs typeface="Arial" charset="0"/>
            </a:endParaRPr>
          </a:p>
        </p:txBody>
      </p:sp>
      <p:sp>
        <p:nvSpPr>
          <p:cNvPr id="39955" name="AutoShape 19">
            <a:extLst>
              <a:ext uri="{FF2B5EF4-FFF2-40B4-BE49-F238E27FC236}">
                <a16:creationId xmlns:a16="http://schemas.microsoft.com/office/drawing/2014/main" id="{962AF799-051D-458E-8CBE-87D8F73C8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52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anose="02010600030101010101" pitchFamily="2" charset="-122"/>
              <a:cs typeface="Arial" charset="0"/>
            </a:endParaRPr>
          </a:p>
        </p:txBody>
      </p:sp>
      <p:sp>
        <p:nvSpPr>
          <p:cNvPr id="39956" name="AutoShape 20">
            <a:extLst>
              <a:ext uri="{FF2B5EF4-FFF2-40B4-BE49-F238E27FC236}">
                <a16:creationId xmlns:a16="http://schemas.microsoft.com/office/drawing/2014/main" id="{16B8C33C-EFCF-4F95-852B-76ED25073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6858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anose="02010600030101010101" pitchFamily="2" charset="-122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381000"/>
            <a:ext cx="91440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dirty="0">
                <a:solidFill>
                  <a:srgbClr val="FF0000"/>
                </a:solidFill>
              </a:rPr>
              <a:t>3.</a:t>
            </a:r>
            <a:r>
              <a:rPr lang="vi-VN" sz="3200" dirty="0"/>
              <a:t> </a:t>
            </a:r>
            <a:r>
              <a:rPr lang="vi-VN" sz="3200" dirty="0">
                <a:solidFill>
                  <a:srgbClr val="FF0000"/>
                </a:solidFill>
              </a:rPr>
              <a:t>Nhận xét tình hình nước sinh hoạt  nơi em ở hiện nay bằng cách đánh dấu + vào ô trống phù hợp.</a:t>
            </a:r>
          </a:p>
          <a:p>
            <a:pPr marL="514350" indent="-514350">
              <a:buAutoNum type="alphaLcParenR"/>
            </a:pPr>
            <a:r>
              <a:rPr lang="vi-VN" sz="3200" dirty="0"/>
              <a:t>Về lượng nước sinh hoạt:</a:t>
            </a:r>
          </a:p>
          <a:p>
            <a:pPr marL="0" indent="0">
              <a:buNone/>
            </a:pPr>
            <a:r>
              <a:rPr lang="vi-VN" sz="3200" dirty="0"/>
              <a:t>Thiếu                       Thừa                       Đủ dùng</a:t>
            </a:r>
          </a:p>
          <a:p>
            <a:pPr marL="514350" indent="-514350">
              <a:buAutoNum type="alphaLcParenR" startAt="2"/>
            </a:pPr>
            <a:r>
              <a:rPr lang="vi-VN" sz="3200" dirty="0"/>
              <a:t>Về chất lượng nước:</a:t>
            </a:r>
          </a:p>
          <a:p>
            <a:pPr marL="0" indent="0">
              <a:buNone/>
            </a:pPr>
            <a:r>
              <a:rPr lang="vi-VN" sz="3200" dirty="0"/>
              <a:t>Sạch                         Ô nhiễm</a:t>
            </a:r>
          </a:p>
          <a:p>
            <a:pPr marL="0" indent="0">
              <a:buNone/>
            </a:pPr>
            <a:r>
              <a:rPr lang="vi-VN" sz="3200" dirty="0"/>
              <a:t>c)  Về cách sử dụng nước:</a:t>
            </a:r>
          </a:p>
          <a:p>
            <a:pPr marL="0" indent="0">
              <a:buNone/>
            </a:pPr>
            <a:r>
              <a:rPr lang="vi-VN" sz="3200" dirty="0"/>
              <a:t>Tiết kiệm                                    Lãng phí</a:t>
            </a:r>
          </a:p>
          <a:p>
            <a:pPr marL="0" indent="0">
              <a:buNone/>
            </a:pPr>
            <a:r>
              <a:rPr lang="vi-VN" sz="3200" dirty="0"/>
              <a:t>Giữ gìn sạch sẽ                          Làm ô nhiễm nước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6350" y="2105891"/>
            <a:ext cx="533400" cy="457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4343400" y="2126673"/>
            <a:ext cx="533400" cy="457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5150427" y="3200400"/>
            <a:ext cx="533400" cy="457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6858000" y="4412673"/>
            <a:ext cx="533400" cy="457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8515350" y="4953000"/>
            <a:ext cx="533400" cy="457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1809750" y="4419600"/>
            <a:ext cx="533400" cy="457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2736273" y="5029200"/>
            <a:ext cx="533400" cy="457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8107623" y="2209800"/>
            <a:ext cx="533400" cy="457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6" name="Straight Connector 25"/>
          <p:cNvCxnSpPr/>
          <p:nvPr/>
        </p:nvCxnSpPr>
        <p:spPr>
          <a:xfrm>
            <a:off x="8374323" y="2286000"/>
            <a:ext cx="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164773" y="2438400"/>
            <a:ext cx="4191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118755" y="3200400"/>
            <a:ext cx="533400" cy="457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0" name="Straight Connector 29"/>
          <p:cNvCxnSpPr/>
          <p:nvPr/>
        </p:nvCxnSpPr>
        <p:spPr>
          <a:xfrm>
            <a:off x="1428750" y="3238500"/>
            <a:ext cx="569" cy="381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219200" y="3429000"/>
            <a:ext cx="4191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076450" y="4495800"/>
            <a:ext cx="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866900" y="4641273"/>
            <a:ext cx="4191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002973" y="5105400"/>
            <a:ext cx="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781869" y="5257800"/>
            <a:ext cx="4191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13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267200" cy="347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5105400"/>
            <a:ext cx="3124200" cy="121920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Thiếu nước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0400"/>
            <a:ext cx="5257800" cy="346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273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525963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6806"/>
            <a:ext cx="8143875" cy="462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09800" y="5334000"/>
            <a:ext cx="4724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Nước nhiễm mặn</a:t>
            </a:r>
          </a:p>
        </p:txBody>
      </p:sp>
    </p:spTree>
    <p:extLst>
      <p:ext uri="{BB962C8B-B14F-4D97-AF65-F5344CB8AC3E}">
        <p14:creationId xmlns:p14="http://schemas.microsoft.com/office/powerpoint/2010/main" val="1139718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>
                <a:ln>
                  <a:solidFill>
                    <a:srgbClr val="FFC000"/>
                  </a:solidFill>
                </a:ln>
              </a:rPr>
              <a:t>Bài 13: Tiết kiệm và bảo vệ nguồn nước</a:t>
            </a:r>
            <a:endParaRPr lang="vi-V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vi-VN" sz="3600" dirty="0">
                <a:solidFill>
                  <a:schemeClr val="tx1"/>
                </a:solidFill>
              </a:rPr>
              <a:t>Nước là tài nguyên quý và chỉ có hạn. Vì vậy, chúng ta cần phải sử dụng hợp lí, tiết kiệm và bảo vệ để nguồn nước không bị ô nhiễm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  <a:endParaRPr lang="vi-V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36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15240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vi-VN" sz="3100" b="1" dirty="0">
                <a:solidFill>
                  <a:schemeClr val="tx1"/>
                </a:solidFill>
                <a:latin typeface="+mj-lt"/>
              </a:rPr>
              <a:t>Bài 4</a:t>
            </a:r>
            <a:r>
              <a:rPr lang="en-US" sz="31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vi-VN" sz="3100" b="1" dirty="0">
                <a:solidFill>
                  <a:srgbClr val="000000"/>
                </a:solidFill>
                <a:latin typeface="+mj-lt"/>
              </a:rPr>
              <a:t>Hãy đánh dấu + vào ô trống tương ứng với sự đánh giá của em về các ý kiến dưới đây và giải thích lí do.</a:t>
            </a:r>
            <a:br>
              <a:rPr lang="vi-VN" sz="3200" dirty="0">
                <a:solidFill>
                  <a:srgbClr val="000000"/>
                </a:solidFill>
                <a:latin typeface="OpenSans"/>
              </a:rPr>
            </a:br>
            <a:endParaRPr lang="en-US" sz="3200" dirty="0">
              <a:latin typeface="+mj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344928"/>
              </p:ext>
            </p:extLst>
          </p:nvPr>
        </p:nvGraphicFramePr>
        <p:xfrm>
          <a:off x="0" y="990600"/>
          <a:ext cx="9144000" cy="5867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7186">
                  <a:extLst>
                    <a:ext uri="{9D8B030D-6E8A-4147-A177-3AD203B41FA5}">
                      <a16:colId xmlns:a16="http://schemas.microsoft.com/office/drawing/2014/main" val="671488396"/>
                    </a:ext>
                  </a:extLst>
                </a:gridCol>
                <a:gridCol w="1294726">
                  <a:extLst>
                    <a:ext uri="{9D8B030D-6E8A-4147-A177-3AD203B41FA5}">
                      <a16:colId xmlns:a16="http://schemas.microsoft.com/office/drawing/2014/main" val="3711587630"/>
                    </a:ext>
                  </a:extLst>
                </a:gridCol>
                <a:gridCol w="1942088">
                  <a:extLst>
                    <a:ext uri="{9D8B030D-6E8A-4147-A177-3AD203B41FA5}">
                      <a16:colId xmlns:a16="http://schemas.microsoft.com/office/drawing/2014/main" val="691310628"/>
                    </a:ext>
                  </a:extLst>
                </a:gridCol>
              </a:tblGrid>
              <a:tr h="1025218">
                <a:tc>
                  <a:txBody>
                    <a:bodyPr/>
                    <a:lstStyle/>
                    <a:p>
                      <a:pPr fontAlgn="t"/>
                      <a:endParaRPr lang="en-US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</a:t>
                      </a:r>
                    </a:p>
                    <a:p>
                      <a:pPr fontAlgn="t"/>
                      <a:endParaRPr lang="en-US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</a:t>
                      </a: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797860"/>
                  </a:ext>
                </a:extLst>
              </a:tr>
              <a:tr h="709766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Nước sạch không bao giờ cạn.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637106231"/>
                  </a:ext>
                </a:extLst>
              </a:tr>
              <a:tr h="855663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Nước giếng khơi, giếng khoan không phải trả tiền nên không cần tiết kiệm.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4222852462"/>
                  </a:ext>
                </a:extLst>
              </a:tr>
              <a:tr h="855663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Nguồn nước cần được giữ gìn và bảo vệ cho cuộc sống hôm nay và mai sau.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671366840"/>
                  </a:ext>
                </a:extLst>
              </a:tr>
              <a:tr h="855663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Nước thải của nhà máy, bệnh viện cần được xử lí.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545660473"/>
                  </a:ext>
                </a:extLst>
              </a:tr>
              <a:tr h="855663">
                <a:tc>
                  <a:txBody>
                    <a:bodyPr/>
                    <a:lstStyle/>
                    <a:p>
                      <a:pPr fontAlgn="t"/>
                      <a:r>
                        <a:rPr lang="vi-VN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đ) Gây ô nhiễm nguồn nước là phá hoại môi trường.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430925096"/>
                  </a:ext>
                </a:extLst>
              </a:tr>
              <a:tr h="709766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 Sử dụng nước ô nhiễm có hại cho sức khỏe.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265757"/>
                  </a:ext>
                </a:extLst>
              </a:tr>
            </a:tbl>
          </a:graphicData>
        </a:graphic>
      </p:graphicFrame>
      <p:sp>
        <p:nvSpPr>
          <p:cNvPr id="5" name="Plus 4"/>
          <p:cNvSpPr/>
          <p:nvPr/>
        </p:nvSpPr>
        <p:spPr>
          <a:xfrm>
            <a:off x="7696200" y="2133600"/>
            <a:ext cx="7620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us 5"/>
          <p:cNvSpPr/>
          <p:nvPr/>
        </p:nvSpPr>
        <p:spPr>
          <a:xfrm>
            <a:off x="7696200" y="2933700"/>
            <a:ext cx="7620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6"/>
          <p:cNvSpPr/>
          <p:nvPr/>
        </p:nvSpPr>
        <p:spPr>
          <a:xfrm>
            <a:off x="6106391" y="3768436"/>
            <a:ext cx="7620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6106391" y="4606636"/>
            <a:ext cx="7620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6096000" y="5486400"/>
            <a:ext cx="7620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6096000" y="6248400"/>
            <a:ext cx="7620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715000" y="914400"/>
            <a:ext cx="2286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31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vi-VN" b="1" dirty="0">
                <a:solidFill>
                  <a:srgbClr val="000000"/>
                </a:solidFill>
                <a:latin typeface="+mj-lt"/>
              </a:rPr>
              <a:t>Bài 5:</a:t>
            </a:r>
            <a:r>
              <a:rPr lang="vi-VN" dirty="0">
                <a:solidFill>
                  <a:srgbClr val="000000"/>
                </a:solidFill>
                <a:latin typeface="+mj-lt"/>
              </a:rPr>
              <a:t>Em hãy viết những việc làm phù hợp với yêu cầu của mỗi cột dưới đây: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191482"/>
              </p:ext>
            </p:extLst>
          </p:nvPr>
        </p:nvGraphicFramePr>
        <p:xfrm>
          <a:off x="76200" y="1600200"/>
          <a:ext cx="8991600" cy="4828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38378176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845156501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1467006115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951731393"/>
                    </a:ext>
                  </a:extLst>
                </a:gridCol>
              </a:tblGrid>
              <a:tr h="10080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ô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124560"/>
                  </a:ext>
                </a:extLst>
              </a:tr>
              <a:tr h="36401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897122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2819400"/>
            <a:ext cx="2311978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err="1">
                <a:solidFill>
                  <a:srgbClr val="000000"/>
                </a:solidFill>
              </a:rPr>
              <a:t>Tắt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vòi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nước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khi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sử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dụng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err="1">
                <a:solidFill>
                  <a:srgbClr val="000000"/>
                </a:solidFill>
              </a:rPr>
              <a:t>Sử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dụng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lượng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nước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hợp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lý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khi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nấu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ăn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tắm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rửa</a:t>
            </a:r>
            <a:r>
              <a:rPr lang="en-US" dirty="0">
                <a:solidFill>
                  <a:srgbClr val="000000"/>
                </a:solidFill>
              </a:rPr>
              <a:t>...</a:t>
            </a: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-….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11978" y="2819400"/>
            <a:ext cx="2208067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sz="2900" dirty="0" err="1">
                <a:solidFill>
                  <a:srgbClr val="000000"/>
                </a:solidFill>
              </a:rPr>
              <a:t>Dùng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xong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không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tắt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vòi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nước</a:t>
            </a:r>
            <a:endParaRPr lang="en-US" sz="2900" dirty="0">
              <a:solidFill>
                <a:srgbClr val="00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-….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20045" y="2819400"/>
            <a:ext cx="23622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xả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rác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thải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vào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nguồn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nước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err="1">
                <a:solidFill>
                  <a:srgbClr val="000000"/>
                </a:solidFill>
              </a:rPr>
              <a:t>Giữ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vệ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nguồn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nước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súc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tắm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rửa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bên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nguồn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nước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-….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81800" y="2819400"/>
            <a:ext cx="2362200" cy="3609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err="1">
                <a:solidFill>
                  <a:srgbClr val="000000"/>
                </a:solidFill>
              </a:rPr>
              <a:t>Xả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rác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thải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vào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nguồn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nước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err="1">
                <a:solidFill>
                  <a:srgbClr val="000000"/>
                </a:solidFill>
              </a:rPr>
              <a:t>Xả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nước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thải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chưa</a:t>
            </a:r>
            <a:r>
              <a:rPr lang="en-US" dirty="0">
                <a:solidFill>
                  <a:srgbClr val="000000"/>
                </a:solidFill>
              </a:rPr>
              <a:t> qua </a:t>
            </a:r>
            <a:r>
              <a:rPr lang="en-US" dirty="0" err="1">
                <a:solidFill>
                  <a:srgbClr val="000000"/>
                </a:solidFill>
              </a:rPr>
              <a:t>xử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lí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vào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sông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suối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ao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hồ</a:t>
            </a:r>
            <a:r>
              <a:rPr lang="en-US" dirty="0">
                <a:solidFill>
                  <a:srgbClr val="000000"/>
                </a:solidFill>
              </a:rPr>
              <a:t>...</a:t>
            </a: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-….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9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bao-ve-nguon-nuoc-la-bao-ve-cuoc-song-cua-chinh-chung-ta-1170x689.jpg">
            <a:extLst>
              <a:ext uri="{FF2B5EF4-FFF2-40B4-BE49-F238E27FC236}">
                <a16:creationId xmlns:a16="http://schemas.microsoft.com/office/drawing/2014/main" id="{A6D94EF4-8E16-4136-8766-0A1008ABE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vi-VN" sz="2000" b="1" i="1" dirty="0">
                <a:ln/>
                <a:solidFill>
                  <a:schemeClr val="accent3"/>
                </a:solidFill>
              </a:rPr>
            </a:br>
            <a:endParaRPr lang="vi-V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55779"/>
            <a:ext cx="6858000" cy="390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i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 có biết?</a:t>
            </a:r>
          </a:p>
          <a:p>
            <a:r>
              <a:rPr lang="vi-VN" sz="2800" b="1" u="sng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Nước</a:t>
            </a:r>
            <a:r>
              <a:rPr lang="vi-VN" sz="2800" u="sng" dirty="0"/>
              <a:t> </a:t>
            </a:r>
            <a:r>
              <a:rPr lang="vi-VN" sz="2800" dirty="0"/>
              <a:t>là một trong những thành phần cơ bản và cần thiết cho cơ thể con người, chiếm 50-60% cân nặng của người bình thường. Con người nhịn ăn 6-8 tuần mới có thể bị chết đói, nhưng chỉ cần mất 5-10% nước đã lâm vào tình trạng tính mạng bị đe dọa, mất đến 15-20% là coi như hết hy vọng cứu chữa.</a:t>
            </a:r>
          </a:p>
        </p:txBody>
      </p:sp>
    </p:spTree>
    <p:extLst>
      <p:ext uri="{BB962C8B-B14F-4D97-AF65-F5344CB8AC3E}">
        <p14:creationId xmlns:p14="http://schemas.microsoft.com/office/powerpoint/2010/main" val="1515521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522</Words>
  <Application>Microsoft Office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SimSun</vt:lpstr>
      <vt:lpstr>.VnArial</vt:lpstr>
      <vt:lpstr>Arial</vt:lpstr>
      <vt:lpstr>Calibri</vt:lpstr>
      <vt:lpstr>OpenSans</vt:lpstr>
      <vt:lpstr>Times New Roman</vt:lpstr>
      <vt:lpstr>Office Theme</vt:lpstr>
      <vt:lpstr>1_Office Theme</vt:lpstr>
      <vt:lpstr>Thứ     , ngày     tháng 02 năm 2022</vt:lpstr>
      <vt:lpstr>PowerPoint Presentation</vt:lpstr>
      <vt:lpstr>PowerPoint Presentation</vt:lpstr>
      <vt:lpstr>PowerPoint Presentation</vt:lpstr>
      <vt:lpstr>Bài 13: Tiết kiệm và bảo vệ nguồn nước</vt:lpstr>
      <vt:lpstr>Bài 4: Hãy đánh dấu + vào ô trống tương ứng với sự đánh giá của em về các ý kiến dưới đây và giải thích lí do. </vt:lpstr>
      <vt:lpstr>Bài 5:Em hãy viết những việc làm phù hợp với yêu cầu của mỗi cột dưới đây:</vt:lpstr>
      <vt:lpstr>PowerPoint Presentation</vt:lpstr>
      <vt:lpstr>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Diễm Thuý</cp:lastModifiedBy>
  <cp:revision>54</cp:revision>
  <dcterms:created xsi:type="dcterms:W3CDTF">2021-04-05T03:14:58Z</dcterms:created>
  <dcterms:modified xsi:type="dcterms:W3CDTF">2022-03-04T10:32:21Z</dcterms:modified>
</cp:coreProperties>
</file>