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7"/>
  </p:notesMasterIdLst>
  <p:sldIdLst>
    <p:sldId id="317" r:id="rId2"/>
    <p:sldId id="258" r:id="rId3"/>
    <p:sldId id="318" r:id="rId4"/>
    <p:sldId id="321" r:id="rId5"/>
    <p:sldId id="322" r:id="rId6"/>
    <p:sldId id="261" r:id="rId7"/>
    <p:sldId id="352" r:id="rId8"/>
    <p:sldId id="325" r:id="rId9"/>
    <p:sldId id="327" r:id="rId10"/>
    <p:sldId id="326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260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5" r:id="rId27"/>
    <p:sldId id="346" r:id="rId28"/>
    <p:sldId id="347" r:id="rId29"/>
    <p:sldId id="344" r:id="rId30"/>
    <p:sldId id="348" r:id="rId31"/>
    <p:sldId id="349" r:id="rId32"/>
    <p:sldId id="350" r:id="rId33"/>
    <p:sldId id="351" r:id="rId34"/>
    <p:sldId id="290" r:id="rId35"/>
    <p:sldId id="256" r:id="rId36"/>
  </p:sldIdLst>
  <p:sldSz cx="9144000" cy="5143500" type="screen16x9"/>
  <p:notesSz cx="6858000" cy="9144000"/>
  <p:embeddedFontLst>
    <p:embeddedFont>
      <p:font typeface="Patrick Hand SC" panose="020B0604020202020204" charset="0"/>
      <p:regular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Patrick Hand" panose="020B0604020202020204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2" d="100"/>
          <a:sy n="92" d="100"/>
        </p:scale>
        <p:origin x="87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92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5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78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773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59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94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33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59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8" r:id="rId5"/>
    <p:sldLayoutId id="2147483660" r:id="rId6"/>
    <p:sldLayoutId id="214748367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F của tuần: Sao biển... đi bộ trên cạ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5 sự thật đáng ngạc nhiên về “Nữ hoàng đáy đại dương”: Sao biể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r="1637" b="18143"/>
          <a:stretch/>
        </p:blipFill>
        <p:spPr bwMode="auto">
          <a:xfrm>
            <a:off x="1605147" y="320937"/>
            <a:ext cx="3009014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o Biển – Năng Lực Tái Tạo Thần Kỳ Và Những Điều Thú V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1524" r="12494" b="722"/>
          <a:stretch/>
        </p:blipFill>
        <p:spPr bwMode="auto">
          <a:xfrm>
            <a:off x="5355771" y="320937"/>
            <a:ext cx="2249716" cy="2249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a Star - Aqua Photograph by Al Powell Photography U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t="13809" r="18936" b="11059"/>
          <a:stretch/>
        </p:blipFill>
        <p:spPr bwMode="auto">
          <a:xfrm>
            <a:off x="1605147" y="2570653"/>
            <a:ext cx="2278701" cy="227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ecieswatch: the strange and amazing common starfish | Marine life | The  Guardi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2"/>
          <a:stretch/>
        </p:blipFill>
        <p:spPr bwMode="auto">
          <a:xfrm>
            <a:off x="4595092" y="2746234"/>
            <a:ext cx="3010395" cy="210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50" y="2297543"/>
            <a:ext cx="2680855" cy="2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043603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biển đông người nhưng người đàn ông lại chú ý đến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46062" y="2735407"/>
            <a:ext cx="7048556" cy="19739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iển đông người nhưng người đàn ông lại chú ý đến cậu bé </a:t>
            </a:r>
            <a:r>
              <a:rPr lang="en-US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ông thấy cậu bé liên tục cúi xuống nhặt thứ gì đó lên rồi thả xuống biển.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00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17598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</a:t>
            </a:r>
            <a:r>
              <a:rPr lang="vi-VN" sz="280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800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thấy cậu bé đang làm gì? 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46514" y="2565176"/>
            <a:ext cx="6908800" cy="1856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đến gần, </a:t>
            </a:r>
            <a:r>
              <a:rPr lang="en-US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thấy cậu bé đang nhặt những con sao biển bị thủy triều đánh dạt lên bờ và thả chúng trở lại với đại dương. 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353" y="1811562"/>
            <a:ext cx="3535456" cy="34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81421" y="3100376"/>
            <a:ext cx="5956689" cy="15974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làm như vậy </a:t>
            </a:r>
            <a:r>
              <a:rPr lang="vi-VN" sz="2800" b="1" i="1" spc="-6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cậu thấy những con sao biển sắp chết vì thiếu nước, cậu muốn giúp chúng.</a:t>
            </a:r>
            <a:endParaRPr lang="en-US" sz="2800" b="1" i="1" spc="-6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880736" y="741892"/>
            <a:ext cx="5268197" cy="2005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373996" y="1336411"/>
            <a:ext cx="471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cậu bé làm như vậy?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67944" y="982940"/>
            <a:ext cx="8273509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67735" y="1200659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 gì về việc làm của cậu bé?</a:t>
            </a:r>
            <a:endParaRPr lang="en-US" sz="28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5200" y="2623082"/>
            <a:ext cx="6506253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 nói: </a:t>
            </a:r>
            <a:r>
              <a:rPr lang="vi-VN" sz="2800" b="1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hàng ngàn con sao biển như vậy, liệu cháu có thể giúp được tất cả chúng không?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7836" y="2521634"/>
            <a:ext cx="2004164" cy="3269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-403514" y="170373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70307"/>
            <a:ext cx="5079770" cy="11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vi-VN" sz="28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nói suy nghĩ của mình về việc làm của cậu bé?</a:t>
            </a: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968191"/>
            <a:ext cx="8273509" cy="583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7735" y="1000167"/>
            <a:ext cx="813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ngữ nào dưới đây chỉ hoạt động?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55800" y="175181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 xuống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41285" y="278958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bộ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5799" y="382735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393385" y="1751810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393384" y="2777294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đàn ông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393383" y="3880962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bé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354879" y="1751188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354879" y="2777293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biển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354879" y="3880961"/>
            <a:ext cx="2316429" cy="672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lại</a:t>
            </a:r>
          </a:p>
        </p:txBody>
      </p:sp>
    </p:spTree>
    <p:extLst>
      <p:ext uri="{BB962C8B-B14F-4D97-AF65-F5344CB8AC3E}">
        <p14:creationId xmlns:p14="http://schemas.microsoft.com/office/powerpoint/2010/main" val="23335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F4A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22496" y="141336"/>
            <a:ext cx="5661923" cy="71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Luyện tập theo văn bản đọc</a:t>
            </a:r>
            <a:endParaRPr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6602" y="1155875"/>
            <a:ext cx="8273509" cy="1092838"/>
          </a:xfrm>
          <a:prstGeom prst="roundRect">
            <a:avLst>
              <a:gd name="adj" fmla="val 15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51424" y="1187637"/>
            <a:ext cx="81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nào cho biết cậu bé nghĩ việc mình làm là có ích?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41764" y="2692161"/>
            <a:ext cx="7248685" cy="15662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800" i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 </a:t>
            </a:r>
            <a:r>
              <a:rPr lang="en-US" sz="2800" i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cũng biết như vậy, nhưng ít nhất thì cháu cũng cứu được những con sao biển </a:t>
            </a:r>
            <a:r>
              <a:rPr lang="en-US" sz="2800" i="1" smtClean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này.”</a:t>
            </a:r>
            <a:endParaRPr lang="en-US" sz="2800" b="1" i="1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Big Image - Girl Question Clipart Png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100000" l="0" r="100000">
                        <a14:foregroundMark x1="49881" y1="66184" x2="46905" y2="79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7" y="2548141"/>
            <a:ext cx="2001508" cy="26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1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93931" y="2089644"/>
            <a:ext cx="492755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TIẾT 1 + 2</a:t>
            </a:r>
            <a:endParaRPr sz="800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464457" y="145663"/>
            <a:ext cx="8038523" cy="487478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" y="185575"/>
            <a:ext cx="914400" cy="561702"/>
          </a:xfrm>
          <a:prstGeom prst="ellipse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8107" y="235593"/>
            <a:ext cx="5463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về sự khác nhau giữa 2 bức tranh dưới đây: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451" y="740993"/>
            <a:ext cx="3681676" cy="352921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7" y="697258"/>
            <a:ext cx="3610888" cy="3616684"/>
          </a:xfrm>
          <a:prstGeom prst="round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907" y="4363960"/>
            <a:ext cx="706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2.</a:t>
            </a:r>
            <a:r>
              <a:rPr lang="en-GB" sz="2400">
                <a:latin typeface="Patrick Hand" panose="020B0604020202020204" charset="0"/>
              </a:rPr>
              <a:t> Theo em, chúng ta nên làm gì để giữ cho biển luôn sạch đẹp?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-408802" y="2376759"/>
            <a:ext cx="6033587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TIẾT 4</a:t>
            </a:r>
            <a:br>
              <a:rPr lang="en-GB" sz="5400"/>
            </a:br>
            <a:r>
              <a:rPr lang="en-GB" sz="5400">
                <a:solidFill>
                  <a:schemeClr val="accent3"/>
                </a:solidFill>
              </a:rPr>
              <a:t>Bảo vệ môi trường</a:t>
            </a:r>
            <a:endParaRPr sz="5400">
              <a:solidFill>
                <a:schemeClr val="accent3"/>
              </a:solidFill>
            </a:endParaRPr>
          </a:p>
        </p:txBody>
      </p:sp>
      <p:grpSp>
        <p:nvGrpSpPr>
          <p:cNvPr id="288" name="Google Shape;288;p35"/>
          <p:cNvGrpSpPr/>
          <p:nvPr/>
        </p:nvGrpSpPr>
        <p:grpSpPr>
          <a:xfrm>
            <a:off x="5630130" y="1009210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8750" y="2864825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39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517" y="1262230"/>
            <a:ext cx="3309085" cy="1285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>
                <a:solidFill>
                  <a:schemeClr val="accent3"/>
                </a:solidFill>
                <a:latin typeface="Patrick Hand" panose="020B0604020202020204" charset="0"/>
              </a:rPr>
              <a:t>1.</a:t>
            </a:r>
            <a:r>
              <a:rPr lang="en-GB" sz="2400">
                <a:latin typeface="Patrick Hand" panose="020B0604020202020204" charset="0"/>
              </a:rPr>
              <a:t> Nói tên các việc làm trong tranh. Cho biết những việc làm đó ảnh hưởng đến môi trường như thế nào.</a:t>
            </a:r>
            <a:endParaRPr lang="en-US" sz="2400">
              <a:latin typeface="Patrick Hand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52851" y="540893"/>
            <a:ext cx="5859948" cy="22069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61728" y="127974"/>
            <a:ext cx="1779725" cy="88496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32072" y="153745"/>
            <a:ext cx="725025" cy="723262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96472" y="1091109"/>
            <a:ext cx="5079770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3" y="1990984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38" y="708642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/>
              <a:t>thank you!</a:t>
            </a:r>
            <a:endParaRPr sz="1150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Here is where your presentation begins</a:t>
            </a:r>
            <a:endParaRPr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7542" y="398998"/>
            <a:ext cx="6684580" cy="4229714"/>
          </a:xfrm>
          <a:prstGeom prst="roundRect">
            <a:avLst>
              <a:gd name="adj" fmla="val 13706"/>
            </a:avLst>
          </a:prstGeom>
        </p:spPr>
      </p:pic>
    </p:spTree>
    <p:extLst>
      <p:ext uri="{BB962C8B-B14F-4D97-AF65-F5344CB8AC3E}">
        <p14:creationId xmlns:p14="http://schemas.microsoft.com/office/powerpoint/2010/main" val="30319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00356" y="33997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Cambria" panose="02040503050406030204" pitchFamily="18" charset="0"/>
                <a:ea typeface="Cambria" panose="02040503050406030204" pitchFamily="18" charset="0"/>
              </a:rPr>
              <a:t>Luyện đọc từ khó</a:t>
            </a:r>
            <a:endParaRPr sz="4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3244241" y="1540701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44241" y="2494767"/>
            <a:ext cx="2373800" cy="713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 tục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44241" y="3602058"/>
            <a:ext cx="2373800" cy="713984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trìu mến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5573" y="1469559"/>
            <a:ext cx="8530224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Luyện đọc câu dài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125" y="1568461"/>
            <a:ext cx="8327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75572" y="2892911"/>
            <a:ext cx="8530223" cy="1375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08152" y="2951933"/>
            <a:ext cx="83276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600">
                <a:latin typeface="Cambria" panose="02040503050406030204" pitchFamily="18" charset="0"/>
                <a:ea typeface="Cambria" panose="02040503050406030204" pitchFamily="18" charset="0"/>
              </a:rPr>
              <a:t>Tiến lại gần hơn, ông thấy cậu bé đang nhặt những con sao biển bị thủy triều đánh dạt lên bờ và thả chúng trở về với đại dương.</a:t>
            </a:r>
            <a:endParaRPr lang="en-US" sz="2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190434" y="1629278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8282758" y="163622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565334" y="2032324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175920" y="3021191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26635" y="3392710"/>
            <a:ext cx="100208" cy="385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7975" y="1571282"/>
            <a:ext cx="8147406" cy="1100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418894" y="3470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94350" y="1644288"/>
            <a:ext cx="755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Thủy triều: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hiện tượng nước biển dâng lên, rút xuống một vài lần trong ngày.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47975" y="3074238"/>
            <a:ext cx="8147406" cy="840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66550" y="3204459"/>
            <a:ext cx="589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- Dạt </a:t>
            </a: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(lên bờ): bị sóng đẩy lên bờ.</a:t>
            </a:r>
          </a:p>
        </p:txBody>
      </p:sp>
    </p:spTree>
    <p:extLst>
      <p:ext uri="{BB962C8B-B14F-4D97-AF65-F5344CB8AC3E}">
        <p14:creationId xmlns:p14="http://schemas.microsoft.com/office/powerpoint/2010/main" val="28416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/>
      <p:bldP spid="44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61" y="185267"/>
            <a:ext cx="8873647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Patrick Hand" panose="020B0604020202020204" charset="0"/>
                <a:ea typeface="Cambria" panose="02040503050406030204" pitchFamily="18" charset="0"/>
              </a:rPr>
              <a:t>NHỮNG CON SAO BIỂN</a:t>
            </a:r>
          </a:p>
          <a:p>
            <a:pPr algn="just">
              <a:spcBef>
                <a:spcPts val="300"/>
              </a:spcBef>
            </a:pPr>
            <a:r>
              <a:rPr lang="en-US" sz="2200">
                <a:latin typeface="Patrick Hand" panose="020B0604020202020204" charset="0"/>
                <a:ea typeface="Cambria" panose="02040503050406030204" pitchFamily="18" charset="0"/>
              </a:rPr>
              <a:t>       </a:t>
            </a: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Một người đàn ông đang dạo bộ trên bãi biển khi chiều xuống. Biển đông người, nhưng ông lại chú ý đến một cậu bé cứ liên tục cúi xuống nhặt thứ gì đó lên rồi thả xuống biển.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Tiến lại gần hơn, ông thấy cậu bé đang nhặt những con sao biển bị thủy triều đánh dạt lên bờ và thả chúng trở về với đại dương.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đang làm gì vậy? – Người đàn ông hỏi.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Cậu bé trả lời: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Những con sao biển này sắp chết vì thiếu nước, cháu muốn giúp chúng.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Có hàng ngàn con sao biển như vậy, liệu cháu có thể giúp được tất cả chúng không?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</a:t>
            </a:r>
            <a:r>
              <a:rPr lang="en-US" sz="2200" spc="-50">
                <a:latin typeface="Patrick Hand" panose="020B0604020202020204" charset="0"/>
                <a:ea typeface="Cambria" panose="02040503050406030204" pitchFamily="18" charset="0"/>
              </a:rPr>
              <a:t>Cậu bé vẫn tiếp tục nhặt những con sao biển khác thả xuống biển và nói với người đàn ông: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- Cháu cũng biết như vậy, nhưng ít nhất thì cháu cũng cứu được những con sao biển này.</a:t>
            </a:r>
          </a:p>
          <a:p>
            <a:pPr algn="just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     Người đàn ông trìu mến nhìn cậu bé và cùng cậu cứu những con sao biển.</a:t>
            </a:r>
          </a:p>
          <a:p>
            <a:pPr algn="r">
              <a:spcBef>
                <a:spcPts val="300"/>
              </a:spcBef>
            </a:pPr>
            <a:r>
              <a:rPr lang="en-US" sz="2200" spc="-60">
                <a:latin typeface="Patrick Hand" panose="020B0604020202020204" charset="0"/>
                <a:ea typeface="Cambria" panose="02040503050406030204" pitchFamily="18" charset="0"/>
              </a:rPr>
              <a:t>Theo </a:t>
            </a:r>
            <a:r>
              <a:rPr lang="en-US" sz="2200" i="1" spc="-60">
                <a:latin typeface="Patrick Hand" panose="020B0604020202020204" charset="0"/>
                <a:ea typeface="Cambria" panose="02040503050406030204" pitchFamily="18" charset="0"/>
              </a:rPr>
              <a:t>Hạt giống tâm hồn – Phép màu có giá bao nhiêu?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endParaRPr lang="en-US" sz="2200">
              <a:latin typeface="Patrick Hand" panose="020B0604020202020204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373" y="57535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0550" y="2012022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32728" y="3500233"/>
            <a:ext cx="400692" cy="42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accent3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38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E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1097</Words>
  <Application>Microsoft Office PowerPoint</Application>
  <PresentationFormat>On-screen Show (16:9)</PresentationFormat>
  <Paragraphs>119</Paragraphs>
  <Slides>35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Patrick Hand SC</vt:lpstr>
      <vt:lpstr>HP001 4 hàng</vt:lpstr>
      <vt:lpstr>Arial</vt:lpstr>
      <vt:lpstr>Times New Roman</vt:lpstr>
      <vt:lpstr>Patrick Hand</vt:lpstr>
      <vt:lpstr>Cambria</vt:lpstr>
      <vt:lpstr>Calibri</vt:lpstr>
      <vt:lpstr>English Language Grammar Rules by Slidesgo</vt:lpstr>
      <vt:lpstr>Bài 15:  NHỮNG CON SAO BIỂN</vt:lpstr>
      <vt:lpstr>TIẾT 1 + 2</vt:lpstr>
      <vt:lpstr>PowerPoint Presentation</vt:lpstr>
      <vt:lpstr>PowerPoint Presentation</vt:lpstr>
      <vt:lpstr>PowerPoint Presentation</vt:lpstr>
      <vt:lpstr>Luyện đọc từ khó</vt:lpstr>
      <vt:lpstr>Luyện đọc câu dài</vt:lpstr>
      <vt:lpstr>Giải nghĩa từ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Luyện tập theo văn bản đọc</vt:lpstr>
      <vt:lpstr>Luyện tập theo văn bản đọc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TIẾT 4 Bảo vệ môi trường</vt:lpstr>
      <vt:lpstr>PowerPoint Presentation</vt:lpstr>
      <vt:lpstr>PowerPoint Presentation</vt:lpstr>
      <vt:lpstr>CỦNG CỐ  BÀI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Windows User</cp:lastModifiedBy>
  <cp:revision>46</cp:revision>
  <dcterms:modified xsi:type="dcterms:W3CDTF">2022-03-13T13:55:11Z</dcterms:modified>
</cp:coreProperties>
</file>