
<file path=[Content_Types].xml><?xml version="1.0" encoding="utf-8"?>
<Types xmlns="http://schemas.openxmlformats.org/package/2006/content-types">
  <Default Extension="wav" ContentType="audio/x-wav"/>
  <Default Extension="png" ContentType="image/png"/>
  <Default Extension="wdp" ContentType="image/vnd.ms-photo"/>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3"/>
  </p:sldMasterIdLst>
  <p:notesMasterIdLst>
    <p:notesMasterId r:id="rId6"/>
  </p:notesMasterIdLst>
  <p:sldIdLst>
    <p:sldId id="322" r:id="rId4"/>
    <p:sldId id="320" r:id="rId5"/>
    <p:sldId id="340" r:id="rId7"/>
    <p:sldId id="349" r:id="rId8"/>
    <p:sldId id="350" r:id="rId9"/>
    <p:sldId id="325" r:id="rId10"/>
    <p:sldId id="323" r:id="rId11"/>
    <p:sldId id="351" r:id="rId12"/>
    <p:sldId id="327" r:id="rId13"/>
    <p:sldId id="328" r:id="rId14"/>
    <p:sldId id="352" r:id="rId15"/>
    <p:sldId id="330" r:id="rId16"/>
    <p:sldId id="341" r:id="rId17"/>
    <p:sldId id="333" r:id="rId18"/>
    <p:sldId id="334" r:id="rId19"/>
    <p:sldId id="335" r:id="rId20"/>
    <p:sldId id="336" r:id="rId21"/>
    <p:sldId id="337" r:id="rId22"/>
    <p:sldId id="338" r:id="rId23"/>
    <p:sldId id="353" r:id="rId24"/>
    <p:sldId id="342" r:id="rId25"/>
    <p:sldId id="344" r:id="rId26"/>
    <p:sldId id="354" r:id="rId27"/>
    <p:sldId id="316" r:id="rId28"/>
    <p:sldId id="343" r:id="rId29"/>
    <p:sldId id="317" r:id="rId30"/>
    <p:sldId id="355" r:id="rId31"/>
    <p:sldId id="332" r:id="rId32"/>
  </p:sldIdLst>
  <p:sldSz cx="6858000" cy="5143500"/>
  <p:notesSz cx="6858000" cy="9144000"/>
  <p:embeddedFontLst>
    <p:embeddedFont>
      <p:font typeface="Kalam" panose="02000000000000000000"/>
      <p:regular r:id="rId36"/>
    </p:embeddedFont>
    <p:embeddedFont>
      <p:font typeface="Montserrat" panose="00000500000000000000"/>
      <p:regular r:id="rId37"/>
    </p:embeddedFont>
    <p:embeddedFont>
      <p:font typeface="UTM Cookies" panose="02040603050506020204" pitchFamily="18" charset="0"/>
      <p:regular r:id="rId38"/>
    </p:embeddedFont>
    <p:embeddedFont>
      <p:font typeface="UTM Avo" panose="02040603050506020204" pitchFamily="18"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UTM Aptima" panose="02040603050506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EA131"/>
    <a:srgbClr val="B7D574"/>
    <a:srgbClr val="BEE7FB"/>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0"/>
    <p:restoredTop sz="94615"/>
  </p:normalViewPr>
  <p:slideViewPr>
    <p:cSldViewPr snapToGrid="0">
      <p:cViewPr varScale="1">
        <p:scale>
          <a:sx n="136" d="100"/>
          <a:sy n="136" d="100"/>
        </p:scale>
        <p:origin x="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0" Type="http://schemas.openxmlformats.org/officeDocument/2006/relationships/font" Target="fonts/font15.fntdata"/><Relationship Id="rId5" Type="http://schemas.openxmlformats.org/officeDocument/2006/relationships/slide" Target="slides/slide2.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matchingName="Blank">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matchingName="Blank">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matchingName="Section header">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matchingName="Blank">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0000500000000000000"/>
              <a:buChar char="●"/>
              <a:defRPr sz="1800">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lvl="1"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lvl="2"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lvl="3"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lvl="4"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lvl="5"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lvl="6"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lvl="7"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lvl="8" indent="-317500">
              <a:lnSpc>
                <a:spcPct val="100000"/>
              </a:lnSpc>
              <a:spcBef>
                <a:spcPts val="1600"/>
              </a:spcBef>
              <a:spcAft>
                <a:spcPts val="160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9pPr>
          </a:lstStyle>
          <a:p/>
        </p:txBody>
      </p:sp>
      <p:sp>
        <p:nvSpPr>
          <p:cNvPr id="4" name="Rectangle 3"/>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US"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0000500000000000000"/>
              <a:buChar char="●"/>
              <a:defRPr sz="1800">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lvl="1"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lvl="2"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lvl="3"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lvl="4"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lvl="5"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lvl="6"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lvl="7" indent="-317500">
              <a:lnSpc>
                <a:spcPct val="100000"/>
              </a:lnSpc>
              <a:spcBef>
                <a:spcPts val="1600"/>
              </a:spcBef>
              <a:spcAft>
                <a:spcPts val="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lvl="8" indent="-317500">
              <a:lnSpc>
                <a:spcPct val="100000"/>
              </a:lnSpc>
              <a:spcBef>
                <a:spcPts val="1600"/>
              </a:spcBef>
              <a:spcAft>
                <a:spcPts val="1600"/>
              </a:spcAft>
              <a:buClr>
                <a:schemeClr val="dk1"/>
              </a:buClr>
              <a:buSzPts val="1400"/>
              <a:buFont typeface="Montserrat" panose="00000500000000000000"/>
              <a:buChar char="■"/>
              <a:defRPr>
                <a:solidFill>
                  <a:schemeClr val="dk1"/>
                </a:solidFill>
                <a:latin typeface="Montserrat" panose="00000500000000000000"/>
                <a:ea typeface="Montserrat" panose="00000500000000000000"/>
                <a:cs typeface="Montserrat" panose="00000500000000000000"/>
                <a:sym typeface="Montserrat" panose="00000500000000000000"/>
              </a:defRPr>
            </a:lvl9pPr>
          </a:lstStyle>
          <a:p/>
        </p:txBody>
      </p:sp>
      <p:sp>
        <p:nvSpPr>
          <p:cNvPr id="4" name="Rectangle 3"/>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US"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4.xml"/><Relationship Id="rId7" Type="http://schemas.openxmlformats.org/officeDocument/2006/relationships/image" Target="../media/image20.png"/><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png"/><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audio" Target="../media/audio1.wav"/><Relationship Id="rId2" Type="http://schemas.microsoft.com/office/2007/relationships/hdphoto" Target="../media/image28.wdp"/><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30.wdp"/><Relationship Id="rId5" Type="http://schemas.openxmlformats.org/officeDocument/2006/relationships/image" Target="../media/image10.png"/><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microsoft.com/office/2007/relationships/hdphoto" Target="../media/image37.wdp"/><Relationship Id="rId7" Type="http://schemas.openxmlformats.org/officeDocument/2006/relationships/image" Target="../media/image36.png"/><Relationship Id="rId6" Type="http://schemas.microsoft.com/office/2007/relationships/hdphoto" Target="../media/image35.wdp"/><Relationship Id="rId5" Type="http://schemas.openxmlformats.org/officeDocument/2006/relationships/image" Target="../media/image34.png"/><Relationship Id="rId4" Type="http://schemas.microsoft.com/office/2007/relationships/hdphoto" Target="../media/image33.wdp"/><Relationship Id="rId3" Type="http://schemas.openxmlformats.org/officeDocument/2006/relationships/image" Target="../media/image32.png"/><Relationship Id="rId2" Type="http://schemas.microsoft.com/office/2007/relationships/hdphoto" Target="../media/image18.wdp"/><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microsoft.com/office/2007/relationships/hdphoto" Target="../media/image46.wdp"/><Relationship Id="rId7" Type="http://schemas.openxmlformats.org/officeDocument/2006/relationships/image" Target="../media/image45.png"/><Relationship Id="rId6" Type="http://schemas.microsoft.com/office/2007/relationships/hdphoto" Target="../media/image44.wdp"/><Relationship Id="rId5" Type="http://schemas.openxmlformats.org/officeDocument/2006/relationships/image" Target="../media/image43.png"/><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0" Type="http://schemas.openxmlformats.org/officeDocument/2006/relationships/notesSlide" Target="../notesSlides/notesSlide7.xml"/><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4.xml"/><Relationship Id="rId4" Type="http://schemas.microsoft.com/office/2007/relationships/hdphoto" Target="../media/image50.wdp"/><Relationship Id="rId3" Type="http://schemas.openxmlformats.org/officeDocument/2006/relationships/image" Target="../media/image49.png"/><Relationship Id="rId2" Type="http://schemas.microsoft.com/office/2007/relationships/hdphoto" Target="../media/image48.wdp"/><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2.wdp"/><Relationship Id="rId3" Type="http://schemas.openxmlformats.org/officeDocument/2006/relationships/image" Target="../media/image10.png"/><Relationship Id="rId2" Type="http://schemas.openxmlformats.org/officeDocument/2006/relationships/image" Target="../media/image51.jpeg"/><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5.png"/><Relationship Id="rId2" Type="http://schemas.microsoft.com/office/2007/relationships/hdphoto" Target="../media/image54.wdp"/><Relationship Id="rId1"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6.wdp"/><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4.xml"/><Relationship Id="rId7" Type="http://schemas.openxmlformats.org/officeDocument/2006/relationships/image" Target="../media/image20.png"/><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png"/><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microsoft.com/office/2007/relationships/hdphoto" Target="../media/image15.wdp"/><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microsoft.com/office/2007/relationships/hdphoto" Target="../media/image25.wdp"/><Relationship Id="rId8" Type="http://schemas.openxmlformats.org/officeDocument/2006/relationships/image" Target="../media/image24.png"/><Relationship Id="rId7" Type="http://schemas.microsoft.com/office/2007/relationships/hdphoto" Target="../media/image23.wdp"/><Relationship Id="rId6" Type="http://schemas.openxmlformats.org/officeDocument/2006/relationships/image" Target="../media/image22.png"/><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image" Target="../media/image21.png"/><Relationship Id="rId2" Type="http://schemas.microsoft.com/office/2007/relationships/media" Target="../media/media1.mp4"/><Relationship Id="rId11" Type="http://schemas.openxmlformats.org/officeDocument/2006/relationships/notesSlide" Target="../notesSlides/notesSlide4.xml"/><Relationship Id="rId10" Type="http://schemas.openxmlformats.org/officeDocument/2006/relationships/slideLayout" Target="../slideLayouts/slideLayout3.xml"/><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15.wdp"/><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4.xml"/><Relationship Id="rId7" Type="http://schemas.openxmlformats.org/officeDocument/2006/relationships/image" Target="../media/image20.png"/><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png"/><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6.wdp"/><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panose="020B0604020202020204"/>
                <a:sym typeface="Arial" panose="020B0604020202020204"/>
              </a:rPr>
              <a:t>VẺ</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dirty="0">
                <a:solidFill>
                  <a:srgbClr val="FB5B53"/>
                </a:solidFill>
                <a:latin typeface="UTM Cookies" panose="02040603050506020204" pitchFamily="18" charset="0"/>
              </a:rPr>
              <a:t>ĐẸP</a:t>
            </a:r>
            <a:endParaRPr lang="en-US" sz="4000" dirty="0">
              <a:solidFill>
                <a:srgbClr val="FB5B53"/>
              </a:solidFill>
              <a:latin typeface="UTM Cookies" panose="02040603050506020204" pitchFamily="18"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panose="020B0604020202020204"/>
                <a:sym typeface="Arial" panose="020B0604020202020204"/>
              </a:rPr>
              <a:t>QUANH</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panose="020B0604020202020204"/>
              <a:sym typeface="Arial" panose="020B0604020202020204"/>
            </a:endParaRPr>
          </a:p>
        </p:txBody>
      </p:sp>
      <p:pic>
        <p:nvPicPr>
          <p:cNvPr id="5" name="Picture 4"/>
          <p:cNvPicPr>
            <a:picLocks noChangeAspect="1"/>
          </p:cNvPicPr>
          <p:nvPr/>
        </p:nvPicPr>
        <p:blipFill rotWithShape="1">
          <a:blip r:embed="rId2"/>
          <a:srcRect l="3453" t="1466"/>
          <a:stretch>
            <a:fillRect/>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8690" y="809426"/>
            <a:ext cx="5760620" cy="784125"/>
          </a:xfrm>
          <a:prstGeom prst="rect">
            <a:avLst/>
          </a:prstGeom>
          <a:noFill/>
        </p:spPr>
        <p:txBody>
          <a:bodyPr wrap="square" rtlCol="0">
            <a:spAutoFit/>
          </a:bodyPr>
          <a:lstStyle/>
          <a:p>
            <a:pPr marL="8255" indent="38100" algn="just">
              <a:lnSpc>
                <a:spcPct val="150000"/>
              </a:lnSpc>
            </a:pPr>
            <a:r>
              <a:rPr lang="vi-VN" sz="1600" b="1" dirty="0">
                <a:solidFill>
                  <a:srgbClr val="FF0000"/>
                </a:solidFill>
                <a:latin typeface="UTM Avo" panose="02040603050506020204" pitchFamily="18" charset="0"/>
              </a:rPr>
              <a:t>3. </a:t>
            </a:r>
            <a:r>
              <a:rPr lang="vi-VN" sz="1600" dirty="0">
                <a:latin typeface="UTM Avo" panose="02040603050506020204" pitchFamily="18" charset="0"/>
              </a:rPr>
              <a:t>Vì sao vào mùa nước nổi, người ta phải làm cầu từ cửa trước vào đến tận bếp? </a:t>
            </a:r>
            <a:endParaRPr lang="vi-VN" sz="1600" dirty="0">
              <a:latin typeface="UTM Avo" panose="02040603050506020204" pitchFamily="18" charset="0"/>
            </a:endParaRPr>
          </a:p>
        </p:txBody>
      </p:sp>
      <p:sp>
        <p:nvSpPr>
          <p:cNvPr id="14" name="TextBox 13"/>
          <p:cNvSpPr txBox="1"/>
          <p:nvPr/>
        </p:nvSpPr>
        <p:spPr>
          <a:xfrm>
            <a:off x="616963" y="1506503"/>
            <a:ext cx="56923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Vì nước ngập lên những viên gạch, không đi lại được.</a:t>
            </a:r>
            <a:endParaRPr lang="vi-VN" sz="1800" dirty="0">
              <a:solidFill>
                <a:schemeClr val="accent6">
                  <a:lumMod val="75000"/>
                </a:schemeClr>
              </a:solidFill>
              <a:latin typeface="UTM Avo" panose="02040603050506020204" pitchFamily="18" charset="0"/>
            </a:endParaRPr>
          </a:p>
        </p:txBody>
      </p:sp>
      <p:sp>
        <p:nvSpPr>
          <p:cNvPr id="15" name="TextBox 14"/>
          <p:cNvSpPr txBox="1"/>
          <p:nvPr/>
        </p:nvSpPr>
        <p:spPr>
          <a:xfrm>
            <a:off x="548690" y="2515678"/>
            <a:ext cx="5760620" cy="412934"/>
          </a:xfrm>
          <a:prstGeom prst="rect">
            <a:avLst/>
          </a:prstGeom>
          <a:noFill/>
        </p:spPr>
        <p:txBody>
          <a:bodyPr wrap="square" rtlCol="0">
            <a:spAutoFit/>
          </a:bodyPr>
          <a:lstStyle/>
          <a:p>
            <a:pPr marL="8255" indent="38100" algn="just">
              <a:lnSpc>
                <a:spcPct val="150000"/>
              </a:lnSpc>
            </a:pPr>
            <a:r>
              <a:rPr lang="vi-VN" sz="1600" b="1" dirty="0">
                <a:solidFill>
                  <a:srgbClr val="FF0000"/>
                </a:solidFill>
                <a:latin typeface="UTM Avo" panose="02040603050506020204" pitchFamily="18" charset="0"/>
              </a:rPr>
              <a:t>4. </a:t>
            </a:r>
            <a:r>
              <a:rPr lang="vi-VN" sz="1600" dirty="0">
                <a:latin typeface="UTM Avo" panose="02040603050506020204" pitchFamily="18" charset="0"/>
              </a:rPr>
              <a:t>Em thích nhất hình ảnh nào trong bài? </a:t>
            </a:r>
            <a:endParaRPr lang="vi-VN" sz="1600" dirty="0">
              <a:latin typeface="UTM Avo" panose="02040603050506020204" pitchFamily="18" charset="0"/>
            </a:endParaRPr>
          </a:p>
        </p:txBody>
      </p:sp>
      <p:sp>
        <p:nvSpPr>
          <p:cNvPr id="16" name="TextBox 15"/>
          <p:cNvSpPr txBox="1"/>
          <p:nvPr/>
        </p:nvSpPr>
        <p:spPr>
          <a:xfrm>
            <a:off x="616963" y="292839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a:t>
            </a:r>
            <a:endParaRPr lang="vi-VN" sz="1800" dirty="0">
              <a:solidFill>
                <a:schemeClr val="accent6">
                  <a:lumMod val="75000"/>
                </a:schemeClr>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2802799" cy="555217"/>
            <a:chOff x="635794" y="386605"/>
            <a:chExt cx="2802799" cy="555217"/>
          </a:xfrm>
        </p:grpSpPr>
        <p:sp>
          <p:nvSpPr>
            <p:cNvPr id="3" name="TextBox 2"/>
            <p:cNvSpPr txBox="1"/>
            <p:nvPr/>
          </p:nvSpPr>
          <p:spPr>
            <a:xfrm>
              <a:off x="1218102" y="386605"/>
              <a:ext cx="2220491" cy="45390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LUYỆN ĐỌC LẠI</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        </a:t>
            </a:r>
            <a:r>
              <a:rPr lang="vi-VN" dirty="0">
                <a:latin typeface="UTM Avo" panose="02040603050506020204" pitchFamily="18" charset="0"/>
              </a:rPr>
              <a:t>Mùa này người làng tôi gọi là mùa nước nổi, không gọi là mùa nước lũ vì nước lên hiền hoà. Nước mỗi ngày một dâng lên. Mưa dầm dề, mưa sướt mướt ngày này qua ngày khác.</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lắt lẻo ngay dưới mái nhà.</a:t>
            </a:r>
            <a:endParaRPr lang="vi-VN" dirty="0">
              <a:latin typeface="UTM Avo" panose="02040603050506020204" pitchFamily="18" charset="0"/>
            </a:endParaRPr>
          </a:p>
          <a:p>
            <a:pPr marL="26670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vi-VN" dirty="0">
                <a:latin typeface="UTM Avo" panose="02040603050506020204" pitchFamily="18" charset="0"/>
              </a:rPr>
              <a:t>(T</a:t>
            </a: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heo Nguyễn Quang Sáng)</a:t>
            </a:r>
            <a:endPar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45" y="688328"/>
            <a:ext cx="304770" cy="288000"/>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04430" y="1640019"/>
            <a:ext cx="288000" cy="28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30" y="2611680"/>
            <a:ext cx="288000" cy="288000"/>
          </a:xfrm>
          <a:prstGeom prst="rect">
            <a:avLst/>
          </a:prstGeom>
        </p:spPr>
      </p:pic>
      <p:pic>
        <p:nvPicPr>
          <p:cNvPr id="14" name="Picture 13"/>
          <p:cNvPicPr>
            <a:picLocks noChangeAspect="1"/>
          </p:cNvPicPr>
          <p:nvPr/>
        </p:nvPicPr>
        <p:blipFill rotWithShape="1">
          <a:blip r:embed="rId7"/>
          <a:srcRect l="26090" t="28446" r="16812" b="22809"/>
          <a:stretch>
            <a:fillRect/>
          </a:stretch>
        </p:blipFill>
        <p:spPr>
          <a:xfrm>
            <a:off x="342597" y="3868528"/>
            <a:ext cx="377072" cy="4147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8293" y="1057693"/>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Từ nào chỉ đặc điểm của mưa có trong bài đọc? </a:t>
            </a:r>
            <a:endParaRPr lang="vi-VN" sz="1800" dirty="0">
              <a:latin typeface="UTM Avo" panose="02040603050506020204" pitchFamily="18" charset="0"/>
            </a:endParaRPr>
          </a:p>
        </p:txBody>
      </p:sp>
      <p:pic>
        <p:nvPicPr>
          <p:cNvPr id="9" name="Picture 8"/>
          <p:cNvPicPr>
            <a:picLocks noChangeAspect="1"/>
          </p:cNvPicPr>
          <p:nvPr/>
        </p:nvPicPr>
        <p:blipFill>
          <a:blip r:embed="rId1">
            <a:clrChange>
              <a:clrFrom>
                <a:srgbClr val="FEFFFE"/>
              </a:clrFrom>
              <a:clrTo>
                <a:srgbClr val="FEFFFE">
                  <a:alpha val="0"/>
                </a:srgbClr>
              </a:clrTo>
            </a:clrChange>
            <a:extLst>
              <a:ext uri="{BEBA8EAE-BF5A-486C-A8C5-ECC9F3942E4B}">
                <a14:imgProps xmlns:a14="http://schemas.microsoft.com/office/drawing/2010/main">
                  <a14:imgLayer r:embed="rId2">
                    <a14:imgEffect>
                      <a14:brightnessContrast contrast="1000"/>
                    </a14:imgEffect>
                    <a14:imgEffect>
                      <a14:sharpenSoften amount="33000"/>
                    </a14:imgEffect>
                  </a14:imgLayer>
                </a14:imgProps>
              </a:ext>
            </a:extLst>
          </a:blip>
          <a:stretch>
            <a:fillRect/>
          </a:stretch>
        </p:blipFill>
        <p:spPr>
          <a:xfrm>
            <a:off x="568135" y="421233"/>
            <a:ext cx="649967" cy="599539"/>
          </a:xfrm>
          <a:prstGeom prst="rect">
            <a:avLst/>
          </a:prstGeom>
        </p:spPr>
      </p:pic>
      <p:sp>
        <p:nvSpPr>
          <p:cNvPr id="10" name="TextBox 9"/>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p:cNvSpPr txBox="1"/>
          <p:nvPr/>
        </p:nvSpPr>
        <p:spPr>
          <a:xfrm>
            <a:off x="418294" y="3522357"/>
            <a:ext cx="6327981"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Tìm thêm từ ngữ tả mưa:</a:t>
            </a:r>
            <a:endParaRPr lang="vi-VN" sz="1800" dirty="0">
              <a:latin typeface="UTM Avo" panose="02040603050506020204" pitchFamily="18" charset="0"/>
            </a:endParaRPr>
          </a:p>
          <a:p>
            <a:pPr lvl="0" algn="just">
              <a:lnSpc>
                <a:spcPct val="150000"/>
              </a:lnSpc>
            </a:pPr>
            <a:r>
              <a:rPr lang="vi-VN" sz="1800" dirty="0">
                <a:solidFill>
                  <a:srgbClr val="FF0000"/>
                </a:solidFill>
                <a:latin typeface="UTM Avo" panose="02040603050506020204" pitchFamily="18" charset="0"/>
              </a:rPr>
              <a:t>M: </a:t>
            </a:r>
            <a:r>
              <a:rPr lang="vi-VN" sz="1800" dirty="0">
                <a:latin typeface="UTM Avo" panose="02040603050506020204" pitchFamily="18" charset="0"/>
              </a:rPr>
              <a:t>ào ào, </a:t>
            </a:r>
            <a:endParaRPr lang="vi-VN" sz="1800" dirty="0">
              <a:latin typeface="UTM Avo" panose="02040603050506020204" pitchFamily="18" charset="0"/>
            </a:endParaRPr>
          </a:p>
        </p:txBody>
      </p:sp>
      <p:sp>
        <p:nvSpPr>
          <p:cNvPr id="7" name="Rounded Rectangle 6"/>
          <p:cNvSpPr/>
          <p:nvPr/>
        </p:nvSpPr>
        <p:spPr>
          <a:xfrm rot="288941">
            <a:off x="1258044" y="1718984"/>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dầm</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dề</a:t>
            </a:r>
            <a:endParaRPr lang="en-US" sz="1800" dirty="0">
              <a:solidFill>
                <a:srgbClr val="000000"/>
              </a:solidFill>
              <a:latin typeface="UTM Avo" panose="02040603050506020204" pitchFamily="18" charset="0"/>
            </a:endParaRPr>
          </a:p>
        </p:txBody>
      </p:sp>
      <p:sp>
        <p:nvSpPr>
          <p:cNvPr id="12" name="Rounded Rectangle 11"/>
          <p:cNvSpPr/>
          <p:nvPr/>
        </p:nvSpPr>
        <p:spPr>
          <a:xfrm rot="21311040">
            <a:off x="1257180" y="2786622"/>
            <a:ext cx="1601113" cy="446740"/>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sướt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mướt</a:t>
            </a:r>
            <a:endParaRPr lang="en-US" sz="1800" dirty="0">
              <a:solidFill>
                <a:srgbClr val="000000"/>
              </a:solidFill>
              <a:latin typeface="UTM Avo" panose="02040603050506020204" pitchFamily="18" charset="0"/>
            </a:endParaRPr>
          </a:p>
        </p:txBody>
      </p:sp>
      <p:sp>
        <p:nvSpPr>
          <p:cNvPr id="14" name="Rounded Rectangle 13"/>
          <p:cNvSpPr/>
          <p:nvPr/>
        </p:nvSpPr>
        <p:spPr>
          <a:xfrm>
            <a:off x="3582284" y="1834068"/>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rả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rích</a:t>
            </a:r>
            <a:endParaRPr lang="en-US" sz="1800" dirty="0">
              <a:solidFill>
                <a:srgbClr val="000000"/>
              </a:solidFill>
              <a:latin typeface="UTM Avo" panose="02040603050506020204" pitchFamily="18" charset="0"/>
            </a:endParaRPr>
          </a:p>
        </p:txBody>
      </p:sp>
      <p:sp>
        <p:nvSpPr>
          <p:cNvPr id="15" name="Rounded Rectangle 14"/>
          <p:cNvSpPr/>
          <p:nvPr/>
        </p:nvSpPr>
        <p:spPr>
          <a:xfrm rot="347092">
            <a:off x="3866588" y="2807623"/>
            <a:ext cx="1496291" cy="446740"/>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dai</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dẳng</a:t>
            </a:r>
            <a:endParaRPr lang="en-US" sz="1800" dirty="0">
              <a:solidFill>
                <a:srgbClr val="000000"/>
              </a:solidFill>
              <a:latin typeface="UTM Avo" panose="02040603050506020204" pitchFamily="18" charset="0"/>
            </a:endParaRPr>
          </a:p>
        </p:txBody>
      </p:sp>
      <p:sp>
        <p:nvSpPr>
          <p:cNvPr id="2" name="Rectangle 1"/>
          <p:cNvSpPr/>
          <p:nvPr/>
        </p:nvSpPr>
        <p:spPr>
          <a:xfrm>
            <a:off x="1597360" y="4017492"/>
            <a:ext cx="963725" cy="369332"/>
          </a:xfrm>
          <a:prstGeom prst="rect">
            <a:avLst/>
          </a:prstGeom>
        </p:spPr>
        <p:txBody>
          <a:bodyPr wrap="none">
            <a:spAutoFit/>
          </a:bodyPr>
          <a:lstStyle/>
          <a:p>
            <a:r>
              <a:rPr lang="vi-VN" sz="1800" dirty="0">
                <a:solidFill>
                  <a:srgbClr val="FF0000"/>
                </a:solidFill>
                <a:latin typeface="UTM Avo" panose="02040603050506020204" pitchFamily="18" charset="0"/>
                <a:ea typeface="Calibri" panose="020F0502020204030204" pitchFamily="34" charset="0"/>
              </a:rPr>
              <a:t>tí tách,</a:t>
            </a:r>
            <a:endParaRPr lang="en-US" sz="1800" dirty="0">
              <a:solidFill>
                <a:srgbClr val="FF0000"/>
              </a:solidFill>
              <a:latin typeface="Times New Roman" panose="02020603050405020304" pitchFamily="18" charset="0"/>
              <a:ea typeface="Calibri" panose="020F0502020204030204" pitchFamily="34" charset="0"/>
            </a:endParaRPr>
          </a:p>
        </p:txBody>
      </p:sp>
      <p:sp>
        <p:nvSpPr>
          <p:cNvPr id="16" name="Rectangle 15"/>
          <p:cNvSpPr/>
          <p:nvPr/>
        </p:nvSpPr>
        <p:spPr>
          <a:xfrm>
            <a:off x="2465275" y="4017492"/>
            <a:ext cx="1426994" cy="369332"/>
          </a:xfrm>
          <a:prstGeom prst="rect">
            <a:avLst/>
          </a:prstGeom>
        </p:spPr>
        <p:txBody>
          <a:bodyPr wrap="none">
            <a:spAutoFit/>
          </a:bodyPr>
          <a:lstStyle/>
          <a:p>
            <a:r>
              <a:rPr lang="vi-VN" sz="1800" dirty="0">
                <a:solidFill>
                  <a:srgbClr val="FF0000"/>
                </a:solidFill>
                <a:latin typeface="UTM Avo" panose="02040603050506020204" pitchFamily="18" charset="0"/>
                <a:ea typeface="Calibri" panose="020F0502020204030204" pitchFamily="34" charset="0"/>
              </a:rPr>
              <a:t>lộp bộp, …</a:t>
            </a:r>
            <a:endParaRPr lang="en-US" sz="1800" dirty="0">
              <a:solidFill>
                <a:srgbClr val="FF0000"/>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left)">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7"/>
                                        </p:tgtEl>
                                        <p:attrNameLst>
                                          <p:attrName>fillcolor</p:attrName>
                                        </p:attrNameLst>
                                      </p:cBhvr>
                                      <p:to>
                                        <a:srgbClr val="9FE540"/>
                                      </p:to>
                                    </p:animClr>
                                    <p:set>
                                      <p:cBhvr>
                                        <p:cTn id="45" dur="1000" fill="hold"/>
                                        <p:tgtEl>
                                          <p:spTgt spid="7"/>
                                        </p:tgtEl>
                                        <p:attrNameLst>
                                          <p:attrName>fill.type</p:attrName>
                                        </p:attrNameLst>
                                      </p:cBhvr>
                                      <p:to>
                                        <p:strVal val="solid"/>
                                      </p:to>
                                    </p:set>
                                    <p:set>
                                      <p:cBhvr>
                                        <p:cTn id="46" dur="10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drumroll.wav"/>
                                        </p:tgtEl>
                                      </p:cMediaNode>
                                    </p:audio>
                                  </p:subTnLst>
                                </p:cTn>
                              </p:par>
                            </p:childTnLst>
                          </p:cTn>
                        </p:par>
                        <p:par>
                          <p:cTn id="47" fill="hold">
                            <p:stCondLst>
                              <p:cond delay="1000"/>
                            </p:stCondLst>
                            <p:childTnLst>
                              <p:par>
                                <p:cTn id="48" presetID="26" presetClass="emph" presetSubtype="0" fill="hold" grpId="1" nodeType="afterEffect">
                                  <p:stCondLst>
                                    <p:cond delay="0"/>
                                  </p:stCondLst>
                                  <p:iterate type="lt">
                                    <p:tmPct val="0"/>
                                  </p:iterate>
                                  <p:childTnLst>
                                    <p:animEffect transition="out" filter="fade">
                                      <p:cBhvr>
                                        <p:cTn id="49" dur="2000" tmFilter="0, 0; .2, .5; .8, .5; 1, 0"/>
                                        <p:tgtEl>
                                          <p:spTgt spid="7"/>
                                        </p:tgtEl>
                                      </p:cBhvr>
                                    </p:animEffect>
                                    <p:animScale>
                                      <p:cBhvr>
                                        <p:cTn id="50" dur="1000" autoRev="1" fill="hold"/>
                                        <p:tgtEl>
                                          <p:spTgt spid="7"/>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2"/>
                                        </p:tgtEl>
                                        <p:attrNameLst>
                                          <p:attrName>fillcolor</p:attrName>
                                        </p:attrNameLst>
                                      </p:cBhvr>
                                      <p:to>
                                        <a:srgbClr val="9FE540"/>
                                      </p:to>
                                    </p:animClr>
                                    <p:set>
                                      <p:cBhvr>
                                        <p:cTn id="56" dur="1000" fill="hold"/>
                                        <p:tgtEl>
                                          <p:spTgt spid="12"/>
                                        </p:tgtEl>
                                        <p:attrNameLst>
                                          <p:attrName>fill.type</p:attrName>
                                        </p:attrNameLst>
                                      </p:cBhvr>
                                      <p:to>
                                        <p:strVal val="solid"/>
                                      </p:to>
                                    </p:set>
                                    <p:set>
                                      <p:cBhvr>
                                        <p:cTn id="57" dur="1000" fill="hold"/>
                                        <p:tgtEl>
                                          <p:spTgt spid="1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drumroll.wav"/>
                                        </p:tgtEl>
                                      </p:cMediaNode>
                                    </p:audio>
                                  </p:subTnLst>
                                </p:cTn>
                              </p:par>
                            </p:childTnLst>
                          </p:cTn>
                        </p:par>
                        <p:par>
                          <p:cTn id="58" fill="hold">
                            <p:stCondLst>
                              <p:cond delay="1000"/>
                            </p:stCondLst>
                            <p:childTnLst>
                              <p:par>
                                <p:cTn id="59" presetID="26" presetClass="emph" presetSubtype="0" fill="hold" grpId="1" nodeType="afterEffect">
                                  <p:stCondLst>
                                    <p:cond delay="0"/>
                                  </p:stCondLst>
                                  <p:iterate type="lt">
                                    <p:tmPct val="0"/>
                                  </p:iterate>
                                  <p:childTnLst>
                                    <p:animEffect transition="out" filter="fade">
                                      <p:cBhvr>
                                        <p:cTn id="60" dur="2000" tmFilter="0, 0; .2, .5; .8, .5; 1, 0"/>
                                        <p:tgtEl>
                                          <p:spTgt spid="12"/>
                                        </p:tgtEl>
                                      </p:cBhvr>
                                    </p:animEffect>
                                    <p:animScale>
                                      <p:cBhvr>
                                        <p:cTn id="61" dur="1000" autoRev="1" fill="hold"/>
                                        <p:tgtEl>
                                          <p:spTgt spid="12"/>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4"/>
                                        </p:tgtEl>
                                        <p:attrNameLst>
                                          <p:attrName>fillcolor</p:attrName>
                                        </p:attrNameLst>
                                      </p:cBhvr>
                                      <p:to>
                                        <a:srgbClr val="EF5F5F"/>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par>
                          <p:cTn id="69" fill="hold">
                            <p:stCondLst>
                              <p:cond delay="2000"/>
                            </p:stCondLst>
                            <p:childTnLst>
                              <p:par>
                                <p:cTn id="70" presetID="26" presetClass="emph" presetSubtype="0" fill="hold" grpId="1" nodeType="afterEffect">
                                  <p:stCondLst>
                                    <p:cond delay="0"/>
                                  </p:stCondLst>
                                  <p:iterate type="lt">
                                    <p:tmPct val="0"/>
                                  </p:iterate>
                                  <p:childTnLst>
                                    <p:animEffect transition="out" filter="fade">
                                      <p:cBhvr>
                                        <p:cTn id="71" dur="2000" tmFilter="0, 0; .2, .5; .8, .5; 1, 0"/>
                                        <p:tgtEl>
                                          <p:spTgt spid="14"/>
                                        </p:tgtEl>
                                      </p:cBhvr>
                                    </p:animEffect>
                                    <p:animScale>
                                      <p:cBhvr>
                                        <p:cTn id="72" dur="1000" autoRev="1" fill="hold"/>
                                        <p:tgtEl>
                                          <p:spTgt spid="14"/>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4"/>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5"/>
                                        </p:tgtEl>
                                        <p:attrNameLst>
                                          <p:attrName>fillcolor</p:attrName>
                                        </p:attrNameLst>
                                      </p:cBhvr>
                                      <p:to>
                                        <a:srgbClr val="EF5F5F"/>
                                      </p:to>
                                    </p:animClr>
                                    <p:set>
                                      <p:cBhvr>
                                        <p:cTn id="78" dur="2000" fill="hold"/>
                                        <p:tgtEl>
                                          <p:spTgt spid="15"/>
                                        </p:tgtEl>
                                        <p:attrNameLst>
                                          <p:attrName>fill.type</p:attrName>
                                        </p:attrNameLst>
                                      </p:cBhvr>
                                      <p:to>
                                        <p:strVal val="solid"/>
                                      </p:to>
                                    </p:set>
                                    <p:set>
                                      <p:cBhvr>
                                        <p:cTn id="79" dur="2000" fill="hold"/>
                                        <p:tgtEl>
                                          <p:spTgt spid="15"/>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drumroll.wav"/>
                                        </p:tgtEl>
                                      </p:cMediaNode>
                                    </p:audio>
                                  </p:subTnLst>
                                </p:cTn>
                              </p:par>
                            </p:childTnLst>
                          </p:cTn>
                        </p:par>
                        <p:par>
                          <p:cTn id="80" fill="hold">
                            <p:stCondLst>
                              <p:cond delay="2000"/>
                            </p:stCondLst>
                            <p:childTnLst>
                              <p:par>
                                <p:cTn id="81" presetID="26" presetClass="emph" presetSubtype="0" fill="hold" grpId="1" nodeType="afterEffect">
                                  <p:stCondLst>
                                    <p:cond delay="0"/>
                                  </p:stCondLst>
                                  <p:iterate type="lt">
                                    <p:tmPct val="0"/>
                                  </p:iterate>
                                  <p:childTnLst>
                                    <p:animEffect transition="out" filter="fade">
                                      <p:cBhvr>
                                        <p:cTn id="82" dur="2000" tmFilter="0, 0; .2, .5; .8, .5; 1, 0"/>
                                        <p:tgtEl>
                                          <p:spTgt spid="15"/>
                                        </p:tgtEl>
                                      </p:cBhvr>
                                    </p:animEffect>
                                    <p:animScale>
                                      <p:cBhvr>
                                        <p:cTn id="83" dur="1000" autoRev="1" fill="hold"/>
                                        <p:tgtEl>
                                          <p:spTgt spid="15"/>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childTnLst>
        </p:cTn>
      </p:par>
    </p:tnLst>
    <p:bldLst>
      <p:bldP spid="8" grpId="0"/>
      <p:bldP spid="11" grpId="0" build="p"/>
      <p:bldP spid="7" grpId="0" animBg="1"/>
      <p:bldP spid="7" grpId="1" animBg="1"/>
      <p:bldP spid="12" grpId="0" animBg="1"/>
      <p:bldP spid="12" grpId="1" animBg="1"/>
      <p:bldP spid="14" grpId="0" animBg="1"/>
      <p:bldP spid="14" grpId="1" animBg="1"/>
      <p:bldP spid="15" grpId="0" animBg="1"/>
      <p:bldP spid="15" grpId="1" animBg="1"/>
      <p:bldP spid="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144267" y="1390819"/>
            <a:ext cx="4405927" cy="3318271"/>
            <a:chOff x="1417547" y="1264224"/>
            <a:chExt cx="4405927" cy="3318271"/>
          </a:xfrm>
        </p:grpSpPr>
        <p:pic>
          <p:nvPicPr>
            <p:cNvPr id="12" name="Picture 11"/>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21" name="Group 20"/>
          <p:cNvGrpSpPr/>
          <p:nvPr/>
        </p:nvGrpSpPr>
        <p:grpSpPr>
          <a:xfrm>
            <a:off x="395070" y="578414"/>
            <a:ext cx="1613648" cy="751495"/>
            <a:chOff x="369342" y="617893"/>
            <a:chExt cx="1613648" cy="751495"/>
          </a:xfrm>
        </p:grpSpPr>
        <p:sp>
          <p:nvSpPr>
            <p:cNvPr id="22" name="TextBox 21"/>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endParaRPr lang="en-US" sz="4000" dirty="0">
                <a:solidFill>
                  <a:schemeClr val="accent1">
                    <a:lumMod val="50000"/>
                  </a:schemeClr>
                </a:solidFill>
                <a:latin typeface="UTM Cookies" panose="02040603050506020204" pitchFamily="18" charset="0"/>
              </a:endParaRPr>
            </a:p>
          </p:txBody>
        </p:sp>
        <p:sp>
          <p:nvSpPr>
            <p:cNvPr id="23" name="TextBox 22"/>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endParaRPr lang="en-US" sz="4000" dirty="0">
                <a:solidFill>
                  <a:schemeClr val="accent1"/>
                </a:solidFill>
                <a:latin typeface="UTM Cookies" panose="02040603050506020204" pitchFamily="18"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p:cNvSpPr txBox="1"/>
          <p:nvPr/>
        </p:nvSpPr>
        <p:spPr>
          <a:xfrm>
            <a:off x="2148040" y="1770595"/>
            <a:ext cx="3078087" cy="523220"/>
          </a:xfrm>
          <a:prstGeom prst="rect">
            <a:avLst/>
          </a:prstGeom>
          <a:noFill/>
        </p:spPr>
        <p:txBody>
          <a:bodyPr wrap="none" rtlCol="0">
            <a:spAutoFit/>
          </a:bodyPr>
          <a:lstStyle/>
          <a:p>
            <a:r>
              <a:rPr lang="en-US" sz="2800" b="1" dirty="0">
                <a:solidFill>
                  <a:srgbClr val="17479D"/>
                </a:solidFill>
                <a:latin typeface="UTM Avo" panose="02040603050506020204" pitchFamily="18" charset="0"/>
              </a:rPr>
              <a:t>MÙA NƯỚC NỔI</a:t>
            </a:r>
            <a:endParaRPr lang="en-US" sz="2800" b="1" dirty="0">
              <a:solidFill>
                <a:srgbClr val="17479D"/>
              </a:solidFill>
              <a:latin typeface="UTM Avo" panose="02040603050506020204" pitchFamily="18" charset="0"/>
            </a:endParaRPr>
          </a:p>
        </p:txBody>
      </p:sp>
      <p:sp>
        <p:nvSpPr>
          <p:cNvPr id="5" name="TextBox 4"/>
          <p:cNvSpPr txBox="1"/>
          <p:nvPr/>
        </p:nvSpPr>
        <p:spPr>
          <a:xfrm>
            <a:off x="1217493" y="2418037"/>
            <a:ext cx="6327981" cy="553085"/>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ptima" panose="02040603050506020204" charset="0"/>
                <a:cs typeface="UTM Aptima" panose="02040603050506020204" charset="0"/>
              </a:rPr>
              <a:t>Nghe - viết.</a:t>
            </a:r>
            <a:endParaRPr lang="vi-VN" sz="2000" dirty="0">
              <a:solidFill>
                <a:schemeClr val="accent1">
                  <a:lumMod val="75000"/>
                </a:schemeClr>
              </a:solidFill>
              <a:latin typeface="UTM Aptima" panose="02040603050506020204" charset="0"/>
              <a:cs typeface="UTM Aptima" panose="02040603050506020204"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p:cNvSpPr txBox="1"/>
          <p:nvPr/>
        </p:nvSpPr>
        <p:spPr>
          <a:xfrm>
            <a:off x="1217493" y="3084249"/>
            <a:ext cx="6327981" cy="553085"/>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ptima" panose="02040603050506020204" charset="0"/>
                <a:cs typeface="UTM Aptima" panose="02040603050506020204" charset="0"/>
              </a:rPr>
              <a:t>Bài tập chính tả: c/ k.</a:t>
            </a:r>
            <a:endParaRPr lang="vi-VN" sz="2000" dirty="0">
              <a:solidFill>
                <a:schemeClr val="accent1">
                  <a:lumMod val="75000"/>
                </a:schemeClr>
              </a:solidFill>
              <a:latin typeface="UTM Aptima" panose="02040603050506020204" charset="0"/>
              <a:cs typeface="UTM Aptima" panose="02040603050506020204" charset="0"/>
            </a:endParaRPr>
          </a:p>
        </p:txBody>
      </p:sp>
      <p:sp>
        <p:nvSpPr>
          <p:cNvPr id="9" name="TextBox 8"/>
          <p:cNvSpPr txBox="1"/>
          <p:nvPr/>
        </p:nvSpPr>
        <p:spPr>
          <a:xfrm>
            <a:off x="1217493" y="3750461"/>
            <a:ext cx="6327981" cy="553085"/>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ptima" panose="02040603050506020204" charset="0"/>
                <a:cs typeface="UTM Aptima" panose="02040603050506020204" charset="0"/>
              </a:rPr>
              <a:t>Bài tập lựa chọn.</a:t>
            </a:r>
            <a:endParaRPr lang="vi-VN" sz="2000" dirty="0">
              <a:solidFill>
                <a:schemeClr val="accent1">
                  <a:lumMod val="75000"/>
                </a:schemeClr>
              </a:solidFill>
              <a:latin typeface="UTM Aptima" panose="02040603050506020204" charset="0"/>
              <a:cs typeface="UTM Aptima" panose="0204060305050602020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nước nổi</a:t>
            </a:r>
            <a:endParaRPr lang="en-US" sz="2400" b="1" dirty="0">
              <a:solidFill>
                <a:schemeClr val="accent1">
                  <a:lumMod val="50000"/>
                </a:schemeClr>
              </a:solidFill>
              <a:latin typeface="UTM Avo" panose="02040603050506020204" pitchFamily="18" charset="0"/>
            </a:endParaRPr>
          </a:p>
        </p:txBody>
      </p:sp>
      <p:sp>
        <p:nvSpPr>
          <p:cNvPr id="3" name="TextBox 2"/>
          <p:cNvSpPr txBox="1"/>
          <p:nvPr/>
        </p:nvSpPr>
        <p:spPr>
          <a:xfrm>
            <a:off x="427017" y="1376616"/>
            <a:ext cx="5999771" cy="2796920"/>
          </a:xfrm>
          <a:prstGeom prst="rect">
            <a:avLst/>
          </a:prstGeom>
          <a:noFill/>
        </p:spPr>
        <p:txBody>
          <a:bodyPr wrap="square" rtlCol="0">
            <a:spAutoFit/>
          </a:bodyPr>
          <a:lstStyle/>
          <a:p>
            <a:pPr marL="8255" algn="just">
              <a:lnSpc>
                <a:spcPct val="150000"/>
              </a:lnSpc>
            </a:pPr>
            <a:r>
              <a:rPr lang="vi-VN" sz="2000"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endParaRPr lang="vi-VN" sz="2000" dirty="0">
              <a:latin typeface="UTM Avo" panose="02040603050506020204" pitchFamily="18" charset="0"/>
            </a:endParaRPr>
          </a:p>
          <a:p>
            <a:pPr marL="266700" algn="just">
              <a:lnSpc>
                <a:spcPct val="150000"/>
              </a:lnSpc>
            </a:pPr>
            <a:r>
              <a:rPr lang="vi-VN" sz="2000" dirty="0">
                <a:latin typeface="UTM Avo" panose="02040603050506020204" pitchFamily="18" charset="0"/>
              </a:rPr>
              <a:t>			    </a:t>
            </a:r>
            <a:endParaRPr lang="en-US" sz="2000" dirty="0">
              <a:latin typeface="UTM Avo" panose="02040603050506020204" pitchFamily="18" charset="0"/>
            </a:endParaRPr>
          </a:p>
        </p:txBody>
      </p:sp>
      <p:cxnSp>
        <p:nvCxnSpPr>
          <p:cNvPr id="4" name="Straight Connector 3"/>
          <p:cNvCxnSpPr/>
          <p:nvPr/>
        </p:nvCxnSpPr>
        <p:spPr>
          <a:xfrm>
            <a:off x="2343536"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79965" y="1856195"/>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p:cNvCxnSpPr/>
          <p:nvPr/>
        </p:nvCxnSpPr>
        <p:spPr>
          <a:xfrm>
            <a:off x="1182744" y="2765649"/>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p:cNvSpPr/>
          <p:nvPr/>
        </p:nvSpPr>
        <p:spPr>
          <a:xfrm>
            <a:off x="73342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phù sa</a:t>
            </a:r>
            <a:endParaRPr lang="vi-VN" sz="2400" dirty="0"/>
          </a:p>
        </p:txBody>
      </p:sp>
      <p:sp>
        <p:nvSpPr>
          <p:cNvPr id="4" name="Oval 3"/>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33428"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quanh</a:t>
            </a:r>
            <a:endParaRPr lang="vi-VN" sz="2400" dirty="0"/>
          </a:p>
        </p:txBody>
      </p:sp>
      <p:sp>
        <p:nvSpPr>
          <p:cNvPr id="6" name="Oval 5"/>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3731809" y="1265889"/>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đồng sâu</a:t>
            </a:r>
            <a:endParaRPr lang="vi-VN" sz="2400" dirty="0"/>
          </a:p>
        </p:txBody>
      </p:sp>
      <p:sp>
        <p:nvSpPr>
          <p:cNvPr id="8" name="Oval 7"/>
          <p:cNvSpPr/>
          <p:nvPr/>
        </p:nvSpPr>
        <p:spPr>
          <a:xfrm>
            <a:off x="3901485" y="150958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3731809" y="194010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ròng ròng</a:t>
            </a:r>
            <a:endParaRPr lang="vi-VN" sz="2400" dirty="0"/>
          </a:p>
        </p:txBody>
      </p:sp>
      <p:sp>
        <p:nvSpPr>
          <p:cNvPr id="12" name="Oval 11"/>
          <p:cNvSpPr/>
          <p:nvPr/>
        </p:nvSpPr>
        <p:spPr>
          <a:xfrm>
            <a:off x="3901485" y="218379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p:cNvSpPr/>
          <p:nvPr/>
        </p:nvSpPr>
        <p:spPr>
          <a:xfrm>
            <a:off x="733428"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đồng ruộng</a:t>
            </a:r>
            <a:endParaRPr lang="vi-VN" sz="2400" dirty="0"/>
          </a:p>
        </p:txBody>
      </p:sp>
      <p:sp>
        <p:nvSpPr>
          <p:cNvPr id="14" name="Oval 13"/>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1" grpId="0"/>
      <p:bldP spid="12"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74826" y="471053"/>
            <a:ext cx="352093" cy="352093"/>
          </a:xfrm>
          <a:prstGeom prst="rect">
            <a:avLst/>
          </a:prstGeom>
        </p:spPr>
      </p:pic>
      <p:sp>
        <p:nvSpPr>
          <p:cNvPr id="3" name="TextBox 2"/>
          <p:cNvSpPr txBox="1"/>
          <p:nvPr/>
        </p:nvSpPr>
        <p:spPr>
          <a:xfrm>
            <a:off x="922978" y="329998"/>
            <a:ext cx="5311568" cy="506730"/>
          </a:xfrm>
          <a:prstGeom prst="rect">
            <a:avLst/>
          </a:prstGeom>
          <a:noFill/>
        </p:spPr>
        <p:txBody>
          <a:bodyPr wrap="square" rtlCol="0">
            <a:spAutoFit/>
          </a:bodyPr>
          <a:lstStyle/>
          <a:p>
            <a:pPr algn="just">
              <a:lnSpc>
                <a:spcPct val="150000"/>
              </a:lnSpc>
            </a:pPr>
            <a:r>
              <a:rPr lang="vi-VN" sz="1800" b="1" dirty="0">
                <a:solidFill>
                  <a:srgbClr val="17479D"/>
                </a:solidFill>
                <a:latin typeface="UTM Aptima" panose="02040603050506020204" charset="0"/>
                <a:cs typeface="UTM Aptima" panose="02040603050506020204" charset="0"/>
              </a:rPr>
              <a:t>Tìm tên sự vật bắt đầu bằng c hoặc k.</a:t>
            </a:r>
            <a:endParaRPr lang="vi-VN" sz="1800" b="1" dirty="0">
              <a:solidFill>
                <a:srgbClr val="17479D"/>
              </a:solidFill>
              <a:latin typeface="UTM Aptima" panose="02040603050506020204" charset="0"/>
              <a:cs typeface="UTM Aptima" panose="02040603050506020204" charset="0"/>
            </a:endParaRPr>
          </a:p>
        </p:txBody>
      </p:sp>
      <p:sp>
        <p:nvSpPr>
          <p:cNvPr id="18" name="TextBox 17"/>
          <p:cNvSpPr txBox="1"/>
          <p:nvPr/>
        </p:nvSpPr>
        <p:spPr>
          <a:xfrm>
            <a:off x="1071055" y="2571750"/>
            <a:ext cx="1614196" cy="460375"/>
          </a:xfrm>
          <a:prstGeom prst="rect">
            <a:avLst/>
          </a:prstGeom>
          <a:noFill/>
        </p:spPr>
        <p:txBody>
          <a:bodyPr wrap="square" rtlCol="0">
            <a:spAutoFit/>
          </a:bodyPr>
          <a:lstStyle/>
          <a:p>
            <a:pPr algn="ctr"/>
            <a:r>
              <a:rPr lang="en-US" sz="2400" b="1" dirty="0">
                <a:solidFill>
                  <a:srgbClr val="FF0000"/>
                </a:solidFill>
                <a:latin typeface="UTM Aptima" panose="02040603050506020204" charset="0"/>
                <a:cs typeface="UTM Aptima" panose="02040603050506020204" charset="0"/>
              </a:rPr>
              <a:t>cầu</a:t>
            </a:r>
            <a:endParaRPr lang="en-US" sz="2400" b="1" dirty="0">
              <a:solidFill>
                <a:srgbClr val="FF0000"/>
              </a:solidFill>
              <a:latin typeface="UTM Aptima" panose="02040603050506020204" charset="0"/>
              <a:cs typeface="UTM Aptima" panose="02040603050506020204" charset="0"/>
            </a:endParaRPr>
          </a:p>
        </p:txBody>
      </p:sp>
      <p:sp>
        <p:nvSpPr>
          <p:cNvPr id="19" name="TextBox 18"/>
          <p:cNvSpPr txBox="1"/>
          <p:nvPr/>
        </p:nvSpPr>
        <p:spPr>
          <a:xfrm>
            <a:off x="3925796" y="2571750"/>
            <a:ext cx="1614196" cy="460375"/>
          </a:xfrm>
          <a:prstGeom prst="rect">
            <a:avLst/>
          </a:prstGeom>
          <a:noFill/>
        </p:spPr>
        <p:txBody>
          <a:bodyPr wrap="square" rtlCol="0">
            <a:spAutoFit/>
          </a:bodyPr>
          <a:lstStyle/>
          <a:p>
            <a:pPr algn="ctr"/>
            <a:r>
              <a:rPr lang="en-US" sz="2400" b="1" dirty="0">
                <a:solidFill>
                  <a:srgbClr val="FF0000"/>
                </a:solidFill>
                <a:latin typeface="UTM Aptima" panose="02040603050506020204" charset="0"/>
                <a:cs typeface="UTM Aptima" panose="02040603050506020204" charset="0"/>
              </a:rPr>
              <a:t>cá</a:t>
            </a:r>
            <a:endParaRPr lang="en-US" sz="2400" b="1" dirty="0">
              <a:solidFill>
                <a:srgbClr val="FF0000"/>
              </a:solidFill>
              <a:latin typeface="UTM Aptima" panose="02040603050506020204" charset="0"/>
              <a:cs typeface="UTM Aptima" panose="02040603050506020204" charset="0"/>
            </a:endParaRPr>
          </a:p>
        </p:txBody>
      </p:sp>
      <p:sp>
        <p:nvSpPr>
          <p:cNvPr id="20" name="TextBox 19"/>
          <p:cNvSpPr txBox="1"/>
          <p:nvPr/>
        </p:nvSpPr>
        <p:spPr>
          <a:xfrm>
            <a:off x="4129921" y="4450987"/>
            <a:ext cx="1614196" cy="460375"/>
          </a:xfrm>
          <a:prstGeom prst="rect">
            <a:avLst/>
          </a:prstGeom>
          <a:noFill/>
        </p:spPr>
        <p:txBody>
          <a:bodyPr wrap="square" rtlCol="0">
            <a:spAutoFit/>
          </a:bodyPr>
          <a:lstStyle/>
          <a:p>
            <a:pPr algn="ctr"/>
            <a:r>
              <a:rPr lang="en-US" sz="2400" b="1" dirty="0">
                <a:solidFill>
                  <a:srgbClr val="FF0000"/>
                </a:solidFill>
                <a:latin typeface="UTM Aptima" panose="02040603050506020204" charset="0"/>
                <a:cs typeface="UTM Aptima" panose="02040603050506020204" charset="0"/>
              </a:rPr>
              <a:t>kiến</a:t>
            </a:r>
            <a:endParaRPr lang="en-US" sz="2400" b="1" dirty="0">
              <a:solidFill>
                <a:srgbClr val="FF0000"/>
              </a:solidFill>
              <a:latin typeface="UTM Aptima" panose="02040603050506020204" charset="0"/>
              <a:cs typeface="UTM Aptima" panose="0204060305050602020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harpenSoften amount="43000"/>
                    </a14:imgEffect>
                  </a14:imgLayer>
                </a14:imgProps>
              </a:ext>
            </a:extLst>
          </a:blip>
          <a:stretch>
            <a:fillRect/>
          </a:stretch>
        </p:blipFill>
        <p:spPr>
          <a:xfrm>
            <a:off x="826919" y="823146"/>
            <a:ext cx="2192127" cy="176908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Effect>
                      <a14:sharpenSoften amount="27000"/>
                    </a14:imgEffect>
                  </a14:imgLayer>
                </a14:imgProps>
              </a:ext>
            </a:extLst>
          </a:blip>
          <a:stretch>
            <a:fillRect/>
          </a:stretch>
        </p:blipFill>
        <p:spPr>
          <a:xfrm>
            <a:off x="3636831" y="836679"/>
            <a:ext cx="2192127" cy="177276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Layer>
                </a14:imgProps>
              </a:ext>
            </a:extLst>
          </a:blip>
          <a:stretch>
            <a:fillRect/>
          </a:stretch>
        </p:blipFill>
        <p:spPr>
          <a:xfrm>
            <a:off x="2181106" y="3087114"/>
            <a:ext cx="2156424" cy="1746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endParaRPr lang="vi-VN" sz="1800" b="1" dirty="0">
              <a:solidFill>
                <a:srgbClr val="17479D"/>
              </a:solidFill>
              <a:latin typeface="UTM Avo" panose="020406030505060202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p:cNvSpPr txBox="1"/>
          <p:nvPr/>
        </p:nvSpPr>
        <p:spPr>
          <a:xfrm>
            <a:off x="588321" y="807486"/>
            <a:ext cx="6327981" cy="392928"/>
          </a:xfrm>
          <a:prstGeom prst="rect">
            <a:avLst/>
          </a:prstGeom>
          <a:noFill/>
        </p:spPr>
        <p:txBody>
          <a:bodyPr wrap="square" rtlCol="0">
            <a:spAutoFit/>
          </a:bodyPr>
          <a:lstStyle/>
          <a:p>
            <a:pPr lvl="0" algn="just">
              <a:lnSpc>
                <a:spcPct val="150000"/>
              </a:lnSpc>
            </a:pPr>
            <a:r>
              <a:rPr lang="vi-VN" sz="1500" b="1" dirty="0">
                <a:solidFill>
                  <a:schemeClr val="accent6">
                    <a:lumMod val="75000"/>
                  </a:schemeClr>
                </a:solidFill>
                <a:latin typeface="UTM Avo" panose="02040603050506020204" pitchFamily="18" charset="0"/>
              </a:rPr>
              <a:t>a) </a:t>
            </a:r>
            <a:r>
              <a:rPr lang="vi-VN" sz="1500" dirty="0">
                <a:latin typeface="UTM Avo" panose="02040603050506020204" pitchFamily="18" charset="0"/>
              </a:rPr>
              <a:t>Chọn tiếng chứa iêu hoặc ươu thay cho dấu ba chấm.</a:t>
            </a:r>
            <a:endParaRPr lang="vi-VN" sz="1500" dirty="0">
              <a:latin typeface="UTM Avo" panose="02040603050506020204" pitchFamily="18" charset="0"/>
            </a:endParaRPr>
          </a:p>
        </p:txBody>
      </p:sp>
      <p:sp>
        <p:nvSpPr>
          <p:cNvPr id="23" name="TextBox 22"/>
          <p:cNvSpPr txBox="1"/>
          <p:nvPr/>
        </p:nvSpPr>
        <p:spPr>
          <a:xfrm>
            <a:off x="1605153" y="1296460"/>
            <a:ext cx="906012" cy="400110"/>
          </a:xfrm>
          <a:prstGeom prst="rect">
            <a:avLst/>
          </a:prstGeom>
          <a:noFill/>
        </p:spPr>
        <p:txBody>
          <a:bodyPr wrap="square" rtlCol="0">
            <a:spAutoFit/>
          </a:bodyPr>
          <a:lstStyle/>
          <a:p>
            <a:pPr algn="ctr"/>
            <a:r>
              <a:rPr lang="en-US" sz="2000" dirty="0">
                <a:solidFill>
                  <a:srgbClr val="FF0000"/>
                </a:solidFill>
                <a:latin typeface="UTM Avo" panose="02040603050506020204" pitchFamily="18" charset="0"/>
              </a:rPr>
              <a:t>h</a:t>
            </a:r>
            <a:r>
              <a:rPr lang="en-US" sz="2000" dirty="0">
                <a:solidFill>
                  <a:srgbClr val="FF0000"/>
                </a:solidFill>
                <a:latin typeface="UTM Avo" panose="02040603050506020204" pitchFamily="18" charset="0"/>
              </a:rPr>
              <a:t>ươu</a:t>
            </a:r>
            <a:endParaRPr lang="en-US" sz="2000" dirty="0">
              <a:solidFill>
                <a:srgbClr val="FF0000"/>
              </a:solidFill>
              <a:latin typeface="UTM Avo" panose="02040603050506020204" pitchFamily="18" charset="0"/>
            </a:endParaRPr>
          </a:p>
        </p:txBody>
      </p:sp>
      <p:sp>
        <p:nvSpPr>
          <p:cNvPr id="25" name="Rectangle 24"/>
          <p:cNvSpPr/>
          <p:nvPr/>
        </p:nvSpPr>
        <p:spPr>
          <a:xfrm>
            <a:off x="3875044" y="1294543"/>
            <a:ext cx="949299" cy="400110"/>
          </a:xfrm>
          <a:prstGeom prst="rect">
            <a:avLst/>
          </a:prstGeom>
        </p:spPr>
        <p:txBody>
          <a:bodyPr wrap="none">
            <a:spAutoFit/>
          </a:bodyPr>
          <a:lstStyle/>
          <a:p>
            <a:r>
              <a:rPr lang="en-US" sz="2000" dirty="0">
                <a:solidFill>
                  <a:srgbClr val="FF0000"/>
                </a:solidFill>
                <a:latin typeface="UTM Avo" panose="02040603050506020204" pitchFamily="18" charset="0"/>
              </a:rPr>
              <a:t>khướu</a:t>
            </a:r>
            <a:endParaRPr lang="en-US" sz="2000" dirty="0"/>
          </a:p>
        </p:txBody>
      </p:sp>
      <p:sp>
        <p:nvSpPr>
          <p:cNvPr id="26" name="Rectangle 25"/>
          <p:cNvSpPr/>
          <p:nvPr/>
        </p:nvSpPr>
        <p:spPr>
          <a:xfrm>
            <a:off x="2773733" y="1294543"/>
            <a:ext cx="872355" cy="400110"/>
          </a:xfrm>
          <a:prstGeom prst="rect">
            <a:avLst/>
          </a:prstGeom>
        </p:spPr>
        <p:txBody>
          <a:bodyPr wrap="none">
            <a:spAutoFit/>
          </a:bodyPr>
          <a:lstStyle/>
          <a:p>
            <a:r>
              <a:rPr lang="en-US" sz="2000" dirty="0">
                <a:solidFill>
                  <a:srgbClr val="FF0000"/>
                </a:solidFill>
                <a:latin typeface="UTM Avo" panose="02040603050506020204" pitchFamily="18" charset="0"/>
              </a:rPr>
              <a:t>nhiều</a:t>
            </a:r>
            <a:endParaRPr lang="en-US" sz="2000" dirty="0"/>
          </a:p>
        </p:txBody>
      </p:sp>
      <p:sp>
        <p:nvSpPr>
          <p:cNvPr id="27" name="TextBox 26"/>
          <p:cNvSpPr txBox="1"/>
          <p:nvPr/>
        </p:nvSpPr>
        <p:spPr>
          <a:xfrm>
            <a:off x="403529" y="2033486"/>
            <a:ext cx="6173440" cy="2399665"/>
          </a:xfrm>
          <a:prstGeom prst="rect">
            <a:avLst/>
          </a:prstGeom>
          <a:noFill/>
        </p:spPr>
        <p:txBody>
          <a:bodyPr wrap="square" rtlCol="0">
            <a:spAutoFit/>
          </a:bodyPr>
          <a:lstStyle/>
          <a:p>
            <a:pPr algn="just">
              <a:lnSpc>
                <a:spcPct val="150000"/>
              </a:lnSpc>
            </a:pPr>
            <a:r>
              <a:rPr lang="en-US" sz="2000" dirty="0">
                <a:latin typeface="UTM Avo" panose="02040603050506020204" pitchFamily="18" charset="0"/>
              </a:rPr>
              <a:t>    </a:t>
            </a:r>
            <a:r>
              <a:rPr lang="en-US" sz="2000" dirty="0" err="1">
                <a:latin typeface="UTM Avo" panose="02040603050506020204" pitchFamily="18" charset="0"/>
              </a:rPr>
              <a:t>Sóc</a:t>
            </a:r>
            <a:r>
              <a:rPr lang="en-US" sz="2000" dirty="0">
                <a:latin typeface="UTM Avo" panose="02040603050506020204" pitchFamily="18" charset="0"/>
              </a:rPr>
              <a:t> </a:t>
            </a:r>
            <a:r>
              <a:rPr lang="en-US" sz="2000" dirty="0" err="1">
                <a:latin typeface="UTM Avo" panose="02040603050506020204" pitchFamily="18" charset="0"/>
              </a:rPr>
              <a:t>hái</a:t>
            </a:r>
            <a:r>
              <a:rPr lang="en-US" sz="2000" dirty="0">
                <a:latin typeface="UTM Avo" panose="02040603050506020204" pitchFamily="18" charset="0"/>
              </a:rPr>
              <a:t> </a:t>
            </a:r>
            <a:r>
              <a:rPr lang="en-US" sz="2000" dirty="0" err="1">
                <a:latin typeface="UTM Avo" panose="02040603050506020204" pitchFamily="18" charset="0"/>
              </a:rPr>
              <a:t>rất</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r>
              <a:rPr lang="en-US" sz="2000" dirty="0" err="1">
                <a:latin typeface="UTM Avo" panose="02040603050506020204" pitchFamily="18" charset="0"/>
              </a:rPr>
              <a:t>để</a:t>
            </a:r>
            <a:r>
              <a:rPr lang="en-US" sz="2000" dirty="0">
                <a:latin typeface="UTM Avo" panose="02040603050506020204" pitchFamily="18" charset="0"/>
              </a:rPr>
              <a:t> </a:t>
            </a:r>
            <a:r>
              <a:rPr lang="en-US" sz="2000" dirty="0" err="1">
                <a:latin typeface="UTM Avo" panose="02040603050506020204" pitchFamily="18" charset="0"/>
              </a:rPr>
              <a:t>tặng</a:t>
            </a:r>
            <a:r>
              <a:rPr lang="en-US" sz="2000" dirty="0">
                <a:latin typeface="UTM Avo" panose="02040603050506020204" pitchFamily="18" charset="0"/>
              </a:rPr>
              <a:t> </a:t>
            </a:r>
            <a:r>
              <a:rPr lang="en-US" sz="2000" dirty="0" err="1">
                <a:latin typeface="UTM Avo" panose="02040603050506020204" pitchFamily="18" charset="0"/>
              </a:rPr>
              <a:t>bạn</a:t>
            </a:r>
            <a:r>
              <a:rPr lang="en-US" sz="2000" dirty="0">
                <a:latin typeface="UTM Avo" panose="02040603050506020204" pitchFamily="18" charset="0"/>
              </a:rPr>
              <a:t> </a:t>
            </a:r>
            <a:r>
              <a:rPr lang="en-US" sz="2000" dirty="0" err="1">
                <a:latin typeface="UTM Avo" panose="02040603050506020204" pitchFamily="18" charset="0"/>
              </a:rPr>
              <a:t>bè</a:t>
            </a:r>
            <a:r>
              <a:rPr lang="en-US" sz="2000" dirty="0">
                <a:latin typeface="UTM Avo" panose="02040603050506020204" pitchFamily="18" charset="0"/>
              </a:rPr>
              <a:t>. </a:t>
            </a:r>
            <a:r>
              <a:rPr lang="en-US" sz="2000" dirty="0" err="1">
                <a:latin typeface="UTM Avo" panose="02040603050506020204" pitchFamily="18" charset="0"/>
              </a:rPr>
              <a:t>Nó</a:t>
            </a:r>
            <a:r>
              <a:rPr lang="en-US" sz="2000" dirty="0">
                <a:latin typeface="UTM Avo" panose="02040603050506020204" pitchFamily="18" charset="0"/>
              </a:rPr>
              <a:t> </a:t>
            </a:r>
            <a:r>
              <a:rPr lang="en-US" sz="2000" dirty="0" err="1">
                <a:latin typeface="UTM Avo" panose="02040603050506020204" pitchFamily="18" charset="0"/>
              </a:rPr>
              <a:t>tặng</a:t>
            </a:r>
            <a:r>
              <a:rPr lang="en-US" sz="2000" dirty="0">
                <a:latin typeface="UTM Avo" panose="02040603050506020204" pitchFamily="18" charset="0"/>
              </a:rPr>
              <a:t> ……….. </a:t>
            </a:r>
            <a:r>
              <a:rPr lang="en-US" sz="2000" dirty="0" err="1">
                <a:latin typeface="UTM Avo" panose="02040603050506020204" pitchFamily="18" charset="0"/>
              </a:rPr>
              <a:t>cao</a:t>
            </a:r>
            <a:r>
              <a:rPr lang="en-US" sz="2000" dirty="0">
                <a:latin typeface="UTM Avo" panose="02040603050506020204" pitchFamily="18" charset="0"/>
              </a:rPr>
              <a:t> </a:t>
            </a:r>
            <a:r>
              <a:rPr lang="en-US" sz="2000" dirty="0" err="1">
                <a:latin typeface="UTM Avo" panose="02040603050506020204" pitchFamily="18" charset="0"/>
              </a:rPr>
              <a:t>cổ</a:t>
            </a:r>
            <a:r>
              <a:rPr lang="en-US" sz="2000" dirty="0">
                <a:latin typeface="UTM Avo" panose="02040603050506020204" pitchFamily="18" charset="0"/>
              </a:rPr>
              <a:t> </a:t>
            </a:r>
            <a:r>
              <a:rPr lang="en-US" sz="2000" dirty="0" err="1">
                <a:latin typeface="UTM Avo" panose="02040603050506020204" pitchFamily="18" charset="0"/>
              </a:rPr>
              <a:t>một</a:t>
            </a:r>
            <a:r>
              <a:rPr lang="en-US" sz="2000" dirty="0">
                <a:latin typeface="UTM Avo" panose="02040603050506020204" pitchFamily="18" charset="0"/>
              </a:rPr>
              <a:t> </a:t>
            </a:r>
            <a:r>
              <a:rPr lang="en-US" sz="2000" dirty="0" err="1">
                <a:latin typeface="UTM Avo" panose="02040603050506020204" pitchFamily="18" charset="0"/>
              </a:rPr>
              <a:t>bó</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r>
              <a:rPr lang="en-US" sz="2000" dirty="0" err="1">
                <a:latin typeface="UTM Avo" panose="02040603050506020204" pitchFamily="18" charset="0"/>
              </a:rPr>
              <a:t>thiên</a:t>
            </a:r>
            <a:r>
              <a:rPr lang="en-US" sz="2000" dirty="0">
                <a:latin typeface="UTM Avo" panose="02040603050506020204" pitchFamily="18" charset="0"/>
              </a:rPr>
              <a:t> </a:t>
            </a:r>
            <a:r>
              <a:rPr lang="en-US" sz="2000" dirty="0" err="1">
                <a:latin typeface="UTM Avo" panose="02040603050506020204" pitchFamily="18" charset="0"/>
              </a:rPr>
              <a:t>điểu</a:t>
            </a:r>
            <a:r>
              <a:rPr lang="en-US" sz="2000" dirty="0">
                <a:latin typeface="UTM Avo" panose="02040603050506020204" pitchFamily="18" charset="0"/>
              </a:rPr>
              <a:t> </a:t>
            </a:r>
            <a:r>
              <a:rPr lang="en-US" sz="2000" dirty="0" err="1">
                <a:latin typeface="UTM Avo" panose="02040603050506020204" pitchFamily="18" charset="0"/>
              </a:rPr>
              <a:t>rực</a:t>
            </a:r>
            <a:r>
              <a:rPr lang="en-US" sz="2000" dirty="0">
                <a:latin typeface="UTM Avo" panose="02040603050506020204" pitchFamily="18" charset="0"/>
              </a:rPr>
              <a:t> </a:t>
            </a:r>
            <a:r>
              <a:rPr lang="en-US" sz="2000" dirty="0" err="1">
                <a:latin typeface="UTM Avo" panose="02040603050506020204" pitchFamily="18" charset="0"/>
              </a:rPr>
              <a:t>rỡ</a:t>
            </a:r>
            <a:r>
              <a:rPr lang="en-US" sz="2000" dirty="0">
                <a:latin typeface="UTM Avo" panose="02040603050506020204" pitchFamily="18" charset="0"/>
              </a:rPr>
              <a:t>. </a:t>
            </a:r>
            <a:r>
              <a:rPr lang="en-US" sz="2000" dirty="0" err="1">
                <a:latin typeface="UTM Avo" panose="02040603050506020204" pitchFamily="18" charset="0"/>
              </a:rPr>
              <a:t>Còn</a:t>
            </a:r>
            <a:r>
              <a:rPr lang="en-US" sz="2000" dirty="0">
                <a:latin typeface="UTM Avo" panose="02040603050506020204" pitchFamily="18" charset="0"/>
              </a:rPr>
              <a:t> </a:t>
            </a:r>
            <a:r>
              <a:rPr lang="en-US" sz="2000" dirty="0" err="1">
                <a:latin typeface="UTM Avo" panose="02040603050506020204" pitchFamily="18" charset="0"/>
              </a:rPr>
              <a:t>chim</a:t>
            </a:r>
            <a:r>
              <a:rPr lang="en-US" sz="2000" dirty="0">
                <a:latin typeface="UTM Avo" panose="02040603050506020204" pitchFamily="18" charset="0"/>
              </a:rPr>
              <a:t> ………… </a:t>
            </a:r>
            <a:r>
              <a:rPr lang="en-US" sz="2000" dirty="0" err="1">
                <a:latin typeface="UTM Avo" panose="02040603050506020204" pitchFamily="18" charset="0"/>
              </a:rPr>
              <a:t>và</a:t>
            </a:r>
            <a:r>
              <a:rPr lang="en-US" sz="2000" dirty="0">
                <a:latin typeface="UTM Avo" panose="02040603050506020204" pitchFamily="18" charset="0"/>
              </a:rPr>
              <a:t> </a:t>
            </a:r>
            <a:r>
              <a:rPr lang="en-US" sz="2000" dirty="0" err="1">
                <a:latin typeface="UTM Avo" panose="02040603050506020204" pitchFamily="18" charset="0"/>
              </a:rPr>
              <a:t>chim</a:t>
            </a:r>
            <a:r>
              <a:rPr lang="en-US" sz="2000" dirty="0">
                <a:latin typeface="UTM Avo" panose="02040603050506020204" pitchFamily="18" charset="0"/>
              </a:rPr>
              <a:t> </a:t>
            </a:r>
            <a:r>
              <a:rPr lang="en-US" sz="2000" dirty="0" err="1">
                <a:latin typeface="UTM Avo" panose="02040603050506020204" pitchFamily="18" charset="0"/>
              </a:rPr>
              <a:t>liếu</a:t>
            </a:r>
            <a:r>
              <a:rPr lang="en-US" sz="2000" dirty="0">
                <a:latin typeface="UTM Avo" panose="02040603050506020204" pitchFamily="18" charset="0"/>
              </a:rPr>
              <a:t> </a:t>
            </a:r>
            <a:r>
              <a:rPr lang="en-US" sz="2000" dirty="0" err="1">
                <a:latin typeface="UTM Avo" panose="02040603050506020204" pitchFamily="18" charset="0"/>
              </a:rPr>
              <a:t>điếu</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sóc</a:t>
            </a:r>
            <a:r>
              <a:rPr lang="en-US" sz="2000" dirty="0">
                <a:latin typeface="UTM Avo" panose="02040603050506020204" pitchFamily="18" charset="0"/>
              </a:rPr>
              <a:t> </a:t>
            </a:r>
            <a:r>
              <a:rPr lang="en-US" sz="2000" dirty="0" err="1">
                <a:latin typeface="UTM Avo" panose="02040603050506020204" pitchFamily="18" charset="0"/>
              </a:rPr>
              <a:t>tặng</a:t>
            </a:r>
            <a:r>
              <a:rPr lang="en-US" sz="2000" dirty="0">
                <a:latin typeface="UTM Avo" panose="02040603050506020204" pitchFamily="18" charset="0"/>
              </a:rPr>
              <a:t> </a:t>
            </a:r>
            <a:r>
              <a:rPr lang="en-US" sz="2000" dirty="0" err="1">
                <a:latin typeface="UTM Avo" panose="02040603050506020204" pitchFamily="18" charset="0"/>
              </a:rPr>
              <a:t>một</a:t>
            </a:r>
            <a:r>
              <a:rPr lang="en-US" sz="2000" dirty="0">
                <a:latin typeface="UTM Avo" panose="02040603050506020204" pitchFamily="18" charset="0"/>
              </a:rPr>
              <a:t> </a:t>
            </a:r>
            <a:r>
              <a:rPr lang="en-US" sz="2000" dirty="0" err="1">
                <a:latin typeface="UTM Avo" panose="02040603050506020204" pitchFamily="18" charset="0"/>
              </a:rPr>
              <a:t>bó</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r>
              <a:rPr lang="en-US" sz="2000" dirty="0" err="1">
                <a:latin typeface="UTM Avo" panose="02040603050506020204" pitchFamily="18" charset="0"/>
              </a:rPr>
              <a:t>bồ</a:t>
            </a:r>
            <a:r>
              <a:rPr lang="en-US" sz="2000" dirty="0">
                <a:latin typeface="UTM Avo" panose="02040603050506020204" pitchFamily="18" charset="0"/>
              </a:rPr>
              <a:t> </a:t>
            </a:r>
            <a:r>
              <a:rPr lang="en-US" sz="2000" dirty="0" err="1">
                <a:latin typeface="UTM Avo" panose="02040603050506020204" pitchFamily="18" charset="0"/>
              </a:rPr>
              <a:t>công</a:t>
            </a:r>
            <a:r>
              <a:rPr lang="en-US" sz="2000" dirty="0">
                <a:latin typeface="UTM Avo" panose="02040603050506020204" pitchFamily="18" charset="0"/>
              </a:rPr>
              <a:t> </a:t>
            </a:r>
            <a:r>
              <a:rPr lang="en-US" sz="2000" dirty="0" err="1">
                <a:latin typeface="UTM Avo" panose="02040603050506020204" pitchFamily="18" charset="0"/>
              </a:rPr>
              <a:t>anh</a:t>
            </a:r>
            <a:r>
              <a:rPr lang="en-US" sz="2000" dirty="0">
                <a:latin typeface="UTM Avo" panose="02040603050506020204" pitchFamily="18" charset="0"/>
              </a:rPr>
              <a:t> </a:t>
            </a:r>
            <a:r>
              <a:rPr lang="en-US" sz="2000" dirty="0" err="1">
                <a:latin typeface="UTM Avo" panose="02040603050506020204" pitchFamily="18" charset="0"/>
              </a:rPr>
              <a:t>nhẹ</a:t>
            </a:r>
            <a:r>
              <a:rPr lang="en-US" sz="2000" dirty="0">
                <a:latin typeface="UTM Avo" panose="02040603050506020204" pitchFamily="18" charset="0"/>
              </a:rPr>
              <a:t> </a:t>
            </a:r>
            <a:r>
              <a:rPr lang="en-US" sz="2000" dirty="0" err="1">
                <a:latin typeface="UTM Avo" panose="02040603050506020204" pitchFamily="18" charset="0"/>
              </a:rPr>
              <a:t>như</a:t>
            </a:r>
            <a:r>
              <a:rPr lang="en-US" sz="2000" dirty="0">
                <a:latin typeface="UTM Avo" panose="02040603050506020204" pitchFamily="18" charset="0"/>
              </a:rPr>
              <a:t> </a:t>
            </a:r>
            <a:r>
              <a:rPr lang="en-US" sz="2000" dirty="0" err="1">
                <a:latin typeface="UTM Avo" panose="02040603050506020204" pitchFamily="18" charset="0"/>
              </a:rPr>
              <a:t>bông</a:t>
            </a:r>
            <a:r>
              <a:rPr lang="en-US" sz="2000" dirty="0">
                <a:latin typeface="UTM Avo" panose="02040603050506020204" pitchFamily="18" charset="0"/>
              </a:rPr>
              <a:t>.</a:t>
            </a:r>
            <a:endParaRPr lang="en-US" sz="20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44444E-6 -2.09877E-6 L -0.06852 0.15803 " pathEditMode="relative" rAng="0" ptsTypes="AA">
                                      <p:cBhvr>
                                        <p:cTn id="26" dur="2000" fill="hold"/>
                                        <p:tgtEl>
                                          <p:spTgt spid="26"/>
                                        </p:tgtEl>
                                        <p:attrNameLst>
                                          <p:attrName>ppt_x</p:attrName>
                                          <p:attrName>ppt_y</p:attrName>
                                        </p:attrNameLst>
                                      </p:cBhvr>
                                      <p:rCtr x="-3426" y="790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5.55112E-17 6.17284E-7 L -0.06597 0.24228 " pathEditMode="relative" rAng="0" ptsTypes="AA">
                                      <p:cBhvr>
                                        <p:cTn id="30" dur="2000" fill="hold"/>
                                        <p:tgtEl>
                                          <p:spTgt spid="23"/>
                                        </p:tgtEl>
                                        <p:attrNameLst>
                                          <p:attrName>ppt_x</p:attrName>
                                          <p:attrName>ppt_y</p:attrName>
                                        </p:attrNameLst>
                                      </p:cBhvr>
                                      <p:rCtr x="-3310" y="1209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7.40741E-7 -2.09877E-6 L -0.21829 0.33426 " pathEditMode="relative" rAng="0" ptsTypes="AA">
                                      <p:cBhvr>
                                        <p:cTn id="34" dur="2000" fill="hold"/>
                                        <p:tgtEl>
                                          <p:spTgt spid="25"/>
                                        </p:tgtEl>
                                        <p:attrNameLst>
                                          <p:attrName>ppt_x</p:attrName>
                                          <p:attrName>ppt_y</p:attrName>
                                        </p:attrNameLst>
                                      </p:cBhvr>
                                      <p:rCtr x="-10926" y="16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23" grpId="0"/>
      <p:bldP spid="23" grpId="1"/>
      <p:bldP spid="25" grpId="0"/>
      <p:bldP spid="25" grpId="1"/>
      <p:bldP spid="26" grpId="0"/>
      <p:bldP spid="26" grpId="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clrChange>
              <a:clrFrom>
                <a:srgbClr val="FFFEFE"/>
              </a:clrFrom>
              <a:clrTo>
                <a:srgbClr val="FFFEFE">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704685" y="1409698"/>
            <a:ext cx="695814" cy="366713"/>
          </a:xfrm>
          <a:prstGeom prst="rect">
            <a:avLst/>
          </a:prstGeom>
        </p:spPr>
      </p:pic>
      <p:sp>
        <p:nvSpPr>
          <p:cNvPr id="8" name="TextBox 7"/>
          <p:cNvSpPr txBox="1"/>
          <p:nvPr/>
        </p:nvSpPr>
        <p:spPr>
          <a:xfrm>
            <a:off x="1533047" y="1409737"/>
            <a:ext cx="4620268"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Bức tranh vẽ cảnh gì?</a:t>
            </a:r>
            <a:endParaRPr lang="en-US" sz="1500" b="1" dirty="0">
              <a:latin typeface="UTM Avo" panose="02040603050506020204" pitchFamily="18" charset="0"/>
            </a:endParaRPr>
          </a:p>
        </p:txBody>
      </p:sp>
      <p:sp>
        <p:nvSpPr>
          <p:cNvPr id="9" name="TextBox 8"/>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10" name="Group 9"/>
          <p:cNvGrpSpPr/>
          <p:nvPr/>
        </p:nvGrpSpPr>
        <p:grpSpPr>
          <a:xfrm>
            <a:off x="395070" y="578414"/>
            <a:ext cx="1613648" cy="751495"/>
            <a:chOff x="369342" y="617893"/>
            <a:chExt cx="1613648" cy="751495"/>
          </a:xfrm>
        </p:grpSpPr>
        <p:sp>
          <p:nvSpPr>
            <p:cNvPr id="11" name="TextBox 10"/>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endParaRPr lang="en-US" sz="4000" dirty="0">
                <a:solidFill>
                  <a:schemeClr val="accent1">
                    <a:lumMod val="50000"/>
                  </a:schemeClr>
                </a:solidFill>
                <a:latin typeface="UTM Cookies" panose="02040603050506020204" pitchFamily="18" charset="0"/>
              </a:endParaRPr>
            </a:p>
          </p:txBody>
        </p:sp>
        <p:sp>
          <p:nvSpPr>
            <p:cNvPr id="12" name="TextBox 11"/>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endParaRPr lang="en-US" sz="4000" dirty="0">
                <a:solidFill>
                  <a:schemeClr val="accent1"/>
                </a:solidFill>
                <a:latin typeface="UTM Cookies" panose="02040603050506020204" pitchFamily="18" charset="0"/>
              </a:endParaRPr>
            </a:p>
          </p:txBody>
        </p:sp>
      </p:gr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25000"/>
                    </a14:imgEffect>
                  </a14:imgLayer>
                </a14:imgProps>
              </a:ext>
            </a:extLst>
          </a:blip>
          <a:stretch>
            <a:fillRect/>
          </a:stretch>
        </p:blipFill>
        <p:spPr>
          <a:xfrm>
            <a:off x="254524" y="1867134"/>
            <a:ext cx="6363091" cy="3100791"/>
          </a:xfrm>
          <a:prstGeom prst="round2SameRect">
            <a:avLst>
              <a:gd name="adj1" fmla="val 0"/>
              <a:gd name="adj2" fmla="val 31355"/>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6142" y="1305879"/>
            <a:ext cx="6647974" cy="1106841"/>
            <a:chOff x="606142" y="1305879"/>
            <a:chExt cx="6647974" cy="1106841"/>
          </a:xfrm>
        </p:grpSpPr>
        <p:grpSp>
          <p:nvGrpSpPr>
            <p:cNvPr id="14" name="Group 13"/>
            <p:cNvGrpSpPr/>
            <p:nvPr/>
          </p:nvGrpSpPr>
          <p:grpSpPr>
            <a:xfrm>
              <a:off x="606142" y="1305879"/>
              <a:ext cx="6647974" cy="1106841"/>
              <a:chOff x="606142" y="1305879"/>
              <a:chExt cx="6647974" cy="1106841"/>
            </a:xfrm>
          </p:grpSpPr>
          <p:sp>
            <p:nvSpPr>
              <p:cNvPr id="7" name="TextBox 6"/>
              <p:cNvSpPr txBox="1"/>
              <p:nvPr/>
            </p:nvSpPr>
            <p:spPr>
              <a:xfrm>
                <a:off x="606142" y="1305879"/>
                <a:ext cx="6647974" cy="1106841"/>
              </a:xfrm>
              <a:prstGeom prst="rect">
                <a:avLst/>
              </a:prstGeom>
              <a:noFill/>
            </p:spPr>
            <p:txBody>
              <a:bodyPr wrap="none" rtlCol="0">
                <a:spAutoFit/>
              </a:bodyPr>
              <a:lstStyle/>
              <a:p>
                <a:pPr>
                  <a:lnSpc>
                    <a:spcPct val="200000"/>
                  </a:lnSpc>
                </a:pPr>
                <a:r>
                  <a:rPr lang="en-US" sz="1800" dirty="0" err="1">
                    <a:latin typeface="UTM Avo" panose="02040603050506020204" pitchFamily="18" charset="0"/>
                  </a:rPr>
                  <a:t>cây</a:t>
                </a:r>
                <a:r>
                  <a:rPr lang="en-US" sz="1800" dirty="0">
                    <a:latin typeface="UTM Avo" panose="02040603050506020204" pitchFamily="18" charset="0"/>
                  </a:rPr>
                  <a:t>           e	             </a:t>
                </a:r>
                <a:r>
                  <a:rPr lang="en-US" sz="1800" dirty="0" err="1">
                    <a:latin typeface="UTM Avo" panose="02040603050506020204" pitchFamily="18" charset="0"/>
                  </a:rPr>
                  <a:t>ải</a:t>
                </a:r>
                <a:r>
                  <a:rPr lang="en-US" sz="1800" dirty="0">
                    <a:latin typeface="UTM Avo" panose="02040603050506020204" pitchFamily="18" charset="0"/>
                  </a:rPr>
                  <a:t> </a:t>
                </a:r>
                <a:r>
                  <a:rPr lang="en-US" sz="1800" dirty="0" err="1">
                    <a:latin typeface="UTM Avo" panose="02040603050506020204" pitchFamily="18" charset="0"/>
                  </a:rPr>
                  <a:t>tóc</a:t>
                </a:r>
                <a:r>
                  <a:rPr lang="en-US" sz="1800" dirty="0">
                    <a:latin typeface="UTM Avo" panose="02040603050506020204" pitchFamily="18" charset="0"/>
                  </a:rPr>
                  <a:t>	      </a:t>
                </a:r>
                <a:r>
                  <a:rPr lang="en-US" sz="1800" dirty="0" err="1">
                    <a:latin typeface="UTM Avo" panose="02040603050506020204" pitchFamily="18" charset="0"/>
                  </a:rPr>
                  <a:t>quả</a:t>
                </a:r>
                <a:r>
                  <a:rPr lang="en-US" sz="1800" dirty="0">
                    <a:latin typeface="UTM Avo" panose="02040603050506020204" pitchFamily="18" charset="0"/>
                  </a:rPr>
                  <a:t>           </a:t>
                </a:r>
                <a:r>
                  <a:rPr lang="en-US" sz="1800" dirty="0" err="1">
                    <a:latin typeface="UTM Avo" panose="02040603050506020204" pitchFamily="18" charset="0"/>
                  </a:rPr>
                  <a:t>anh</a:t>
                </a:r>
                <a:r>
                  <a:rPr lang="en-US" sz="1800" dirty="0">
                    <a:latin typeface="UTM Avo" panose="02040603050506020204" pitchFamily="18" charset="0"/>
                  </a:rPr>
                  <a:t>	</a:t>
                </a:r>
                <a:endParaRPr lang="en-US" sz="1800" dirty="0">
                  <a:latin typeface="UTM Avo" panose="02040603050506020204" pitchFamily="18" charset="0"/>
                </a:endParaRPr>
              </a:p>
              <a:p>
                <a:pPr>
                  <a:lnSpc>
                    <a:spcPct val="200000"/>
                  </a:lnSpc>
                </a:pPr>
                <a:r>
                  <a:rPr lang="en-US" sz="1800" dirty="0">
                    <a:latin typeface="UTM Avo" panose="02040603050506020204" pitchFamily="18" charset="0"/>
                  </a:rPr>
                  <a:t>         e </a:t>
                </a:r>
                <a:r>
                  <a:rPr lang="en-US" sz="1800" dirty="0" err="1">
                    <a:latin typeface="UTM Avo" panose="02040603050506020204" pitchFamily="18" charset="0"/>
                  </a:rPr>
                  <a:t>mưa</a:t>
                </a:r>
                <a:r>
                  <a:rPr lang="en-US" sz="1800" dirty="0">
                    <a:latin typeface="UTM Avo" panose="02040603050506020204" pitchFamily="18" charset="0"/>
                  </a:rPr>
                  <a:t>	             </a:t>
                </a:r>
                <a:r>
                  <a:rPr lang="en-US" sz="1800" dirty="0" err="1">
                    <a:latin typeface="UTM Avo" panose="02040603050506020204" pitchFamily="18" charset="0"/>
                  </a:rPr>
                  <a:t>ải</a:t>
                </a:r>
                <a:r>
                  <a:rPr lang="en-US" sz="1800" dirty="0">
                    <a:latin typeface="UTM Avo" panose="02040603050506020204" pitchFamily="18" charset="0"/>
                  </a:rPr>
                  <a:t> </a:t>
                </a:r>
                <a:r>
                  <a:rPr lang="en-US" sz="1800" dirty="0" err="1">
                    <a:latin typeface="UTM Avo" panose="02040603050506020204" pitchFamily="18" charset="0"/>
                  </a:rPr>
                  <a:t>nghiệm</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anh</a:t>
                </a:r>
                <a:r>
                  <a:rPr lang="en-US" sz="1800" dirty="0">
                    <a:latin typeface="UTM Avo" panose="02040603050506020204" pitchFamily="18" charset="0"/>
                  </a:rPr>
                  <a:t> </a:t>
                </a:r>
                <a:endParaRPr lang="en-US" sz="1800" dirty="0">
                  <a:latin typeface="UTM Avo" panose="02040603050506020204" pitchFamily="18" charset="0"/>
                </a:endParaRPr>
              </a:p>
            </p:txBody>
          </p:sp>
          <p:sp>
            <p:nvSpPr>
              <p:cNvPr id="17" name="Rectangle 16"/>
              <p:cNvSpPr/>
              <p:nvPr/>
            </p:nvSpPr>
            <p:spPr>
              <a:xfrm>
                <a:off x="1223418" y="1447769"/>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18" name="Rectangle 17"/>
              <p:cNvSpPr/>
              <p:nvPr/>
            </p:nvSpPr>
            <p:spPr>
              <a:xfrm>
                <a:off x="5280375" y="1461255"/>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19" name="Rectangle 18"/>
              <p:cNvSpPr/>
              <p:nvPr/>
            </p:nvSpPr>
            <p:spPr>
              <a:xfrm>
                <a:off x="684737" y="2017181"/>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20" name="Rectangle 19"/>
              <p:cNvSpPr/>
              <p:nvPr/>
            </p:nvSpPr>
            <p:spPr>
              <a:xfrm>
                <a:off x="2772773" y="1454798"/>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23" name="Rectangle 22"/>
              <p:cNvSpPr/>
              <p:nvPr/>
            </p:nvSpPr>
            <p:spPr>
              <a:xfrm>
                <a:off x="2772773" y="2017181"/>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grpSp>
        <p:sp>
          <p:nvSpPr>
            <p:cNvPr id="38" name="Rectangle 37"/>
            <p:cNvSpPr/>
            <p:nvPr/>
          </p:nvSpPr>
          <p:spPr>
            <a:xfrm>
              <a:off x="5299229" y="2018740"/>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grpSp>
      <p:sp>
        <p:nvSpPr>
          <p:cNvPr id="2" name="TextBox 1"/>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endParaRPr lang="vi-VN" sz="1800" b="1" dirty="0">
              <a:solidFill>
                <a:srgbClr val="17479D"/>
              </a:solidFill>
              <a:latin typeface="UTM Avo" panose="020406030505060202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p:cNvSpPr txBox="1"/>
          <p:nvPr/>
        </p:nvSpPr>
        <p:spPr>
          <a:xfrm>
            <a:off x="588321" y="807486"/>
            <a:ext cx="6327981" cy="453009"/>
          </a:xfrm>
          <a:prstGeom prst="rect">
            <a:avLst/>
          </a:prstGeom>
          <a:noFill/>
        </p:spPr>
        <p:txBody>
          <a:bodyPr wrap="square" rtlCol="0">
            <a:spAutoFit/>
          </a:bodyPr>
          <a:lstStyle/>
          <a:p>
            <a:pPr lvl="0"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1800" b="1" dirty="0">
                <a:solidFill>
                  <a:srgbClr val="FF0000"/>
                </a:solidFill>
                <a:latin typeface="UTM Avo" panose="02040603050506020204" pitchFamily="18" charset="0"/>
              </a:rPr>
              <a:t>ch</a:t>
            </a:r>
            <a:r>
              <a:rPr lang="vi-VN" sz="1800" dirty="0">
                <a:latin typeface="UTM Avo" panose="02040603050506020204" pitchFamily="18" charset="0"/>
              </a:rPr>
              <a:t> hay </a:t>
            </a:r>
            <a:r>
              <a:rPr lang="vi-VN" sz="1800" b="1" dirty="0">
                <a:solidFill>
                  <a:srgbClr val="FF0000"/>
                </a:solidFill>
                <a:latin typeface="UTM Avo" panose="02040603050506020204" pitchFamily="18" charset="0"/>
              </a:rPr>
              <a:t>tr</a:t>
            </a:r>
            <a:r>
              <a:rPr lang="vi-VN" sz="1800" dirty="0">
                <a:latin typeface="UTM Avo" panose="02040603050506020204" pitchFamily="18" charset="0"/>
              </a:rPr>
              <a:t> thay cho ô vuông</a:t>
            </a:r>
            <a:endParaRPr lang="vi-VN" sz="1800" dirty="0">
              <a:latin typeface="UTM Avo" panose="02040603050506020204" pitchFamily="18" charset="0"/>
            </a:endParaRPr>
          </a:p>
        </p:txBody>
      </p:sp>
      <p:sp>
        <p:nvSpPr>
          <p:cNvPr id="9" name="TextBox 8"/>
          <p:cNvSpPr txBox="1"/>
          <p:nvPr/>
        </p:nvSpPr>
        <p:spPr>
          <a:xfrm>
            <a:off x="684737" y="2571750"/>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Tìm từ ngữ có tiếng chứa </a:t>
            </a:r>
            <a:r>
              <a:rPr lang="vi-VN" sz="1800" b="1" dirty="0">
                <a:solidFill>
                  <a:srgbClr val="FF0000"/>
                </a:solidFill>
                <a:latin typeface="UTM Avo" panose="02040603050506020204" pitchFamily="18" charset="0"/>
              </a:rPr>
              <a:t>ac</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at</a:t>
            </a:r>
            <a:endParaRPr lang="vi-VN" sz="1800" b="1" dirty="0">
              <a:solidFill>
                <a:srgbClr val="FF0000"/>
              </a:solidFill>
              <a:latin typeface="UTM Avo" panose="02040603050506020204" pitchFamily="18" charset="0"/>
            </a:endParaRPr>
          </a:p>
        </p:txBody>
      </p:sp>
      <p:sp>
        <p:nvSpPr>
          <p:cNvPr id="4" name="Rectangle 3"/>
          <p:cNvSpPr/>
          <p:nvPr/>
        </p:nvSpPr>
        <p:spPr>
          <a:xfrm>
            <a:off x="1298515" y="1432290"/>
            <a:ext cx="417422" cy="394852"/>
          </a:xfrm>
          <a:prstGeom prst="rect">
            <a:avLst/>
          </a:prstGeom>
        </p:spPr>
        <p:txBody>
          <a:bodyPr wrap="none">
            <a:spAutoFit/>
          </a:bodyPr>
          <a:lstStyle/>
          <a:p>
            <a:pPr marL="49530"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US"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2783080" y="1455908"/>
            <a:ext cx="563296" cy="394852"/>
          </a:xfrm>
          <a:prstGeom prst="rect">
            <a:avLst/>
          </a:prstGeom>
        </p:spPr>
        <p:txBody>
          <a:bodyPr wrap="none">
            <a:spAutoFit/>
          </a:bodyPr>
          <a:lstStyle/>
          <a:p>
            <a:pPr marL="49530"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US"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5264502" y="1450870"/>
            <a:ext cx="563296" cy="394852"/>
          </a:xfrm>
          <a:prstGeom prst="rect">
            <a:avLst/>
          </a:prstGeom>
        </p:spPr>
        <p:txBody>
          <a:bodyPr wrap="none">
            <a:spAutoFit/>
          </a:bodyPr>
          <a:lstStyle/>
          <a:p>
            <a:pPr marL="49530"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US"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660387" y="2012073"/>
            <a:ext cx="563296" cy="394852"/>
          </a:xfrm>
          <a:prstGeom prst="rect">
            <a:avLst/>
          </a:prstGeom>
        </p:spPr>
        <p:txBody>
          <a:bodyPr wrap="none">
            <a:spAutoFit/>
          </a:bodyPr>
          <a:lstStyle/>
          <a:p>
            <a:pPr marL="49530"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US"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2850741" y="2007720"/>
            <a:ext cx="417422" cy="394852"/>
          </a:xfrm>
          <a:prstGeom prst="rect">
            <a:avLst/>
          </a:prstGeom>
        </p:spPr>
        <p:txBody>
          <a:bodyPr wrap="none">
            <a:spAutoFit/>
          </a:bodyPr>
          <a:lstStyle/>
          <a:p>
            <a:pPr marL="49530"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US"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39" name="Rectangle 38"/>
          <p:cNvSpPr/>
          <p:nvPr/>
        </p:nvSpPr>
        <p:spPr>
          <a:xfrm>
            <a:off x="5351262" y="2010533"/>
            <a:ext cx="417422" cy="394852"/>
          </a:xfrm>
          <a:prstGeom prst="rect">
            <a:avLst/>
          </a:prstGeom>
        </p:spPr>
        <p:txBody>
          <a:bodyPr wrap="none">
            <a:spAutoFit/>
          </a:bodyPr>
          <a:lstStyle/>
          <a:p>
            <a:pPr marL="49530"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US"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graphicFrame>
        <p:nvGraphicFramePr>
          <p:cNvPr id="41" name="Table 40"/>
          <p:cNvGraphicFramePr>
            <a:graphicFrameLocks noGrp="1"/>
          </p:cNvGraphicFramePr>
          <p:nvPr/>
        </p:nvGraphicFramePr>
        <p:xfrm>
          <a:off x="1053210" y="3125581"/>
          <a:ext cx="4602872" cy="1599703"/>
        </p:xfrm>
        <a:graphic>
          <a:graphicData uri="http://schemas.openxmlformats.org/drawingml/2006/table">
            <a:tbl>
              <a:tblPr firstRow="1" firstCol="1" bandRow="1">
                <a:tableStyleId>{98A10E9E-05DE-497A-B104-E80DA98F5660}</a:tableStyleId>
              </a:tblPr>
              <a:tblGrid>
                <a:gridCol w="897958"/>
                <a:gridCol w="3704914"/>
              </a:tblGrid>
              <a:tr h="782246">
                <a:tc>
                  <a:txBody>
                    <a:bodyPr/>
                    <a:lstStyle/>
                    <a:p>
                      <a:pPr marL="8255" indent="0" algn="ctr">
                        <a:lnSpc>
                          <a:spcPct val="107000"/>
                        </a:lnSpc>
                      </a:pPr>
                      <a:r>
                        <a:rPr lang="en-US" sz="1800" dirty="0">
                          <a:effectLst/>
                          <a:latin typeface="UTM Avo" panose="02040603050506020204" pitchFamily="18" charset="0"/>
                        </a:rPr>
                        <a:t>ac</a:t>
                      </a:r>
                      <a:endParaRPr lang="en-US"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530" indent="0" algn="l">
                        <a:lnSpc>
                          <a:spcPct val="107000"/>
                        </a:lnSpc>
                        <a:spcAft>
                          <a:spcPts val="800"/>
                        </a:spcAft>
                      </a:pPr>
                      <a:r>
                        <a:rPr lang="en-US" sz="1800" dirty="0" err="1">
                          <a:effectLst/>
                          <a:latin typeface="UTM Avo" panose="02040603050506020204" pitchFamily="18" charset="0"/>
                        </a:rPr>
                        <a:t>củ</a:t>
                      </a:r>
                      <a:r>
                        <a:rPr lang="en-US" sz="1800" dirty="0">
                          <a:effectLst/>
                          <a:latin typeface="UTM Avo" panose="02040603050506020204" pitchFamily="18" charset="0"/>
                        </a:rPr>
                        <a:t> </a:t>
                      </a:r>
                      <a:r>
                        <a:rPr lang="en-US" sz="1800" dirty="0" err="1">
                          <a:effectLst/>
                          <a:latin typeface="UTM Avo" panose="02040603050506020204" pitchFamily="18" charset="0"/>
                        </a:rPr>
                        <a:t>lạc</a:t>
                      </a:r>
                      <a:r>
                        <a:rPr lang="en-US" sz="1800" dirty="0">
                          <a:effectLst/>
                          <a:latin typeface="UTM Avo" panose="02040603050506020204" pitchFamily="18" charset="0"/>
                        </a:rPr>
                        <a:t>, </a:t>
                      </a:r>
                      <a:endParaRPr lang="en-US"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r>
              <a:tr h="817457">
                <a:tc>
                  <a:txBody>
                    <a:bodyPr/>
                    <a:lstStyle/>
                    <a:p>
                      <a:pPr marL="8255" indent="0" algn="ctr">
                        <a:lnSpc>
                          <a:spcPct val="107000"/>
                        </a:lnSpc>
                      </a:pPr>
                      <a:r>
                        <a:rPr lang="en-US" sz="1800" dirty="0">
                          <a:effectLst/>
                          <a:latin typeface="UTM Avo" panose="02040603050506020204" pitchFamily="18" charset="0"/>
                        </a:rPr>
                        <a:t>at</a:t>
                      </a:r>
                      <a:endParaRPr lang="en-US"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8255" indent="0" algn="l">
                        <a:lnSpc>
                          <a:spcPct val="107000"/>
                        </a:lnSpc>
                        <a:spcAft>
                          <a:spcPts val="800"/>
                        </a:spcAft>
                      </a:pPr>
                      <a:r>
                        <a:rPr lang="en-US" sz="1800" dirty="0">
                          <a:effectLst/>
                          <a:latin typeface="UTM Avo" panose="02040603050506020204" pitchFamily="18" charset="0"/>
                        </a:rPr>
                        <a:t> </a:t>
                      </a:r>
                      <a:r>
                        <a:rPr lang="en-US" sz="1800" dirty="0" err="1">
                          <a:effectLst/>
                          <a:latin typeface="UTM Avo" panose="02040603050506020204" pitchFamily="18" charset="0"/>
                        </a:rPr>
                        <a:t>hạt</a:t>
                      </a:r>
                      <a:r>
                        <a:rPr lang="en-US" sz="1800" dirty="0">
                          <a:effectLst/>
                          <a:latin typeface="UTM Avo" panose="02040603050506020204" pitchFamily="18" charset="0"/>
                        </a:rPr>
                        <a:t> </a:t>
                      </a:r>
                      <a:r>
                        <a:rPr lang="en-US" sz="1800" dirty="0" err="1">
                          <a:effectLst/>
                          <a:latin typeface="UTM Avo" panose="02040603050506020204" pitchFamily="18" charset="0"/>
                        </a:rPr>
                        <a:t>cát</a:t>
                      </a:r>
                      <a:r>
                        <a:rPr lang="en-US" sz="1800" dirty="0">
                          <a:effectLst/>
                          <a:latin typeface="UTM Avo" panose="02040603050506020204" pitchFamily="18" charset="0"/>
                        </a:rPr>
                        <a:t>, </a:t>
                      </a:r>
                      <a:endParaRPr lang="en-US"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45" name="TextBox 44"/>
          <p:cNvSpPr txBox="1"/>
          <p:nvPr/>
        </p:nvSpPr>
        <p:spPr>
          <a:xfrm>
            <a:off x="2829611" y="3336315"/>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con hạc</a:t>
            </a:r>
            <a:r>
              <a:rPr lang="en-US" sz="1800" dirty="0">
                <a:solidFill>
                  <a:srgbClr val="FF0000"/>
                </a:solidFill>
                <a:latin typeface="UTM Avo" panose="02040603050506020204" pitchFamily="18" charset="0"/>
              </a:rPr>
              <a:t>,</a:t>
            </a:r>
            <a:endParaRPr lang="en-US" sz="1800" dirty="0">
              <a:solidFill>
                <a:srgbClr val="FF0000"/>
              </a:solidFill>
              <a:latin typeface="UTM Avo" panose="02040603050506020204" pitchFamily="18" charset="0"/>
            </a:endParaRPr>
          </a:p>
        </p:txBody>
      </p:sp>
      <p:sp>
        <p:nvSpPr>
          <p:cNvPr id="46" name="TextBox 45"/>
          <p:cNvSpPr txBox="1"/>
          <p:nvPr/>
        </p:nvSpPr>
        <p:spPr>
          <a:xfrm>
            <a:off x="3930129" y="3344968"/>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âm nhạc</a:t>
            </a:r>
            <a:r>
              <a:rPr lang="en-US" sz="1800" dirty="0">
                <a:solidFill>
                  <a:srgbClr val="FF0000"/>
                </a:solidFill>
                <a:latin typeface="UTM Avo" panose="02040603050506020204" pitchFamily="18" charset="0"/>
              </a:rPr>
              <a:t>,…</a:t>
            </a:r>
            <a:endParaRPr lang="en-US" sz="1800" dirty="0">
              <a:solidFill>
                <a:srgbClr val="FF0000"/>
              </a:solidFill>
              <a:latin typeface="UTM Avo" panose="02040603050506020204" pitchFamily="18" charset="0"/>
            </a:endParaRPr>
          </a:p>
        </p:txBody>
      </p:sp>
      <p:sp>
        <p:nvSpPr>
          <p:cNvPr id="47" name="TextBox 46"/>
          <p:cNvSpPr txBox="1"/>
          <p:nvPr/>
        </p:nvSpPr>
        <p:spPr>
          <a:xfrm>
            <a:off x="2938630" y="4147332"/>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mát mẻ</a:t>
            </a:r>
            <a:r>
              <a:rPr lang="en-US" sz="1800" dirty="0">
                <a:solidFill>
                  <a:srgbClr val="FF0000"/>
                </a:solidFill>
                <a:latin typeface="UTM Avo" panose="02040603050506020204" pitchFamily="18" charset="0"/>
              </a:rPr>
              <a:t>,…</a:t>
            </a:r>
            <a:endParaRPr lang="en-US" sz="1800" dirty="0">
              <a:solidFill>
                <a:srgbClr val="FF00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9" grpId="0"/>
      <p:bldP spid="4" grpId="0"/>
      <p:bldP spid="25" grpId="0"/>
      <p:bldP spid="26" grpId="0"/>
      <p:bldP spid="27" grpId="0"/>
      <p:bldP spid="31" grpId="0"/>
      <p:bldP spid="39" grpId="0"/>
      <p:bldP spid="45"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31611" y="1390819"/>
            <a:ext cx="4405927" cy="3318271"/>
            <a:chOff x="1417547" y="1264224"/>
            <a:chExt cx="4405927" cy="3318271"/>
          </a:xfrm>
        </p:grpSpPr>
        <p:pic>
          <p:nvPicPr>
            <p:cNvPr id="12" name="Picture 11"/>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20" name="Group 19"/>
          <p:cNvGrpSpPr/>
          <p:nvPr/>
        </p:nvGrpSpPr>
        <p:grpSpPr>
          <a:xfrm>
            <a:off x="395070" y="578414"/>
            <a:ext cx="1613648" cy="751495"/>
            <a:chOff x="369342" y="617893"/>
            <a:chExt cx="1613648" cy="751495"/>
          </a:xfrm>
        </p:grpSpPr>
        <p:sp>
          <p:nvSpPr>
            <p:cNvPr id="21" name="TextBox 20"/>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endParaRPr lang="en-US" sz="4000" dirty="0">
                <a:solidFill>
                  <a:schemeClr val="accent1">
                    <a:lumMod val="50000"/>
                  </a:schemeClr>
                </a:solidFill>
                <a:latin typeface="UTM Cookies" panose="02040603050506020204" pitchFamily="18" charset="0"/>
              </a:endParaRPr>
            </a:p>
          </p:txBody>
        </p:sp>
        <p:sp>
          <p:nvSpPr>
            <p:cNvPr id="22" name="TextBox 21"/>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endParaRPr lang="en-US" sz="4000" dirty="0">
                <a:solidFill>
                  <a:schemeClr val="accent1"/>
                </a:solidFill>
                <a:latin typeface="UTM Cookies" panose="02040603050506020204" pitchFamily="18"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25497" y="89242"/>
            <a:ext cx="6796725"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en-US" sz="1800" b="1" dirty="0" err="1">
                <a:solidFill>
                  <a:schemeClr val="accent4">
                    <a:lumMod val="50000"/>
                  </a:schemeClr>
                </a:solidFill>
                <a:latin typeface="UTM Avo" panose="02040603050506020204" pitchFamily="18" charset="0"/>
              </a:rPr>
              <a:t>Nói</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tên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đặc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điểm</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của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ở</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miền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Bắc</a:t>
            </a:r>
            <a:r>
              <a:rPr lang="en-US" sz="1800" b="1" dirty="0">
                <a:solidFill>
                  <a:schemeClr val="accent4">
                    <a:lumMod val="50000"/>
                  </a:schemeClr>
                </a:solidFill>
                <a:latin typeface="UTM Avo" panose="02040603050506020204" pitchFamily="18" charset="0"/>
              </a:rPr>
              <a:t>.</a:t>
            </a:r>
            <a:endParaRPr lang="en-US" sz="1800" b="1" dirty="0">
              <a:solidFill>
                <a:schemeClr val="accent4">
                  <a:lumMod val="50000"/>
                </a:schemeClr>
              </a:solidFill>
              <a:latin typeface="UTM Avo" panose="02040603050506020204" pitchFamily="18" charset="0"/>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colorTemperature colorTemp="7200"/>
                    </a14:imgEffect>
                    <a14:imgEffect>
                      <a14:saturation sat="200000"/>
                    </a14:imgEffect>
                    <a14:imgEffect>
                      <a14:sharpenSoften amount="40000"/>
                    </a14:imgEffect>
                  </a14:imgLayer>
                </a14:imgProps>
              </a:ext>
            </a:extLst>
          </a:blip>
          <a:stretch>
            <a:fillRect/>
          </a:stretch>
        </p:blipFill>
        <p:spPr>
          <a:xfrm>
            <a:off x="618551" y="547016"/>
            <a:ext cx="2323673" cy="1668278"/>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21000"/>
                    </a14:imgEffect>
                  </a14:imgLayer>
                </a14:imgProps>
              </a:ext>
            </a:extLst>
          </a:blip>
          <a:stretch>
            <a:fillRect/>
          </a:stretch>
        </p:blipFill>
        <p:spPr>
          <a:xfrm>
            <a:off x="3844194" y="547016"/>
            <a:ext cx="2346254" cy="1668278"/>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Effect>
                      <a14:sharpenSoften amount="34000"/>
                    </a14:imgEffect>
                  </a14:imgLayer>
                </a14:imgProps>
              </a:ext>
            </a:extLst>
          </a:blip>
          <a:stretch>
            <a:fillRect/>
          </a:stretch>
        </p:blipFill>
        <p:spPr>
          <a:xfrm>
            <a:off x="618551" y="2923350"/>
            <a:ext cx="2371117" cy="1668278"/>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Effect>
                      <a14:sharpenSoften amount="35000"/>
                    </a14:imgEffect>
                  </a14:imgLayer>
                </a14:imgProps>
              </a:ext>
            </a:extLst>
          </a:blip>
          <a:stretch>
            <a:fillRect/>
          </a:stretch>
        </p:blipFill>
        <p:spPr>
          <a:xfrm>
            <a:off x="3848735" y="2923350"/>
            <a:ext cx="2341713" cy="1668279"/>
          </a:xfrm>
          <a:prstGeom prst="rect">
            <a:avLst/>
          </a:prstGeom>
        </p:spPr>
      </p:pic>
      <p:sp>
        <p:nvSpPr>
          <p:cNvPr id="16" name="Rounded Rectangle 15"/>
          <p:cNvSpPr/>
          <p:nvPr/>
        </p:nvSpPr>
        <p:spPr>
          <a:xfrm>
            <a:off x="116869" y="2330388"/>
            <a:ext cx="1003364" cy="460292"/>
          </a:xfrm>
          <a:prstGeom prst="roundRect">
            <a:avLst/>
          </a:prstGeom>
          <a:solidFill>
            <a:schemeClr val="accent2"/>
          </a:solidFill>
          <a:ln w="28575">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UTM Avo" panose="02040603050506020204" pitchFamily="18" charset="0"/>
              </a:rPr>
              <a:t>Mùa xuân</a:t>
            </a:r>
            <a:endParaRPr lang="en-US" sz="1200" b="1" dirty="0">
              <a:solidFill>
                <a:schemeClr val="accent6"/>
              </a:solidFill>
              <a:latin typeface="UTM Avo" panose="02040603050506020204" pitchFamily="18" charset="0"/>
            </a:endParaRPr>
          </a:p>
        </p:txBody>
      </p:sp>
      <p:sp>
        <p:nvSpPr>
          <p:cNvPr id="17" name="Rounded Rectangle 16"/>
          <p:cNvSpPr/>
          <p:nvPr/>
        </p:nvSpPr>
        <p:spPr>
          <a:xfrm>
            <a:off x="3367445" y="4640232"/>
            <a:ext cx="1003364" cy="460292"/>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4">
                    <a:lumMod val="75000"/>
                  </a:schemeClr>
                </a:solidFill>
                <a:latin typeface="UTM Avo" panose="02040603050506020204" pitchFamily="18" charset="0"/>
              </a:rPr>
              <a:t>Mùa đông</a:t>
            </a:r>
            <a:endParaRPr lang="en-US" sz="1200" b="1" dirty="0">
              <a:solidFill>
                <a:schemeClr val="accent4">
                  <a:lumMod val="75000"/>
                </a:schemeClr>
              </a:solidFill>
              <a:latin typeface="UTM Avo" panose="02040603050506020204" pitchFamily="18" charset="0"/>
            </a:endParaRPr>
          </a:p>
        </p:txBody>
      </p:sp>
      <p:sp>
        <p:nvSpPr>
          <p:cNvPr id="18" name="Rounded Rectangle 17"/>
          <p:cNvSpPr/>
          <p:nvPr/>
        </p:nvSpPr>
        <p:spPr>
          <a:xfrm>
            <a:off x="3367445" y="2339533"/>
            <a:ext cx="1003364" cy="460292"/>
          </a:xfrm>
          <a:prstGeom prst="roundRect">
            <a:avLst/>
          </a:prstGeom>
          <a:solidFill>
            <a:schemeClr val="accent2"/>
          </a:solidFill>
          <a:ln w="28575">
            <a:solidFill>
              <a:srgbClr val="92D050"/>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92D050"/>
                </a:solidFill>
                <a:latin typeface="UTM Avo" panose="02040603050506020204" pitchFamily="18" charset="0"/>
              </a:rPr>
              <a:t>Mùa hè</a:t>
            </a:r>
            <a:endParaRPr lang="en-US" sz="1200" b="1" dirty="0">
              <a:solidFill>
                <a:srgbClr val="92D050"/>
              </a:solidFill>
              <a:latin typeface="UTM Avo" panose="02040603050506020204" pitchFamily="18" charset="0"/>
            </a:endParaRPr>
          </a:p>
        </p:txBody>
      </p:sp>
      <p:sp>
        <p:nvSpPr>
          <p:cNvPr id="19" name="Rounded Rectangle 18"/>
          <p:cNvSpPr/>
          <p:nvPr/>
        </p:nvSpPr>
        <p:spPr>
          <a:xfrm>
            <a:off x="116869" y="4633203"/>
            <a:ext cx="1003364" cy="460292"/>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C000"/>
                </a:solidFill>
                <a:latin typeface="UTM Avo" panose="02040603050506020204" pitchFamily="18" charset="0"/>
              </a:rPr>
              <a:t>Mùa thu</a:t>
            </a:r>
            <a:endParaRPr lang="en-US" sz="1200" b="1" dirty="0">
              <a:solidFill>
                <a:srgbClr val="FFC000"/>
              </a:solidFill>
              <a:latin typeface="UTM Avo" panose="02040603050506020204" pitchFamily="18" charset="0"/>
            </a:endParaRPr>
          </a:p>
        </p:txBody>
      </p:sp>
      <p:sp>
        <p:nvSpPr>
          <p:cNvPr id="11" name="TextBox 10"/>
          <p:cNvSpPr txBox="1"/>
          <p:nvPr/>
        </p:nvSpPr>
        <p:spPr>
          <a:xfrm>
            <a:off x="1244338" y="2147671"/>
            <a:ext cx="1335622" cy="307777"/>
          </a:xfrm>
          <a:prstGeom prst="rect">
            <a:avLst/>
          </a:prstGeom>
          <a:noFill/>
        </p:spPr>
        <p:txBody>
          <a:bodyPr wrap="none" rtlCol="0">
            <a:spAutoFit/>
          </a:bodyPr>
          <a:lstStyle/>
          <a:p>
            <a:r>
              <a:rPr lang="en-US" dirty="0"/>
              <a:t>Hoa đào nở rộ</a:t>
            </a:r>
            <a:endParaRPr lang="en-US" dirty="0"/>
          </a:p>
        </p:txBody>
      </p:sp>
      <p:sp>
        <p:nvSpPr>
          <p:cNvPr id="21" name="TextBox 20"/>
          <p:cNvSpPr txBox="1"/>
          <p:nvPr/>
        </p:nvSpPr>
        <p:spPr>
          <a:xfrm>
            <a:off x="1239907" y="2407896"/>
            <a:ext cx="1717137" cy="307777"/>
          </a:xfrm>
          <a:prstGeom prst="rect">
            <a:avLst/>
          </a:prstGeom>
          <a:noFill/>
        </p:spPr>
        <p:txBody>
          <a:bodyPr wrap="none" rtlCol="0">
            <a:spAutoFit/>
          </a:bodyPr>
          <a:lstStyle/>
          <a:p>
            <a:r>
              <a:rPr lang="en-US" dirty="0"/>
              <a:t>Chồi non xanh biếc</a:t>
            </a:r>
            <a:endParaRPr lang="en-US" dirty="0"/>
          </a:p>
        </p:txBody>
      </p:sp>
      <p:sp>
        <p:nvSpPr>
          <p:cNvPr id="23" name="TextBox 22"/>
          <p:cNvSpPr txBox="1"/>
          <p:nvPr/>
        </p:nvSpPr>
        <p:spPr>
          <a:xfrm>
            <a:off x="1225087" y="2665419"/>
            <a:ext cx="1646605" cy="307777"/>
          </a:xfrm>
          <a:prstGeom prst="rect">
            <a:avLst/>
          </a:prstGeom>
          <a:noFill/>
        </p:spPr>
        <p:txBody>
          <a:bodyPr wrap="none" rtlCol="0">
            <a:spAutoFit/>
          </a:bodyPr>
          <a:lstStyle/>
          <a:p>
            <a:r>
              <a:rPr lang="en-US" dirty="0"/>
              <a:t>Ấm áp, nhẹ nhàng</a:t>
            </a:r>
            <a:endParaRPr lang="en-US" dirty="0"/>
          </a:p>
        </p:txBody>
      </p:sp>
      <p:sp>
        <p:nvSpPr>
          <p:cNvPr id="24" name="TextBox 23"/>
          <p:cNvSpPr txBox="1"/>
          <p:nvPr/>
        </p:nvSpPr>
        <p:spPr>
          <a:xfrm>
            <a:off x="4490483" y="2141048"/>
            <a:ext cx="1725152" cy="307777"/>
          </a:xfrm>
          <a:prstGeom prst="rect">
            <a:avLst/>
          </a:prstGeom>
          <a:noFill/>
        </p:spPr>
        <p:txBody>
          <a:bodyPr wrap="none" rtlCol="0">
            <a:spAutoFit/>
          </a:bodyPr>
          <a:lstStyle/>
          <a:p>
            <a:r>
              <a:rPr lang="en-US" dirty="0"/>
              <a:t>Phượng vĩ đỏ thắm</a:t>
            </a:r>
            <a:endParaRPr lang="en-US" dirty="0"/>
          </a:p>
        </p:txBody>
      </p:sp>
      <p:sp>
        <p:nvSpPr>
          <p:cNvPr id="25" name="TextBox 24"/>
          <p:cNvSpPr txBox="1"/>
          <p:nvPr/>
        </p:nvSpPr>
        <p:spPr>
          <a:xfrm>
            <a:off x="4486052" y="2401273"/>
            <a:ext cx="1359668" cy="307777"/>
          </a:xfrm>
          <a:prstGeom prst="rect">
            <a:avLst/>
          </a:prstGeom>
          <a:noFill/>
        </p:spPr>
        <p:txBody>
          <a:bodyPr wrap="none" rtlCol="0">
            <a:spAutoFit/>
          </a:bodyPr>
          <a:lstStyle/>
          <a:p>
            <a:r>
              <a:rPr lang="en-US" dirty="0"/>
              <a:t>Nóng bức, oi ả</a:t>
            </a:r>
            <a:endParaRPr lang="en-US" dirty="0"/>
          </a:p>
        </p:txBody>
      </p:sp>
      <p:sp>
        <p:nvSpPr>
          <p:cNvPr id="26" name="TextBox 25"/>
          <p:cNvSpPr txBox="1"/>
          <p:nvPr/>
        </p:nvSpPr>
        <p:spPr>
          <a:xfrm>
            <a:off x="4471232" y="2658796"/>
            <a:ext cx="1507144" cy="307777"/>
          </a:xfrm>
          <a:prstGeom prst="rect">
            <a:avLst/>
          </a:prstGeom>
          <a:noFill/>
        </p:spPr>
        <p:txBody>
          <a:bodyPr wrap="none" rtlCol="0">
            <a:spAutoFit/>
          </a:bodyPr>
          <a:lstStyle/>
          <a:p>
            <a:r>
              <a:rPr lang="en-US" dirty="0"/>
              <a:t>Cây lá tươi xanh</a:t>
            </a:r>
            <a:endParaRPr lang="en-US" dirty="0"/>
          </a:p>
        </p:txBody>
      </p:sp>
      <p:sp>
        <p:nvSpPr>
          <p:cNvPr id="31" name="TextBox 30"/>
          <p:cNvSpPr txBox="1"/>
          <p:nvPr/>
        </p:nvSpPr>
        <p:spPr>
          <a:xfrm>
            <a:off x="1211676" y="4608681"/>
            <a:ext cx="1438214" cy="307777"/>
          </a:xfrm>
          <a:prstGeom prst="rect">
            <a:avLst/>
          </a:prstGeom>
          <a:noFill/>
        </p:spPr>
        <p:txBody>
          <a:bodyPr wrap="none" rtlCol="0">
            <a:spAutoFit/>
          </a:bodyPr>
          <a:lstStyle/>
          <a:p>
            <a:r>
              <a:rPr lang="en-US" dirty="0"/>
              <a:t>Mùa cây thay lá</a:t>
            </a:r>
            <a:endParaRPr lang="en-US" dirty="0"/>
          </a:p>
        </p:txBody>
      </p:sp>
      <p:sp>
        <p:nvSpPr>
          <p:cNvPr id="32" name="TextBox 31"/>
          <p:cNvSpPr txBox="1"/>
          <p:nvPr/>
        </p:nvSpPr>
        <p:spPr>
          <a:xfrm>
            <a:off x="1196856" y="4866204"/>
            <a:ext cx="1425390" cy="307777"/>
          </a:xfrm>
          <a:prstGeom prst="rect">
            <a:avLst/>
          </a:prstGeom>
          <a:noFill/>
        </p:spPr>
        <p:txBody>
          <a:bodyPr wrap="none" rtlCol="0">
            <a:spAutoFit/>
          </a:bodyPr>
          <a:lstStyle/>
          <a:p>
            <a:r>
              <a:rPr lang="en-US" dirty="0"/>
              <a:t>Tiết trời se lạnh</a:t>
            </a:r>
            <a:endParaRPr lang="en-US" dirty="0"/>
          </a:p>
        </p:txBody>
      </p:sp>
      <p:sp>
        <p:nvSpPr>
          <p:cNvPr id="33" name="TextBox 32"/>
          <p:cNvSpPr txBox="1"/>
          <p:nvPr/>
        </p:nvSpPr>
        <p:spPr>
          <a:xfrm>
            <a:off x="4471232" y="4610715"/>
            <a:ext cx="1717137" cy="307777"/>
          </a:xfrm>
          <a:prstGeom prst="rect">
            <a:avLst/>
          </a:prstGeom>
          <a:noFill/>
        </p:spPr>
        <p:txBody>
          <a:bodyPr wrap="none" rtlCol="0">
            <a:spAutoFit/>
          </a:bodyPr>
          <a:lstStyle/>
          <a:p>
            <a:r>
              <a:rPr lang="en-US" dirty="0"/>
              <a:t>Cành lá khẳng khiu</a:t>
            </a:r>
            <a:endParaRPr lang="en-US" dirty="0"/>
          </a:p>
        </p:txBody>
      </p:sp>
      <p:sp>
        <p:nvSpPr>
          <p:cNvPr id="38" name="TextBox 37"/>
          <p:cNvSpPr txBox="1"/>
          <p:nvPr/>
        </p:nvSpPr>
        <p:spPr>
          <a:xfrm>
            <a:off x="4456412" y="4868238"/>
            <a:ext cx="1696298" cy="307777"/>
          </a:xfrm>
          <a:prstGeom prst="rect">
            <a:avLst/>
          </a:prstGeom>
          <a:noFill/>
        </p:spPr>
        <p:txBody>
          <a:bodyPr wrap="none" rtlCol="0">
            <a:spAutoFit/>
          </a:bodyPr>
          <a:lstStyle/>
          <a:p>
            <a:r>
              <a:rPr lang="en-US" dirty="0"/>
              <a:t>Rét buốt, hanh khô</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11" grpId="0"/>
      <p:bldP spid="21" grpId="0"/>
      <p:bldP spid="23" grpId="0"/>
      <p:bldP spid="24" grpId="0"/>
      <p:bldP spid="25" grpId="0"/>
      <p:bldP spid="26" grpId="0"/>
      <p:bldP spid="31" grpId="0"/>
      <p:bldP spid="32" grpId="0"/>
      <p:bldP spid="33"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53642" y="282196"/>
            <a:ext cx="6796725"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en-US" sz="1800" b="1" dirty="0" err="1">
                <a:solidFill>
                  <a:schemeClr val="accent4">
                    <a:lumMod val="50000"/>
                  </a:schemeClr>
                </a:solidFill>
                <a:latin typeface="UTM Avo" panose="02040603050506020204" pitchFamily="18" charset="0"/>
              </a:rPr>
              <a:t>Nói</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tên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đặc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điểm</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của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mùa</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ở</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miền</a:t>
            </a:r>
            <a:r>
              <a:rPr lang="en-US" sz="1800" b="1" dirty="0">
                <a:solidFill>
                  <a:schemeClr val="accent4">
                    <a:lumMod val="50000"/>
                  </a:schemeClr>
                </a:solidFill>
                <a:latin typeface="UTM Avo" panose="02040603050506020204" pitchFamily="18" charset="0"/>
              </a:rPr>
              <a:t> Nam.</a:t>
            </a:r>
            <a:endParaRPr lang="en-US" sz="1800" b="1" dirty="0">
              <a:solidFill>
                <a:schemeClr val="accent4">
                  <a:lumMod val="50000"/>
                </a:schemeClr>
              </a:solidFill>
              <a:latin typeface="UTM Avo" panose="02040603050506020204" pitchFamily="18" charset="0"/>
            </a:endParaRPr>
          </a:p>
        </p:txBody>
      </p:sp>
      <p:sp>
        <p:nvSpPr>
          <p:cNvPr id="17" name="Rounded Rectangle 16"/>
          <p:cNvSpPr/>
          <p:nvPr/>
        </p:nvSpPr>
        <p:spPr>
          <a:xfrm>
            <a:off x="3864609" y="1202712"/>
            <a:ext cx="1214070" cy="460292"/>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lumMod val="75000"/>
                  </a:schemeClr>
                </a:solidFill>
                <a:latin typeface="UTM Avo" panose="02040603050506020204" pitchFamily="18" charset="0"/>
              </a:rPr>
              <a:t>Mùa mưa</a:t>
            </a:r>
            <a:endParaRPr lang="en-US" b="1" dirty="0">
              <a:solidFill>
                <a:schemeClr val="accent4">
                  <a:lumMod val="75000"/>
                </a:schemeClr>
              </a:solidFill>
              <a:latin typeface="UTM Avo" panose="02040603050506020204" pitchFamily="18" charset="0"/>
            </a:endParaRPr>
          </a:p>
        </p:txBody>
      </p:sp>
      <p:sp>
        <p:nvSpPr>
          <p:cNvPr id="19" name="Rounded Rectangle 18"/>
          <p:cNvSpPr/>
          <p:nvPr/>
        </p:nvSpPr>
        <p:spPr>
          <a:xfrm>
            <a:off x="1838867" y="3149837"/>
            <a:ext cx="1214070" cy="460292"/>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C000"/>
                </a:solidFill>
                <a:latin typeface="UTM Avo" panose="02040603050506020204" pitchFamily="18" charset="0"/>
              </a:rPr>
              <a:t>Mùa khô</a:t>
            </a:r>
            <a:endParaRPr lang="en-US" sz="1600" b="1" dirty="0">
              <a:solidFill>
                <a:srgbClr val="FFC000"/>
              </a:solidFill>
              <a:latin typeface="UTM Avo" panose="02040603050506020204" pitchFamily="18" charset="0"/>
            </a:endParaRPr>
          </a:p>
        </p:txBody>
      </p:sp>
      <p:sp>
        <p:nvSpPr>
          <p:cNvPr id="31" name="TextBox 30"/>
          <p:cNvSpPr txBox="1"/>
          <p:nvPr/>
        </p:nvSpPr>
        <p:spPr>
          <a:xfrm>
            <a:off x="1551051" y="3766268"/>
            <a:ext cx="1494320" cy="369332"/>
          </a:xfrm>
          <a:prstGeom prst="rect">
            <a:avLst/>
          </a:prstGeom>
          <a:noFill/>
        </p:spPr>
        <p:txBody>
          <a:bodyPr wrap="none" rtlCol="0">
            <a:spAutoFit/>
          </a:bodyPr>
          <a:lstStyle/>
          <a:p>
            <a:pPr algn="r"/>
            <a:r>
              <a:rPr lang="en-US" sz="1800" dirty="0">
                <a:latin typeface="UTM Avo" panose="02040603050506020204" pitchFamily="18" charset="0"/>
              </a:rPr>
              <a:t>Nắng nhiều</a:t>
            </a:r>
            <a:endParaRPr lang="en-US" sz="1800" dirty="0">
              <a:latin typeface="UTM Avo" panose="02040603050506020204" pitchFamily="18" charset="0"/>
            </a:endParaRPr>
          </a:p>
        </p:txBody>
      </p:sp>
      <p:sp>
        <p:nvSpPr>
          <p:cNvPr id="32" name="TextBox 31"/>
          <p:cNvSpPr txBox="1"/>
          <p:nvPr/>
        </p:nvSpPr>
        <p:spPr>
          <a:xfrm>
            <a:off x="1129955" y="4291739"/>
            <a:ext cx="1917513" cy="646331"/>
          </a:xfrm>
          <a:prstGeom prst="rect">
            <a:avLst/>
          </a:prstGeom>
          <a:noFill/>
        </p:spPr>
        <p:txBody>
          <a:bodyPr wrap="none" rtlCol="0">
            <a:spAutoFit/>
          </a:bodyPr>
          <a:lstStyle/>
          <a:p>
            <a:pPr algn="r"/>
            <a:r>
              <a:rPr lang="en-US" sz="1800" dirty="0">
                <a:latin typeface="UTM Avo" panose="02040603050506020204" pitchFamily="18" charset="0"/>
              </a:rPr>
              <a:t>Ngày trời nóng</a:t>
            </a:r>
            <a:endParaRPr lang="en-US" sz="1800" dirty="0">
              <a:latin typeface="UTM Avo" panose="02040603050506020204" pitchFamily="18" charset="0"/>
            </a:endParaRPr>
          </a:p>
          <a:p>
            <a:pPr algn="r"/>
            <a:r>
              <a:rPr lang="en-US" sz="1800" dirty="0">
                <a:latin typeface="UTM Avo" panose="02040603050506020204" pitchFamily="18" charset="0"/>
              </a:rPr>
              <a:t>r</a:t>
            </a:r>
            <a:r>
              <a:rPr lang="en-US" sz="1800" dirty="0">
                <a:latin typeface="UTM Avo" panose="02040603050506020204" pitchFamily="18" charset="0"/>
              </a:rPr>
              <a:t>ất ít mưa</a:t>
            </a:r>
            <a:endParaRPr lang="en-US" sz="1800" dirty="0">
              <a:latin typeface="UTM Avo" panose="02040603050506020204" pitchFamily="18" charset="0"/>
            </a:endParaRPr>
          </a:p>
        </p:txBody>
      </p:sp>
      <p:sp>
        <p:nvSpPr>
          <p:cNvPr id="33" name="TextBox 32"/>
          <p:cNvSpPr txBox="1"/>
          <p:nvPr/>
        </p:nvSpPr>
        <p:spPr>
          <a:xfrm>
            <a:off x="3864609" y="1811248"/>
            <a:ext cx="2138727" cy="338554"/>
          </a:xfrm>
          <a:prstGeom prst="rect">
            <a:avLst/>
          </a:prstGeom>
          <a:noFill/>
        </p:spPr>
        <p:txBody>
          <a:bodyPr wrap="none" rtlCol="0">
            <a:spAutoFit/>
          </a:bodyPr>
          <a:lstStyle/>
          <a:p>
            <a:r>
              <a:rPr lang="en-US" sz="1600" dirty="0">
                <a:latin typeface="UTM Avo" panose="02040603050506020204" pitchFamily="18" charset="0"/>
              </a:rPr>
              <a:t>Mưa nhiều, mát mẻ</a:t>
            </a:r>
            <a:endParaRPr lang="en-US" sz="1600" dirty="0">
              <a:latin typeface="UTM Avo" panose="02040603050506020204" pitchFamily="18" charset="0"/>
            </a:endParaRPr>
          </a:p>
        </p:txBody>
      </p:sp>
      <p:sp>
        <p:nvSpPr>
          <p:cNvPr id="38" name="TextBox 37"/>
          <p:cNvSpPr txBox="1"/>
          <p:nvPr/>
        </p:nvSpPr>
        <p:spPr>
          <a:xfrm>
            <a:off x="3864609" y="2233196"/>
            <a:ext cx="2026517" cy="338554"/>
          </a:xfrm>
          <a:prstGeom prst="rect">
            <a:avLst/>
          </a:prstGeom>
          <a:noFill/>
        </p:spPr>
        <p:txBody>
          <a:bodyPr wrap="none" rtlCol="0">
            <a:spAutoFit/>
          </a:bodyPr>
          <a:lstStyle/>
          <a:p>
            <a:r>
              <a:rPr lang="en-US" sz="1600" dirty="0">
                <a:latin typeface="UTM Avo" panose="02040603050506020204" pitchFamily="18" charset="0"/>
              </a:rPr>
              <a:t>Vừa mưa đã nắng</a:t>
            </a:r>
            <a:endParaRPr lang="en-US" sz="1600" dirty="0">
              <a:latin typeface="UTM Avo" panose="02040603050506020204" pitchFamily="18" charset="0"/>
            </a:endParaRPr>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7200"/>
                    </a14:imgEffect>
                    <a14:imgEffect>
                      <a14:saturation sat="200000"/>
                    </a14:imgEffect>
                    <a14:imgEffect>
                      <a14:sharpenSoften amount="24000"/>
                    </a14:imgEffect>
                  </a14:imgLayer>
                </a14:imgProps>
              </a:ext>
            </a:extLst>
          </a:blip>
          <a:srcRect l="2655"/>
          <a:stretch>
            <a:fillRect/>
          </a:stretch>
        </p:blipFill>
        <p:spPr>
          <a:xfrm>
            <a:off x="175970" y="993626"/>
            <a:ext cx="3376035" cy="2000072"/>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45000"/>
                    </a14:imgEffect>
                  </a14:imgLayer>
                </a14:imgProps>
              </a:ext>
            </a:extLst>
          </a:blip>
          <a:stretch>
            <a:fillRect/>
          </a:stretch>
        </p:blipFill>
        <p:spPr>
          <a:xfrm>
            <a:off x="3157978" y="2993698"/>
            <a:ext cx="3294799" cy="1901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31" grpId="0"/>
      <p:bldP spid="32" grpId="0"/>
      <p:bldP spid="33"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619" y="477515"/>
            <a:ext cx="5876569" cy="475615"/>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ptima" panose="02040603050506020204" charset="0"/>
                <a:cs typeface="UTM Aptima" panose="02040603050506020204" charset="0"/>
              </a:rPr>
              <a:t>3. </a:t>
            </a:r>
            <a:r>
              <a:rPr lang="en-US" sz="1800" b="1" dirty="0" err="1">
                <a:solidFill>
                  <a:schemeClr val="accent4">
                    <a:lumMod val="50000"/>
                  </a:schemeClr>
                </a:solidFill>
                <a:latin typeface="UTM Aptima" panose="02040603050506020204" charset="0"/>
                <a:cs typeface="UTM Aptima" panose="02040603050506020204" charset="0"/>
              </a:rPr>
              <a:t>Chọn</a:t>
            </a:r>
            <a:r>
              <a:rPr lang="en-US" sz="1800" b="1" dirty="0">
                <a:solidFill>
                  <a:schemeClr val="accent4">
                    <a:lumMod val="50000"/>
                  </a:schemeClr>
                </a:solidFill>
                <a:latin typeface="UTM Aptima" panose="02040603050506020204" charset="0"/>
                <a:cs typeface="UTM Aptima" panose="02040603050506020204" charset="0"/>
              </a:rPr>
              <a:t> </a:t>
            </a:r>
            <a:r>
              <a:rPr lang="en-US" sz="1800" b="1" i="1" dirty="0" err="1">
                <a:solidFill>
                  <a:srgbClr val="FF0000"/>
                </a:solidFill>
                <a:latin typeface="UTM Aptima" panose="02040603050506020204" charset="0"/>
                <a:cs typeface="UTM Aptima" panose="02040603050506020204" charset="0"/>
              </a:rPr>
              <a:t>dấu</a:t>
            </a:r>
            <a:r>
              <a:rPr lang="en-US" sz="1800" b="1" i="1" dirty="0">
                <a:solidFill>
                  <a:srgbClr val="FF0000"/>
                </a:solidFill>
                <a:latin typeface="UTM Aptima" panose="02040603050506020204" charset="0"/>
                <a:cs typeface="UTM Aptima" panose="02040603050506020204" charset="0"/>
              </a:rPr>
              <a:t> </a:t>
            </a:r>
            <a:r>
              <a:rPr lang="en-US" sz="1800" b="1" i="1" dirty="0" err="1">
                <a:solidFill>
                  <a:srgbClr val="FF0000"/>
                </a:solidFill>
                <a:latin typeface="UTM Aptima" panose="02040603050506020204" charset="0"/>
                <a:cs typeface="UTM Aptima" panose="02040603050506020204" charset="0"/>
              </a:rPr>
              <a:t>chấm</a:t>
            </a:r>
            <a:r>
              <a:rPr lang="en-US" sz="1800" b="1" i="1" dirty="0">
                <a:solidFill>
                  <a:srgbClr val="FF0000"/>
                </a:solidFill>
                <a:latin typeface="UTM Aptima" panose="02040603050506020204" charset="0"/>
                <a:cs typeface="UTM Aptima" panose="02040603050506020204" charset="0"/>
              </a:rPr>
              <a:t> </a:t>
            </a:r>
            <a:r>
              <a:rPr lang="en-US" sz="1800" b="1" dirty="0" err="1">
                <a:solidFill>
                  <a:schemeClr val="accent4">
                    <a:lumMod val="50000"/>
                  </a:schemeClr>
                </a:solidFill>
                <a:latin typeface="UTM Aptima" panose="02040603050506020204" charset="0"/>
                <a:cs typeface="UTM Aptima" panose="02040603050506020204" charset="0"/>
              </a:rPr>
              <a:t>hoặc</a:t>
            </a:r>
            <a:r>
              <a:rPr lang="en-US" sz="1800" b="1" dirty="0">
                <a:solidFill>
                  <a:schemeClr val="accent4">
                    <a:lumMod val="50000"/>
                  </a:schemeClr>
                </a:solidFill>
                <a:latin typeface="UTM Aptima" panose="02040603050506020204" charset="0"/>
                <a:cs typeface="UTM Aptima" panose="02040603050506020204" charset="0"/>
              </a:rPr>
              <a:t> </a:t>
            </a:r>
            <a:r>
              <a:rPr lang="en-US" sz="1800" b="1" i="1" dirty="0" err="1">
                <a:solidFill>
                  <a:srgbClr val="FF0000"/>
                </a:solidFill>
                <a:latin typeface="UTM Aptima" panose="02040603050506020204" charset="0"/>
                <a:cs typeface="UTM Aptima" panose="02040603050506020204" charset="0"/>
              </a:rPr>
              <a:t>dấu</a:t>
            </a:r>
            <a:r>
              <a:rPr lang="en-US" sz="1800" b="1" i="1" dirty="0">
                <a:solidFill>
                  <a:srgbClr val="FF0000"/>
                </a:solidFill>
                <a:latin typeface="UTM Aptima" panose="02040603050506020204" charset="0"/>
                <a:cs typeface="UTM Aptima" panose="02040603050506020204" charset="0"/>
              </a:rPr>
              <a:t> </a:t>
            </a:r>
            <a:r>
              <a:rPr lang="en-US" sz="1800" b="1" i="1" dirty="0" err="1">
                <a:solidFill>
                  <a:srgbClr val="FF0000"/>
                </a:solidFill>
                <a:latin typeface="UTM Aptima" panose="02040603050506020204" charset="0"/>
                <a:cs typeface="UTM Aptima" panose="02040603050506020204" charset="0"/>
              </a:rPr>
              <a:t>chấm</a:t>
            </a:r>
            <a:r>
              <a:rPr lang="en-US" sz="1800" b="1" i="1" dirty="0">
                <a:solidFill>
                  <a:srgbClr val="FF0000"/>
                </a:solidFill>
                <a:latin typeface="UTM Aptima" panose="02040603050506020204" charset="0"/>
                <a:cs typeface="UTM Aptima" panose="02040603050506020204" charset="0"/>
              </a:rPr>
              <a:t> </a:t>
            </a:r>
            <a:r>
              <a:rPr lang="en-US" sz="1800" b="1" i="1" dirty="0" err="1">
                <a:solidFill>
                  <a:srgbClr val="FF0000"/>
                </a:solidFill>
                <a:latin typeface="UTM Aptima" panose="02040603050506020204" charset="0"/>
                <a:cs typeface="UTM Aptima" panose="02040603050506020204" charset="0"/>
              </a:rPr>
              <a:t>hỏi</a:t>
            </a:r>
            <a:r>
              <a:rPr lang="en-US" sz="1800" b="1" i="1" dirty="0">
                <a:solidFill>
                  <a:srgbClr val="FF0000"/>
                </a:solidFill>
                <a:latin typeface="UTM Aptima" panose="02040603050506020204" charset="0"/>
                <a:cs typeface="UTM Aptima" panose="02040603050506020204" charset="0"/>
              </a:rPr>
              <a:t> </a:t>
            </a:r>
            <a:r>
              <a:rPr lang="en-US" sz="1800" b="1" dirty="0" err="1">
                <a:solidFill>
                  <a:schemeClr val="accent4">
                    <a:lumMod val="50000"/>
                  </a:schemeClr>
                </a:solidFill>
                <a:latin typeface="UTM Aptima" panose="02040603050506020204" charset="0"/>
                <a:cs typeface="UTM Aptima" panose="02040603050506020204" charset="0"/>
              </a:rPr>
              <a:t>thay</a:t>
            </a:r>
            <a:r>
              <a:rPr lang="en-US" sz="1800" b="1" dirty="0">
                <a:solidFill>
                  <a:schemeClr val="accent4">
                    <a:lumMod val="50000"/>
                  </a:schemeClr>
                </a:solidFill>
                <a:latin typeface="UTM Aptima" panose="02040603050506020204" charset="0"/>
                <a:cs typeface="UTM Aptima" panose="02040603050506020204" charset="0"/>
              </a:rPr>
              <a:t> </a:t>
            </a:r>
            <a:r>
              <a:rPr lang="en-US" sz="1800" b="1" dirty="0" err="1">
                <a:solidFill>
                  <a:schemeClr val="accent4">
                    <a:lumMod val="50000"/>
                  </a:schemeClr>
                </a:solidFill>
                <a:latin typeface="UTM Aptima" panose="02040603050506020204" charset="0"/>
                <a:cs typeface="UTM Aptima" panose="02040603050506020204" charset="0"/>
              </a:rPr>
              <a:t>cho</a:t>
            </a:r>
            <a:r>
              <a:rPr lang="en-US" sz="1800" b="1" dirty="0">
                <a:solidFill>
                  <a:schemeClr val="accent4">
                    <a:lumMod val="50000"/>
                  </a:schemeClr>
                </a:solidFill>
                <a:latin typeface="UTM Aptima" panose="02040603050506020204" charset="0"/>
                <a:cs typeface="UTM Aptima" panose="02040603050506020204" charset="0"/>
              </a:rPr>
              <a:t> </a:t>
            </a:r>
            <a:r>
              <a:rPr lang="en-US" sz="1800" b="1" dirty="0" err="1">
                <a:solidFill>
                  <a:schemeClr val="accent4">
                    <a:lumMod val="50000"/>
                  </a:schemeClr>
                </a:solidFill>
                <a:latin typeface="UTM Aptima" panose="02040603050506020204" charset="0"/>
                <a:cs typeface="UTM Aptima" panose="02040603050506020204" charset="0"/>
              </a:rPr>
              <a:t>ô</a:t>
            </a:r>
            <a:r>
              <a:rPr lang="en-US" sz="1800" b="1" dirty="0">
                <a:solidFill>
                  <a:schemeClr val="accent4">
                    <a:lumMod val="50000"/>
                  </a:schemeClr>
                </a:solidFill>
                <a:latin typeface="UTM Aptima" panose="02040603050506020204" charset="0"/>
                <a:cs typeface="UTM Aptima" panose="02040603050506020204" charset="0"/>
              </a:rPr>
              <a:t> </a:t>
            </a:r>
            <a:r>
              <a:rPr lang="en-US" sz="1800" b="1" dirty="0" err="1">
                <a:solidFill>
                  <a:schemeClr val="accent4">
                    <a:lumMod val="50000"/>
                  </a:schemeClr>
                </a:solidFill>
                <a:latin typeface="UTM Aptima" panose="02040603050506020204" charset="0"/>
                <a:cs typeface="UTM Aptima" panose="02040603050506020204" charset="0"/>
              </a:rPr>
              <a:t>vuông</a:t>
            </a:r>
            <a:r>
              <a:rPr lang="en-US" sz="1800" b="1" dirty="0">
                <a:solidFill>
                  <a:schemeClr val="accent4">
                    <a:lumMod val="50000"/>
                  </a:schemeClr>
                </a:solidFill>
                <a:latin typeface="UTM Aptima" panose="02040603050506020204" charset="0"/>
                <a:cs typeface="UTM Aptima" panose="02040603050506020204" charset="0"/>
              </a:rPr>
              <a:t>. </a:t>
            </a:r>
            <a:endParaRPr lang="en-US" sz="1800" b="1" dirty="0">
              <a:solidFill>
                <a:schemeClr val="accent4">
                  <a:lumMod val="50000"/>
                </a:schemeClr>
              </a:solidFill>
              <a:latin typeface="UTM Aptima" panose="02040603050506020204" charset="0"/>
              <a:cs typeface="UTM Aptima" panose="02040603050506020204" charset="0"/>
            </a:endParaRPr>
          </a:p>
        </p:txBody>
      </p:sp>
      <p:grpSp>
        <p:nvGrpSpPr>
          <p:cNvPr id="4" name="Group 3"/>
          <p:cNvGrpSpPr/>
          <p:nvPr/>
        </p:nvGrpSpPr>
        <p:grpSpPr>
          <a:xfrm>
            <a:off x="534619" y="1298637"/>
            <a:ext cx="5095175" cy="3330142"/>
            <a:chOff x="534619" y="1298637"/>
            <a:chExt cx="5095175" cy="3330142"/>
          </a:xfrm>
        </p:grpSpPr>
        <p:sp>
          <p:nvSpPr>
            <p:cNvPr id="3" name="TextBox 2"/>
            <p:cNvSpPr txBox="1"/>
            <p:nvPr/>
          </p:nvSpPr>
          <p:spPr>
            <a:xfrm>
              <a:off x="534619" y="1298637"/>
              <a:ext cx="4817344" cy="3330142"/>
            </a:xfrm>
            <a:prstGeom prst="rect">
              <a:avLst/>
            </a:prstGeom>
            <a:noFill/>
          </p:spPr>
          <p:txBody>
            <a:bodyPr wrap="none" rtlCol="0">
              <a:spAutoFit/>
            </a:bodyPr>
            <a:lstStyle/>
            <a:p>
              <a:pPr>
                <a:lnSpc>
                  <a:spcPct val="200000"/>
                </a:lnSpc>
              </a:pPr>
              <a:r>
                <a:rPr lang="vi-VN" sz="1800" dirty="0">
                  <a:latin typeface="UTM Avo" panose="02040603050506020204" pitchFamily="18" charset="0"/>
                  <a:ea typeface="Calibri" panose="020F0502020204030204" pitchFamily="34" charset="0"/>
                </a:rPr>
                <a:t>- Ở miền Bắc, mùa nào trời lạnh </a:t>
              </a:r>
              <a:endParaRPr lang="vi-VN" sz="1800" dirty="0">
                <a:latin typeface="UTM Avo" panose="02040603050506020204" pitchFamily="18" charset="0"/>
                <a:ea typeface="Calibri" panose="020F0502020204030204" pitchFamily="34" charset="0"/>
              </a:endParaRPr>
            </a:p>
            <a:p>
              <a:pPr>
                <a:lnSpc>
                  <a:spcPct val="200000"/>
                </a:lnSpc>
              </a:pPr>
              <a:r>
                <a:rPr lang="vi-VN" sz="1800" dirty="0">
                  <a:latin typeface="UTM Avo" panose="02040603050506020204" pitchFamily="18" charset="0"/>
                  <a:ea typeface="Calibri" panose="020F0502020204030204" pitchFamily="34" charset="0"/>
                </a:rPr>
                <a:t>- Ở miền Bắc, mùa đông trời lạnh </a:t>
              </a:r>
              <a:endParaRPr lang="vi-VN" sz="1800" dirty="0">
                <a:latin typeface="UTM Avo" panose="02040603050506020204" pitchFamily="18" charset="0"/>
                <a:ea typeface="Calibri" panose="020F0502020204030204" pitchFamily="34" charset="0"/>
              </a:endParaRPr>
            </a:p>
            <a:p>
              <a:pPr>
                <a:lnSpc>
                  <a:spcPct val="200000"/>
                </a:lnSpc>
              </a:pPr>
              <a:r>
                <a:rPr lang="vi-VN" sz="1800" dirty="0">
                  <a:latin typeface="UTM Avo" panose="02040603050506020204" pitchFamily="18" charset="0"/>
                  <a:ea typeface="Calibri" panose="020F0502020204030204" pitchFamily="34" charset="0"/>
                </a:rPr>
                <a:t>- Ở miền Nam, nắng nhiều vào mùa nào </a:t>
              </a:r>
              <a:endParaRPr lang="vi-VN" sz="1800" dirty="0">
                <a:latin typeface="UTM Avo" panose="02040603050506020204" pitchFamily="18" charset="0"/>
                <a:ea typeface="Calibri" panose="020F0502020204030204" pitchFamily="34" charset="0"/>
              </a:endParaRPr>
            </a:p>
            <a:p>
              <a:pPr>
                <a:lnSpc>
                  <a:spcPct val="200000"/>
                </a:lnSpc>
              </a:pPr>
              <a:r>
                <a:rPr lang="vi-VN" sz="1800" dirty="0">
                  <a:latin typeface="UTM Avo" panose="02040603050506020204" pitchFamily="18" charset="0"/>
                  <a:ea typeface="Calibri" panose="020F0502020204030204" pitchFamily="34" charset="0"/>
                </a:rPr>
                <a:t>- Ở miền Nam, nắng nhiều vào mùa khô </a:t>
              </a:r>
              <a:endParaRPr lang="en-US" sz="1800" dirty="0">
                <a:latin typeface="Times New Roman" panose="02020603050405020304" pitchFamily="18" charset="0"/>
                <a:ea typeface="Calibri" panose="020F0502020204030204" pitchFamily="34" charset="0"/>
              </a:endParaRPr>
            </a:p>
            <a:p>
              <a:pPr>
                <a:lnSpc>
                  <a:spcPct val="200000"/>
                </a:lnSpc>
              </a:pPr>
              <a:r>
                <a:rPr lang="vi-VN" sz="1800" dirty="0">
                  <a:latin typeface="UTM Avo" panose="02040603050506020204" pitchFamily="18" charset="0"/>
                  <a:ea typeface="Calibri" panose="020F0502020204030204" pitchFamily="34" charset="0"/>
                </a:rPr>
                <a:t>- Sau cơn mưa, cây cối như thế nào </a:t>
              </a:r>
              <a:endParaRPr lang="en-US" sz="1800" dirty="0">
                <a:latin typeface="Times New Roman" panose="02020603050405020304" pitchFamily="18" charset="0"/>
                <a:ea typeface="Calibri" panose="020F0502020204030204" pitchFamily="34" charset="0"/>
              </a:endParaRPr>
            </a:p>
            <a:p>
              <a:pPr>
                <a:lnSpc>
                  <a:spcPct val="200000"/>
                </a:lnSpc>
              </a:pPr>
              <a:r>
                <a:rPr lang="vi-VN" sz="1800" dirty="0">
                  <a:latin typeface="UTM Avo" panose="02040603050506020204" pitchFamily="18" charset="0"/>
                  <a:ea typeface="Calibri" panose="020F0502020204030204" pitchFamily="34" charset="0"/>
                </a:rPr>
                <a:t>- Sau cơn mưa, cây cối tốt tươi </a:t>
              </a:r>
              <a:endParaRPr lang="en-US" sz="1800" dirty="0">
                <a:latin typeface="Times New Roman" panose="02020603050405020304" pitchFamily="18" charset="0"/>
                <a:ea typeface="Calibri" panose="020F0502020204030204" pitchFamily="34" charset="0"/>
              </a:endParaRPr>
            </a:p>
          </p:txBody>
        </p:sp>
        <p:sp>
          <p:nvSpPr>
            <p:cNvPr id="24" name="Rectangle 23"/>
            <p:cNvSpPr/>
            <p:nvPr/>
          </p:nvSpPr>
          <p:spPr>
            <a:xfrm>
              <a:off x="4230673" y="1479511"/>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25" name="Rectangle 24"/>
            <p:cNvSpPr/>
            <p:nvPr/>
          </p:nvSpPr>
          <p:spPr>
            <a:xfrm>
              <a:off x="4384973" y="2031629"/>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26" name="Rectangle 25"/>
            <p:cNvSpPr/>
            <p:nvPr/>
          </p:nvSpPr>
          <p:spPr>
            <a:xfrm>
              <a:off x="5218508" y="2559582"/>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27" name="Rectangle 26"/>
            <p:cNvSpPr/>
            <p:nvPr/>
          </p:nvSpPr>
          <p:spPr>
            <a:xfrm>
              <a:off x="5199654" y="3124297"/>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28" name="Rectangle 27"/>
            <p:cNvSpPr/>
            <p:nvPr/>
          </p:nvSpPr>
          <p:spPr>
            <a:xfrm>
              <a:off x="4692178" y="3644342"/>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sp>
          <p:nvSpPr>
            <p:cNvPr id="29" name="Rectangle 28"/>
            <p:cNvSpPr/>
            <p:nvPr/>
          </p:nvSpPr>
          <p:spPr>
            <a:xfrm>
              <a:off x="4152046" y="4186463"/>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a:p>
          </p:txBody>
        </p:sp>
      </p:grpSp>
      <p:sp>
        <p:nvSpPr>
          <p:cNvPr id="5" name="TextBox 4"/>
          <p:cNvSpPr txBox="1"/>
          <p:nvPr/>
        </p:nvSpPr>
        <p:spPr>
          <a:xfrm>
            <a:off x="4277710" y="1446170"/>
            <a:ext cx="356188" cy="461665"/>
          </a:xfrm>
          <a:prstGeom prst="rect">
            <a:avLst/>
          </a:prstGeom>
          <a:noFill/>
        </p:spPr>
        <p:txBody>
          <a:bodyPr wrap="none" rtlCol="0">
            <a:spAutoFit/>
          </a:bodyPr>
          <a:lstStyle/>
          <a:p>
            <a:r>
              <a:rPr lang="en-US" sz="2400" dirty="0">
                <a:solidFill>
                  <a:srgbClr val="FF0000"/>
                </a:solidFill>
              </a:rPr>
              <a:t>?</a:t>
            </a:r>
            <a:endParaRPr lang="en-US" sz="2400" dirty="0">
              <a:solidFill>
                <a:srgbClr val="FF0000"/>
              </a:solidFill>
            </a:endParaRPr>
          </a:p>
        </p:txBody>
      </p:sp>
      <p:sp>
        <p:nvSpPr>
          <p:cNvPr id="37" name="TextBox 36"/>
          <p:cNvSpPr txBox="1"/>
          <p:nvPr/>
        </p:nvSpPr>
        <p:spPr>
          <a:xfrm>
            <a:off x="4434163" y="1796593"/>
            <a:ext cx="312906" cy="646331"/>
          </a:xfrm>
          <a:prstGeom prst="rect">
            <a:avLst/>
          </a:prstGeom>
          <a:noFill/>
        </p:spPr>
        <p:txBody>
          <a:bodyPr wrap="none" rtlCol="0">
            <a:spAutoFit/>
          </a:bodyPr>
          <a:lstStyle/>
          <a:p>
            <a:r>
              <a:rPr lang="en-US" sz="3600" dirty="0">
                <a:solidFill>
                  <a:srgbClr val="FF0000"/>
                </a:solidFill>
              </a:rPr>
              <a:t>.</a:t>
            </a:r>
            <a:endParaRPr lang="en-US" sz="3600" dirty="0">
              <a:solidFill>
                <a:srgbClr val="FF0000"/>
              </a:solidFill>
            </a:endParaRPr>
          </a:p>
        </p:txBody>
      </p:sp>
      <p:sp>
        <p:nvSpPr>
          <p:cNvPr id="38" name="TextBox 37"/>
          <p:cNvSpPr txBox="1"/>
          <p:nvPr/>
        </p:nvSpPr>
        <p:spPr>
          <a:xfrm>
            <a:off x="5236552" y="2531611"/>
            <a:ext cx="356188" cy="461665"/>
          </a:xfrm>
          <a:prstGeom prst="rect">
            <a:avLst/>
          </a:prstGeom>
          <a:noFill/>
        </p:spPr>
        <p:txBody>
          <a:bodyPr wrap="none" rtlCol="0">
            <a:spAutoFit/>
          </a:bodyPr>
          <a:lstStyle/>
          <a:p>
            <a:pPr lvl="0"/>
            <a:r>
              <a:rPr lang="en-US" sz="2400" dirty="0">
                <a:solidFill>
                  <a:srgbClr val="FF0000"/>
                </a:solidFill>
              </a:rPr>
              <a:t>?</a:t>
            </a:r>
            <a:endParaRPr lang="en-US" sz="2400" dirty="0">
              <a:solidFill>
                <a:srgbClr val="FF0000"/>
              </a:solidFill>
            </a:endParaRPr>
          </a:p>
        </p:txBody>
      </p:sp>
      <p:sp>
        <p:nvSpPr>
          <p:cNvPr id="39" name="TextBox 38"/>
          <p:cNvSpPr txBox="1"/>
          <p:nvPr/>
        </p:nvSpPr>
        <p:spPr>
          <a:xfrm>
            <a:off x="5258193" y="2923476"/>
            <a:ext cx="312906" cy="646331"/>
          </a:xfrm>
          <a:prstGeom prst="rect">
            <a:avLst/>
          </a:prstGeom>
          <a:noFill/>
        </p:spPr>
        <p:txBody>
          <a:bodyPr wrap="none" rtlCol="0">
            <a:spAutoFit/>
          </a:bodyPr>
          <a:lstStyle/>
          <a:p>
            <a:r>
              <a:rPr lang="en-US" sz="3600" dirty="0">
                <a:solidFill>
                  <a:srgbClr val="FF0000"/>
                </a:solidFill>
              </a:rPr>
              <a:t>.</a:t>
            </a:r>
            <a:endParaRPr lang="en-US" sz="3600" dirty="0">
              <a:solidFill>
                <a:srgbClr val="FF0000"/>
              </a:solidFill>
            </a:endParaRPr>
          </a:p>
        </p:txBody>
      </p:sp>
      <p:sp>
        <p:nvSpPr>
          <p:cNvPr id="40" name="TextBox 39"/>
          <p:cNvSpPr txBox="1"/>
          <p:nvPr/>
        </p:nvSpPr>
        <p:spPr>
          <a:xfrm>
            <a:off x="4719727" y="3595456"/>
            <a:ext cx="356188" cy="461665"/>
          </a:xfrm>
          <a:prstGeom prst="rect">
            <a:avLst/>
          </a:prstGeom>
          <a:noFill/>
        </p:spPr>
        <p:txBody>
          <a:bodyPr wrap="none" rtlCol="0">
            <a:spAutoFit/>
          </a:bodyPr>
          <a:lstStyle/>
          <a:p>
            <a:pPr lvl="0"/>
            <a:r>
              <a:rPr lang="en-US" sz="2400" dirty="0">
                <a:solidFill>
                  <a:srgbClr val="FF0000"/>
                </a:solidFill>
              </a:rPr>
              <a:t>?</a:t>
            </a:r>
            <a:endParaRPr lang="en-US" sz="2400" dirty="0">
              <a:solidFill>
                <a:srgbClr val="FF0000"/>
              </a:solidFill>
            </a:endParaRPr>
          </a:p>
        </p:txBody>
      </p:sp>
      <p:sp>
        <p:nvSpPr>
          <p:cNvPr id="45" name="TextBox 44"/>
          <p:cNvSpPr txBox="1"/>
          <p:nvPr/>
        </p:nvSpPr>
        <p:spPr>
          <a:xfrm>
            <a:off x="4200210" y="3982448"/>
            <a:ext cx="312906" cy="646331"/>
          </a:xfrm>
          <a:prstGeom prst="rect">
            <a:avLst/>
          </a:prstGeom>
          <a:noFill/>
        </p:spPr>
        <p:txBody>
          <a:bodyPr wrap="none" rtlCol="0">
            <a:spAutoFit/>
          </a:bodyPr>
          <a:lstStyle/>
          <a:p>
            <a:r>
              <a:rPr lang="en-US" sz="3600" dirty="0">
                <a:solidFill>
                  <a:srgbClr val="FF0000"/>
                </a:solidFill>
              </a:rPr>
              <a:t>.</a:t>
            </a:r>
            <a:endParaRPr 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31611" y="1390819"/>
            <a:ext cx="4405927" cy="3318271"/>
            <a:chOff x="1417547" y="1264224"/>
            <a:chExt cx="4405927" cy="3318271"/>
          </a:xfrm>
        </p:grpSpPr>
        <p:pic>
          <p:nvPicPr>
            <p:cNvPr id="12" name="Picture 11"/>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
        <p:nvSpPr>
          <p:cNvPr id="10" name="TextBox 9"/>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l="5958" t="7289" r="85745" b="87276"/>
          <a:stretch>
            <a:fillRect/>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7561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ptima" panose="02040603050506020204" charset="0"/>
                <a:cs typeface="UTM Aptima" panose="02040603050506020204" charset="0"/>
              </a:rPr>
              <a:t>1. Quan </a:t>
            </a:r>
            <a:r>
              <a:rPr lang="en-US" sz="1600" b="1" dirty="0" err="1">
                <a:solidFill>
                  <a:schemeClr val="accent4">
                    <a:lumMod val="50000"/>
                  </a:schemeClr>
                </a:solidFill>
                <a:latin typeface="UTM Aptima" panose="02040603050506020204" charset="0"/>
                <a:cs typeface="UTM Aptima" panose="02040603050506020204" charset="0"/>
              </a:rPr>
              <a:t>sát</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và</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kể</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tên</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các</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đồ</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vật</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dưới</a:t>
            </a:r>
            <a:r>
              <a:rPr lang="en-US" sz="1600" b="1" dirty="0">
                <a:solidFill>
                  <a:schemeClr val="accent4">
                    <a:lumMod val="50000"/>
                  </a:schemeClr>
                </a:solidFill>
                <a:latin typeface="UTM Aptima" panose="02040603050506020204" charset="0"/>
                <a:cs typeface="UTM Aptima" panose="02040603050506020204" charset="0"/>
              </a:rPr>
              <a:t> </a:t>
            </a:r>
            <a:r>
              <a:rPr lang="en-US" sz="1600" b="1" dirty="0" err="1">
                <a:solidFill>
                  <a:schemeClr val="accent4">
                    <a:lumMod val="50000"/>
                  </a:schemeClr>
                </a:solidFill>
                <a:latin typeface="UTM Aptima" panose="02040603050506020204" charset="0"/>
                <a:cs typeface="UTM Aptima" panose="02040603050506020204" charset="0"/>
              </a:rPr>
              <a:t>đây</a:t>
            </a:r>
            <a:endParaRPr lang="en-US" sz="1600" b="1" dirty="0">
              <a:solidFill>
                <a:schemeClr val="accent4">
                  <a:lumMod val="50000"/>
                </a:schemeClr>
              </a:solidFill>
              <a:latin typeface="UTM Aptima" panose="02040603050506020204" charset="0"/>
              <a:cs typeface="UTM Aptima" panose="02040603050506020204" charset="0"/>
            </a:endParaRPr>
          </a:p>
        </p:txBody>
      </p:sp>
      <p:sp>
        <p:nvSpPr>
          <p:cNvPr id="22" name="TextBox 21"/>
          <p:cNvSpPr txBox="1"/>
          <p:nvPr/>
        </p:nvSpPr>
        <p:spPr>
          <a:xfrm>
            <a:off x="338486" y="2536958"/>
            <a:ext cx="954399" cy="400110"/>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nón</a:t>
            </a:r>
            <a:endParaRPr lang="vi-VN" sz="2000" dirty="0">
              <a:solidFill>
                <a:schemeClr val="accent6">
                  <a:lumMod val="75000"/>
                </a:schemeClr>
              </a:solidFill>
              <a:latin typeface="UTM Avo" panose="02040603050506020204" pitchFamily="18" charset="0"/>
            </a:endParaRPr>
          </a:p>
        </p:txBody>
      </p:sp>
      <p:pic>
        <p:nvPicPr>
          <p:cNvPr id="3" name="Picture 2"/>
          <p:cNvPicPr>
            <a:picLocks noChangeAspect="1"/>
          </p:cNvPicPr>
          <p:nvPr/>
        </p:nvPicPr>
        <p:blipFill>
          <a:blip r:embed="rId3"/>
          <a:stretch>
            <a:fillRect/>
          </a:stretch>
        </p:blipFill>
        <p:spPr>
          <a:xfrm>
            <a:off x="318154" y="1011625"/>
            <a:ext cx="6221691" cy="1368688"/>
          </a:xfrm>
          <a:prstGeom prst="roundRect">
            <a:avLst>
              <a:gd name="adj" fmla="val 31819"/>
            </a:avLst>
          </a:prstGeom>
        </p:spPr>
      </p:pic>
      <p:sp>
        <p:nvSpPr>
          <p:cNvPr id="13" name="TextBox 12"/>
          <p:cNvSpPr txBox="1"/>
          <p:nvPr/>
        </p:nvSpPr>
        <p:spPr>
          <a:xfrm>
            <a:off x="1292885" y="2577704"/>
            <a:ext cx="954399" cy="400110"/>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ô/ dù</a:t>
            </a:r>
            <a:endParaRPr lang="vi-VN" sz="2000" dirty="0">
              <a:solidFill>
                <a:schemeClr val="accent6">
                  <a:lumMod val="75000"/>
                </a:schemeClr>
              </a:solidFill>
              <a:latin typeface="UTM Avo" panose="02040603050506020204" pitchFamily="18" charset="0"/>
            </a:endParaRPr>
          </a:p>
        </p:txBody>
      </p:sp>
      <p:sp>
        <p:nvSpPr>
          <p:cNvPr id="14" name="TextBox 13"/>
          <p:cNvSpPr txBox="1"/>
          <p:nvPr/>
        </p:nvSpPr>
        <p:spPr>
          <a:xfrm>
            <a:off x="2321977" y="2580742"/>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mũ, khăn</a:t>
            </a:r>
            <a:endParaRPr lang="vi-VN" sz="2000" dirty="0">
              <a:solidFill>
                <a:schemeClr val="accent6">
                  <a:lumMod val="75000"/>
                </a:schemeClr>
              </a:solidFill>
              <a:latin typeface="UTM Avo" panose="02040603050506020204" pitchFamily="18" charset="0"/>
            </a:endParaRPr>
          </a:p>
        </p:txBody>
      </p:sp>
      <p:sp>
        <p:nvSpPr>
          <p:cNvPr id="15" name="TextBox 14"/>
          <p:cNvSpPr txBox="1"/>
          <p:nvPr/>
        </p:nvSpPr>
        <p:spPr>
          <a:xfrm>
            <a:off x="3351069" y="2593207"/>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áo mưa</a:t>
            </a:r>
            <a:endParaRPr lang="vi-VN" sz="2000" dirty="0">
              <a:solidFill>
                <a:schemeClr val="accent6">
                  <a:lumMod val="75000"/>
                </a:schemeClr>
              </a:solidFill>
              <a:latin typeface="UTM Avo" panose="02040603050506020204" pitchFamily="18" charset="0"/>
            </a:endParaRPr>
          </a:p>
        </p:txBody>
      </p:sp>
      <p:sp>
        <p:nvSpPr>
          <p:cNvPr id="16" name="TextBox 15"/>
          <p:cNvSpPr txBox="1"/>
          <p:nvPr/>
        </p:nvSpPr>
        <p:spPr>
          <a:xfrm>
            <a:off x="4380161" y="2583780"/>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quạt điện</a:t>
            </a:r>
            <a:endParaRPr lang="vi-VN" sz="2000" dirty="0">
              <a:solidFill>
                <a:schemeClr val="accent6">
                  <a:lumMod val="75000"/>
                </a:schemeClr>
              </a:solidFill>
              <a:latin typeface="UTM Avo" panose="02040603050506020204" pitchFamily="18" charset="0"/>
            </a:endParaRPr>
          </a:p>
        </p:txBody>
      </p:sp>
      <p:sp>
        <p:nvSpPr>
          <p:cNvPr id="18" name="TextBox 17"/>
          <p:cNvSpPr txBox="1"/>
          <p:nvPr/>
        </p:nvSpPr>
        <p:spPr>
          <a:xfrm>
            <a:off x="5409253" y="2577704"/>
            <a:ext cx="954399"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quạt giấy</a:t>
            </a:r>
            <a:endParaRPr lang="vi-VN" sz="2000" dirty="0">
              <a:solidFill>
                <a:schemeClr val="accent6">
                  <a:lumMod val="75000"/>
                </a:schemeClr>
              </a:solidFill>
              <a:latin typeface="UTM Avo" panose="02040603050506020204" pitchFamily="18" charset="0"/>
            </a:endParaRPr>
          </a:p>
        </p:txBody>
      </p:sp>
      <p:sp>
        <p:nvSpPr>
          <p:cNvPr id="19" name="TextBox 18"/>
          <p:cNvSpPr txBox="1"/>
          <p:nvPr/>
        </p:nvSpPr>
        <p:spPr>
          <a:xfrm>
            <a:off x="467590" y="3270621"/>
            <a:ext cx="6072255" cy="80996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2. </a:t>
            </a:r>
            <a:r>
              <a:rPr lang="en-US" sz="1600" b="1" dirty="0" err="1">
                <a:solidFill>
                  <a:schemeClr val="accent4">
                    <a:lumMod val="50000"/>
                  </a:schemeClr>
                </a:solidFill>
                <a:latin typeface="UTM Avo" panose="02040603050506020204" pitchFamily="18" charset="0"/>
              </a:rPr>
              <a:t>Chọn</a:t>
            </a:r>
            <a:r>
              <a:rPr lang="en-US" sz="1600" b="1" dirty="0">
                <a:solidFill>
                  <a:schemeClr val="accent4">
                    <a:lumMod val="50000"/>
                  </a:schemeClr>
                </a:solidFill>
                <a:latin typeface="UTM Avo" panose="02040603050506020204" pitchFamily="18" charset="0"/>
              </a:rPr>
              <a:t> 1 - 2 </a:t>
            </a:r>
            <a:r>
              <a:rPr lang="en-US" sz="1600" b="1" dirty="0" err="1">
                <a:solidFill>
                  <a:schemeClr val="accent4">
                    <a:lumMod val="50000"/>
                  </a:schemeClr>
                </a:solidFill>
                <a:latin typeface="UTM Avo" panose="02040603050506020204" pitchFamily="18" charset="0"/>
              </a:rPr>
              <a:t>đồ</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vật</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yêu</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thích</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và</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nói</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về</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đặc</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điểm</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công</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dụng</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của</a:t>
            </a:r>
            <a:r>
              <a:rPr lang="en-US" sz="1600" b="1" dirty="0">
                <a:solidFill>
                  <a:schemeClr val="accent4">
                    <a:lumMod val="50000"/>
                  </a:schemeClr>
                </a:solidFill>
                <a:latin typeface="UTM Avo" panose="02040603050506020204" pitchFamily="18" charset="0"/>
              </a:rPr>
              <a:t> </a:t>
            </a:r>
            <a:r>
              <a:rPr lang="en-US" sz="1600" b="1" dirty="0" err="1">
                <a:solidFill>
                  <a:schemeClr val="accent4">
                    <a:lumMod val="50000"/>
                  </a:schemeClr>
                </a:solidFill>
                <a:latin typeface="UTM Avo" panose="02040603050506020204" pitchFamily="18" charset="0"/>
              </a:rPr>
              <a:t>chúng</a:t>
            </a:r>
            <a:r>
              <a:rPr lang="en-US" sz="1600" b="1" dirty="0">
                <a:solidFill>
                  <a:schemeClr val="accent4">
                    <a:lumMod val="50000"/>
                  </a:schemeClr>
                </a:solidFill>
                <a:latin typeface="UTM Avo" panose="02040603050506020204" pitchFamily="18" charset="0"/>
              </a:rPr>
              <a:t>.</a:t>
            </a:r>
            <a:endParaRPr lang="en-US" sz="1600" b="1" dirty="0">
              <a:solidFill>
                <a:schemeClr val="accent4">
                  <a:lumMod val="50000"/>
                </a:schemeClr>
              </a:solidFill>
              <a:latin typeface="UTM Avo" panose="02040603050506020204" pitchFamily="18" charset="0"/>
            </a:endParaRPr>
          </a:p>
        </p:txBody>
      </p:sp>
      <p:sp>
        <p:nvSpPr>
          <p:cNvPr id="5" name="TextBox 4"/>
          <p:cNvSpPr txBox="1"/>
          <p:nvPr/>
        </p:nvSpPr>
        <p:spPr>
          <a:xfrm>
            <a:off x="474661" y="4210046"/>
            <a:ext cx="5891356" cy="338554"/>
          </a:xfrm>
          <a:prstGeom prst="rect">
            <a:avLst/>
          </a:prstGeom>
          <a:noFill/>
        </p:spPr>
        <p:txBody>
          <a:bodyPr wrap="none" rtlCol="0">
            <a:spAutoFit/>
          </a:bodyPr>
          <a:lstStyle/>
          <a:p>
            <a:r>
              <a:rPr lang="en-US" sz="1600" b="1" dirty="0">
                <a:solidFill>
                  <a:srgbClr val="FF0000"/>
                </a:solidFill>
                <a:latin typeface="UTM Avo" panose="02040603050506020204" pitchFamily="18" charset="0"/>
              </a:rPr>
              <a:t>M: </a:t>
            </a:r>
            <a:r>
              <a:rPr lang="en-US" sz="1600" dirty="0">
                <a:latin typeface="UTM Avo" panose="02040603050506020204" pitchFamily="18" charset="0"/>
              </a:rPr>
              <a:t>Nón có hình chóp, được dùng để che nắng, che mưa</a:t>
            </a:r>
            <a:endParaRPr lang="en-US" sz="16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4" grpId="0"/>
      <p:bldP spid="15" grpId="0"/>
      <p:bldP spid="16" grpId="0"/>
      <p:bldP spid="18" grpId="0"/>
      <p:bldP spid="19"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0"/>
            <a:ext cx="5876569" cy="1245235"/>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ptima" panose="02040603050506020204" charset="0"/>
                <a:cs typeface="UTM Aptima" panose="02040603050506020204" charset="0"/>
              </a:rPr>
              <a:t>2. </a:t>
            </a:r>
            <a:r>
              <a:rPr lang="vi-VN" sz="1800" b="1" dirty="0">
                <a:solidFill>
                  <a:schemeClr val="accent4">
                    <a:lumMod val="50000"/>
                  </a:schemeClr>
                </a:solidFill>
                <a:latin typeface="UTM Aptima" panose="02040603050506020204" charset="0"/>
                <a:cs typeface="UTM Aptima" panose="02040603050506020204" charset="0"/>
              </a:rPr>
              <a:t>Viết 3 – 5 câu tả một đồ vật em cần dùng để tránh nắng hoặc tránh mưa</a:t>
            </a:r>
            <a:endParaRPr lang="vi-VN" sz="1800" b="1" dirty="0">
              <a:solidFill>
                <a:schemeClr val="accent4">
                  <a:lumMod val="50000"/>
                </a:schemeClr>
              </a:solidFill>
              <a:latin typeface="UTM Aptima" panose="02040603050506020204" charset="0"/>
              <a:cs typeface="UTM Aptima" panose="02040603050506020204" charset="0"/>
            </a:endParaRPr>
          </a:p>
          <a:p>
            <a:pPr>
              <a:lnSpc>
                <a:spcPts val="3000"/>
              </a:lnSpc>
            </a:pPr>
            <a:endParaRPr lang="vi-VN" sz="1800" b="1" dirty="0">
              <a:solidFill>
                <a:schemeClr val="accent4">
                  <a:lumMod val="50000"/>
                </a:schemeClr>
              </a:solidFill>
              <a:latin typeface="UTM Aptima" panose="02040603050506020204" charset="0"/>
              <a:cs typeface="UTM Aptima" panose="02040603050506020204" charset="0"/>
            </a:endParaRPr>
          </a:p>
        </p:txBody>
      </p:sp>
      <p:cxnSp>
        <p:nvCxnSpPr>
          <p:cNvPr id="27" name="Straight Connector 26"/>
          <p:cNvCxnSpPr>
            <a:stCxn id="21" idx="3"/>
          </p:cNvCxnSpPr>
          <p:nvPr/>
        </p:nvCxnSpPr>
        <p:spPr>
          <a:xfrm>
            <a:off x="2008937" y="2756632"/>
            <a:ext cx="697311" cy="0"/>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50" idx="1"/>
          </p:cNvCxnSpPr>
          <p:nvPr/>
        </p:nvCxnSpPr>
        <p:spPr>
          <a:xfrm>
            <a:off x="4184066" y="2756632"/>
            <a:ext cx="637309" cy="0"/>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1" idx="0"/>
            <a:endCxn id="14" idx="4"/>
          </p:cNvCxnSpPr>
          <p:nvPr/>
        </p:nvCxnSpPr>
        <p:spPr>
          <a:xfrm flipV="1">
            <a:off x="3454393" y="3393941"/>
            <a:ext cx="0" cy="542882"/>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2727455" y="2119323"/>
            <a:ext cx="1450117" cy="1274618"/>
            <a:chOff x="2736690" y="2050473"/>
            <a:chExt cx="1450117" cy="1274618"/>
          </a:xfrm>
        </p:grpSpPr>
        <p:sp>
          <p:nvSpPr>
            <p:cNvPr id="14" name="Oval 13"/>
            <p:cNvSpPr/>
            <p:nvPr/>
          </p:nvSpPr>
          <p:spPr>
            <a:xfrm>
              <a:off x="2826319" y="2050473"/>
              <a:ext cx="1274618" cy="12746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2736690" y="2325499"/>
              <a:ext cx="1450117" cy="830997"/>
            </a:xfrm>
            <a:prstGeom prst="rect">
              <a:avLst/>
            </a:prstGeom>
            <a:noFill/>
          </p:spPr>
          <p:txBody>
            <a:bodyPr wrap="square" rtlCol="0">
              <a:spAutoFit/>
            </a:bodyPr>
            <a:lstStyle/>
            <a:p>
              <a:pPr algn="ctr"/>
              <a:r>
                <a:rPr lang="vi-VN" sz="2400" dirty="0">
                  <a:latin typeface="UTM Avo" panose="02040603050506020204" pitchFamily="18" charset="0"/>
                </a:rPr>
                <a:t>Tả đồ vật</a:t>
              </a:r>
              <a:endParaRPr lang="en-US" sz="2400" dirty="0">
                <a:latin typeface="UTM Avo" panose="02040603050506020204" pitchFamily="18" charset="0"/>
              </a:endParaRPr>
            </a:p>
          </p:txBody>
        </p:sp>
      </p:grpSp>
      <p:grpSp>
        <p:nvGrpSpPr>
          <p:cNvPr id="64" name="Group 63"/>
          <p:cNvGrpSpPr/>
          <p:nvPr/>
        </p:nvGrpSpPr>
        <p:grpSpPr>
          <a:xfrm>
            <a:off x="4821375" y="1953068"/>
            <a:ext cx="1825265" cy="1607128"/>
            <a:chOff x="4830610" y="1884218"/>
            <a:chExt cx="1825265" cy="1607128"/>
          </a:xfrm>
        </p:grpSpPr>
        <p:sp>
          <p:nvSpPr>
            <p:cNvPr id="50" name="Rounded Rectangle 49"/>
            <p:cNvSpPr/>
            <p:nvPr/>
          </p:nvSpPr>
          <p:spPr>
            <a:xfrm>
              <a:off x="4830610" y="1884218"/>
              <a:ext cx="1804473" cy="1607128"/>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4851399" y="1919685"/>
              <a:ext cx="1804476" cy="1517338"/>
            </a:xfrm>
            <a:prstGeom prst="rect">
              <a:avLst/>
            </a:prstGeom>
            <a:noFill/>
          </p:spPr>
          <p:txBody>
            <a:bodyPr wrap="square" rtlCol="0">
              <a:spAutoFit/>
            </a:bodyPr>
            <a:lstStyle/>
            <a:p>
              <a:pPr>
                <a:lnSpc>
                  <a:spcPct val="150000"/>
                </a:lnSpc>
              </a:pPr>
              <a:r>
                <a:rPr lang="vi-VN" sz="1600" dirty="0">
                  <a:latin typeface="UTM Avo" panose="02040603050506020204" pitchFamily="18" charset="0"/>
                </a:rPr>
                <a:t>(2) Đồ vật đó có gì nổi bật về hình dạng, màu sắc,…? </a:t>
              </a:r>
              <a:endParaRPr lang="en-US" sz="1600" dirty="0">
                <a:latin typeface="UTM Avo" panose="02040603050506020204" pitchFamily="18" charset="0"/>
              </a:endParaRPr>
            </a:p>
          </p:txBody>
        </p:sp>
      </p:grpSp>
      <p:grpSp>
        <p:nvGrpSpPr>
          <p:cNvPr id="66" name="Group 65"/>
          <p:cNvGrpSpPr/>
          <p:nvPr/>
        </p:nvGrpSpPr>
        <p:grpSpPr>
          <a:xfrm>
            <a:off x="1804760" y="3936823"/>
            <a:ext cx="3299265" cy="965116"/>
            <a:chOff x="1813995" y="3867973"/>
            <a:chExt cx="3299265" cy="965116"/>
          </a:xfrm>
        </p:grpSpPr>
        <p:sp>
          <p:nvSpPr>
            <p:cNvPr id="51" name="Rounded Rectangle 50"/>
            <p:cNvSpPr/>
            <p:nvPr/>
          </p:nvSpPr>
          <p:spPr>
            <a:xfrm>
              <a:off x="1813995" y="3867973"/>
              <a:ext cx="3299265" cy="965116"/>
            </a:xfrm>
            <a:prstGeom prst="roundRect">
              <a:avLst/>
            </a:prstGeom>
            <a:solidFill>
              <a:srgbClr val="D7EDA9"/>
            </a:solidFill>
            <a:ln>
              <a:solidFill>
                <a:srgbClr val="F4F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928825" y="3936409"/>
              <a:ext cx="3018821" cy="778675"/>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(3) Em thường dùng đồ vật đó vào lúc nào?</a:t>
              </a:r>
              <a:endParaRPr lang="vi-VN" sz="1600" dirty="0">
                <a:latin typeface="UTM Avo" panose="02040603050506020204" pitchFamily="18" charset="0"/>
              </a:endParaRPr>
            </a:p>
          </p:txBody>
        </p:sp>
      </p:grpSp>
      <p:grpSp>
        <p:nvGrpSpPr>
          <p:cNvPr id="11" name="Group 10"/>
          <p:cNvGrpSpPr/>
          <p:nvPr/>
        </p:nvGrpSpPr>
        <p:grpSpPr>
          <a:xfrm>
            <a:off x="329118" y="1953068"/>
            <a:ext cx="1679819" cy="1607128"/>
            <a:chOff x="329117" y="1792813"/>
            <a:chExt cx="1679819" cy="1607128"/>
          </a:xfrm>
        </p:grpSpPr>
        <p:sp>
          <p:nvSpPr>
            <p:cNvPr id="21" name="Rounded Rectangle 20"/>
            <p:cNvSpPr/>
            <p:nvPr/>
          </p:nvSpPr>
          <p:spPr>
            <a:xfrm>
              <a:off x="342643" y="1792813"/>
              <a:ext cx="1666293" cy="160712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9117" y="1817948"/>
              <a:ext cx="1647458" cy="1517338"/>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(4) Tình cảm của em đối với đồ vật đó như thế nào?</a:t>
              </a:r>
              <a:endParaRPr lang="vi-VN" sz="1600" dirty="0">
                <a:latin typeface="UTM Avo" panose="02040603050506020204" pitchFamily="18" charset="0"/>
              </a:endParaRPr>
            </a:p>
          </p:txBody>
        </p:sp>
      </p:grpSp>
      <p:cxnSp>
        <p:nvCxnSpPr>
          <p:cNvPr id="28" name="Straight Connector 27"/>
          <p:cNvCxnSpPr/>
          <p:nvPr/>
        </p:nvCxnSpPr>
        <p:spPr>
          <a:xfrm flipV="1">
            <a:off x="3437110" y="1642128"/>
            <a:ext cx="0" cy="387927"/>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282036" y="983891"/>
            <a:ext cx="2293928" cy="803564"/>
            <a:chOff x="2282035" y="823636"/>
            <a:chExt cx="2293928" cy="803564"/>
          </a:xfrm>
        </p:grpSpPr>
        <p:sp>
          <p:nvSpPr>
            <p:cNvPr id="26" name="Rounded Rectangle 25"/>
            <p:cNvSpPr/>
            <p:nvPr/>
          </p:nvSpPr>
          <p:spPr>
            <a:xfrm>
              <a:off x="2356700" y="823636"/>
              <a:ext cx="2219253" cy="803564"/>
            </a:xfrm>
            <a:prstGeom prst="roundRect">
              <a:avLst/>
            </a:prstGeom>
            <a:solidFill>
              <a:schemeClr val="bg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2035" y="826097"/>
              <a:ext cx="2293928" cy="778675"/>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(1) Em chọn tả đồ vật nào?</a:t>
              </a:r>
              <a:endParaRPr lang="en-US" sz="1600" dirty="0">
                <a:latin typeface="UTM Avo" panose="02040603050506020204" pitchFamily="18" charset="0"/>
              </a:endParaRPr>
            </a:p>
          </p:txBody>
        </p:sp>
      </p:grpSp>
      <p:sp>
        <p:nvSpPr>
          <p:cNvPr id="32" name="Oval 31"/>
          <p:cNvSpPr/>
          <p:nvPr/>
        </p:nvSpPr>
        <p:spPr>
          <a:xfrm>
            <a:off x="2706248" y="2017723"/>
            <a:ext cx="1477818" cy="147781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3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1000" fill="hold"/>
                                        <p:tgtEl>
                                          <p:spTgt spid="64"/>
                                        </p:tgtEl>
                                        <p:attrNameLst>
                                          <p:attrName>ppt_w</p:attrName>
                                        </p:attrNameLst>
                                      </p:cBhvr>
                                      <p:tavLst>
                                        <p:tav tm="0">
                                          <p:val>
                                            <p:strVal val="#ppt_w*0.70"/>
                                          </p:val>
                                        </p:tav>
                                        <p:tav tm="100000">
                                          <p:val>
                                            <p:strVal val="#ppt_w"/>
                                          </p:val>
                                        </p:tav>
                                      </p:tavLst>
                                    </p:anim>
                                    <p:anim calcmode="lin" valueType="num">
                                      <p:cBhvr>
                                        <p:cTn id="27" dur="1000" fill="hold"/>
                                        <p:tgtEl>
                                          <p:spTgt spid="64"/>
                                        </p:tgtEl>
                                        <p:attrNameLst>
                                          <p:attrName>ppt_h</p:attrName>
                                        </p:attrNameLst>
                                      </p:cBhvr>
                                      <p:tavLst>
                                        <p:tav tm="0">
                                          <p:val>
                                            <p:strVal val="#ppt_h"/>
                                          </p:val>
                                        </p:tav>
                                        <p:tav tm="100000">
                                          <p:val>
                                            <p:strVal val="#ppt_h"/>
                                          </p:val>
                                        </p:tav>
                                      </p:tavLst>
                                    </p:anim>
                                    <p:animEffect transition="in" filter="fade">
                                      <p:cBhvr>
                                        <p:cTn id="28" dur="10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up)">
                                      <p:cBhvr>
                                        <p:cTn id="33" dur="500"/>
                                        <p:tgtEl>
                                          <p:spTgt spid="5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right)">
                                      <p:cBhvr>
                                        <p:cTn id="44" dur="500"/>
                                        <p:tgtEl>
                                          <p:spTgt spid="27"/>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fltVal val="0"/>
                                          </p:val>
                                        </p:tav>
                                        <p:tav tm="100000">
                                          <p:val>
                                            <p:strVal val="#ppt_w"/>
                                          </p:val>
                                        </p:tav>
                                      </p:tavLst>
                                    </p:anim>
                                    <p:anim calcmode="lin" valueType="num">
                                      <p:cBhvr>
                                        <p:cTn id="49" dur="1000" fill="hold"/>
                                        <p:tgtEl>
                                          <p:spTgt spid="11"/>
                                        </p:tgtEl>
                                        <p:attrNameLst>
                                          <p:attrName>ppt_h</p:attrName>
                                        </p:attrNameLst>
                                      </p:cBhvr>
                                      <p:tavLst>
                                        <p:tav tm="0">
                                          <p:val>
                                            <p:fltVal val="0"/>
                                          </p:val>
                                        </p:tav>
                                        <p:tav tm="100000">
                                          <p:val>
                                            <p:strVal val="#ppt_h"/>
                                          </p:val>
                                        </p:tav>
                                      </p:tavLst>
                                    </p:anim>
                                    <p:anim calcmode="lin" valueType="num">
                                      <p:cBhvr>
                                        <p:cTn id="50" dur="1000" fill="hold"/>
                                        <p:tgtEl>
                                          <p:spTgt spid="11"/>
                                        </p:tgtEl>
                                        <p:attrNameLst>
                                          <p:attrName>style.rotation</p:attrName>
                                        </p:attrNameLst>
                                      </p:cBhvr>
                                      <p:tavLst>
                                        <p:tav tm="0">
                                          <p:val>
                                            <p:fltVal val="90"/>
                                          </p:val>
                                        </p:tav>
                                        <p:tav tm="100000">
                                          <p:val>
                                            <p:fltVal val="0"/>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1730" y="2657051"/>
            <a:ext cx="6255885" cy="553998"/>
          </a:xfrm>
          <a:prstGeom prst="rect">
            <a:avLst/>
          </a:prstGeom>
          <a:noFill/>
        </p:spPr>
        <p:txBody>
          <a:bodyPr wrap="square" rtlCol="0">
            <a:spAutoFit/>
          </a:bodyPr>
          <a:lstStyle/>
          <a:p>
            <a:pPr algn="just"/>
            <a:r>
              <a:rPr lang="vi-VN" sz="1500" b="1" dirty="0">
                <a:solidFill>
                  <a:srgbClr val="17479D"/>
                </a:solidFill>
                <a:latin typeface="UTM Avo" panose="02040603050506020204" pitchFamily="18" charset="0"/>
              </a:rPr>
              <a:t>2. </a:t>
            </a:r>
            <a:r>
              <a:rPr lang="vi-VN" sz="1500" dirty="0">
                <a:latin typeface="UTM Avo" panose="02040603050506020204" pitchFamily="18" charset="0"/>
              </a:rPr>
              <a:t>Nói về những điều em thích trong câu chuyện, bài thơ đó.</a:t>
            </a:r>
            <a:endParaRPr lang="vi-VN" sz="1500" dirty="0">
              <a:latin typeface="UTM Avo" panose="02040603050506020204" pitchFamily="18" charset="0"/>
            </a:endParaRPr>
          </a:p>
          <a:p>
            <a:pPr algn="just"/>
            <a:endParaRPr lang="vi-VN" sz="1500" dirty="0">
              <a:latin typeface="UTM Avo" panose="02040603050506020204" pitchFamily="18" charset="0"/>
            </a:endParaRPr>
          </a:p>
        </p:txBody>
      </p:sp>
      <p:sp>
        <p:nvSpPr>
          <p:cNvPr id="14" name="TextBox 13"/>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p:cNvSpPr txBox="1"/>
          <p:nvPr/>
        </p:nvSpPr>
        <p:spPr>
          <a:xfrm>
            <a:off x="361731" y="1784380"/>
            <a:ext cx="6134538" cy="735779"/>
          </a:xfrm>
          <a:prstGeom prst="rect">
            <a:avLst/>
          </a:prstGeom>
          <a:noFill/>
        </p:spPr>
        <p:txBody>
          <a:bodyPr wrap="square" rtlCol="0">
            <a:spAutoFit/>
          </a:bodyPr>
          <a:lstStyle/>
          <a:p>
            <a:pPr lvl="0"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một câu chuyện, bài thơ viết về các mùa trong năm. </a:t>
            </a:r>
            <a:endParaRPr lang="vi-VN" sz="1500" dirty="0">
              <a:latin typeface="UTM Avo" panose="02040603050506020204" pitchFamily="18" charset="0"/>
            </a:endParaRPr>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
        <p:nvSpPr>
          <p:cNvPr id="8" name="Rounded Rectangle 7"/>
          <p:cNvSpPr/>
          <p:nvPr/>
        </p:nvSpPr>
        <p:spPr>
          <a:xfrm>
            <a:off x="657803" y="3211049"/>
            <a:ext cx="2322576" cy="548640"/>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Tên câu chuyện, bài thơ.</a:t>
            </a:r>
            <a:endParaRPr lang="en-US" sz="1600" dirty="0">
              <a:solidFill>
                <a:srgbClr val="000000"/>
              </a:solidFill>
              <a:latin typeface="UTM Avo" panose="02040603050506020204" pitchFamily="18" charset="0"/>
            </a:endParaRPr>
          </a:p>
        </p:txBody>
      </p:sp>
      <p:sp>
        <p:nvSpPr>
          <p:cNvPr id="9" name="Rounded Rectangle 8"/>
          <p:cNvSpPr/>
          <p:nvPr/>
        </p:nvSpPr>
        <p:spPr>
          <a:xfrm>
            <a:off x="3562547" y="3211049"/>
            <a:ext cx="2322576" cy="548640"/>
          </a:xfrm>
          <a:prstGeom prst="round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Điều em thích ở câu chuyện, bài thơ đó.</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4267" y="1390819"/>
            <a:ext cx="4405927" cy="3318271"/>
            <a:chOff x="1417547" y="1264224"/>
            <a:chExt cx="4405927" cy="3318271"/>
          </a:xfrm>
        </p:grpSpPr>
        <p:pic>
          <p:nvPicPr>
            <p:cNvPr id="3" name="Picture 2"/>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grpSp>
        <p:nvGrpSpPr>
          <p:cNvPr id="16" name="Group 15"/>
          <p:cNvGrpSpPr/>
          <p:nvPr/>
        </p:nvGrpSpPr>
        <p:grpSpPr>
          <a:xfrm>
            <a:off x="395070" y="578414"/>
            <a:ext cx="1613648" cy="751495"/>
            <a:chOff x="369342" y="617893"/>
            <a:chExt cx="1613648" cy="751495"/>
          </a:xfrm>
        </p:grpSpPr>
        <p:sp>
          <p:nvSpPr>
            <p:cNvPr id="17" name="TextBox 16"/>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2</a:t>
              </a:r>
              <a:endParaRPr lang="en-US" sz="4000" dirty="0">
                <a:solidFill>
                  <a:schemeClr val="accent1">
                    <a:lumMod val="50000"/>
                  </a:schemeClr>
                </a:solidFill>
                <a:latin typeface="UTM Cookies" panose="02040603050506020204" pitchFamily="18" charset="0"/>
              </a:endParaRPr>
            </a:p>
          </p:txBody>
        </p:sp>
        <p:sp>
          <p:nvSpPr>
            <p:cNvPr id="18" name="TextBox 17"/>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2</a:t>
              </a:r>
              <a:endParaRPr lang="en-US" sz="4000" dirty="0">
                <a:solidFill>
                  <a:schemeClr val="accent1"/>
                </a:solidFill>
                <a:latin typeface="UTM Cookies" panose="02040603050506020204" pitchFamily="18"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746086" y="148452"/>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        </a:t>
            </a:r>
            <a:r>
              <a:rPr lang="vi-VN" dirty="0">
                <a:latin typeface="UTM Avo" panose="02040603050506020204" pitchFamily="18" charset="0"/>
              </a:rPr>
              <a:t>Mùa này người làng tôi gọi là mùa nước nổi, không gọi là mùa nước lũ vì nước lên hiền hoà. Nước mỗi ngày một dâng lên. Mưa dầm dề, mưa sướt mướt ngày này qua ngày khác.</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lắt lẻo ngay dưới mái nhà.</a:t>
            </a:r>
            <a:endParaRPr lang="vi-VN" dirty="0">
              <a:latin typeface="UTM Avo" panose="02040603050506020204" pitchFamily="18" charset="0"/>
            </a:endParaRPr>
          </a:p>
          <a:p>
            <a:pPr marL="26670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vi-VN" dirty="0">
                <a:latin typeface="UTM Avo" panose="02040603050506020204" pitchFamily="18" charset="0"/>
              </a:rPr>
              <a:t>(T</a:t>
            </a: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heo Nguyễn Quang Sáng)</a:t>
            </a:r>
            <a:endPar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45" y="688328"/>
            <a:ext cx="304770" cy="288000"/>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04430" y="1640019"/>
            <a:ext cx="288000" cy="28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30" y="2611680"/>
            <a:ext cx="288000" cy="288000"/>
          </a:xfrm>
          <a:prstGeom prst="rect">
            <a:avLst/>
          </a:prstGeom>
        </p:spPr>
      </p:pic>
      <p:pic>
        <p:nvPicPr>
          <p:cNvPr id="14" name="Picture 13"/>
          <p:cNvPicPr>
            <a:picLocks noChangeAspect="1"/>
          </p:cNvPicPr>
          <p:nvPr/>
        </p:nvPicPr>
        <p:blipFill rotWithShape="1">
          <a:blip r:embed="rId7"/>
          <a:srcRect l="26090" t="28446" r="16812" b="22809"/>
          <a:stretch>
            <a:fillRect/>
          </a:stretch>
        </p:blipFill>
        <p:spPr>
          <a:xfrm>
            <a:off x="342597" y="3868528"/>
            <a:ext cx="377072" cy="4147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746086" y="148452"/>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        </a:t>
            </a:r>
            <a:r>
              <a:rPr lang="vi-VN" dirty="0">
                <a:latin typeface="UTM Avo" panose="02040603050506020204" pitchFamily="18" charset="0"/>
              </a:rPr>
              <a:t>Mùa này người làng tôi gọi là </a:t>
            </a:r>
            <a:r>
              <a:rPr lang="vi-VN" b="1" dirty="0">
                <a:solidFill>
                  <a:srgbClr val="FF0000"/>
                </a:solidFill>
                <a:latin typeface="UTM Avo" panose="02040603050506020204" pitchFamily="18" charset="0"/>
              </a:rPr>
              <a:t>mùa nước nổi</a:t>
            </a:r>
            <a:r>
              <a:rPr lang="vi-VN" dirty="0">
                <a:latin typeface="UTM Avo" panose="02040603050506020204" pitchFamily="18" charset="0"/>
              </a:rPr>
              <a:t>, không gọi là mùa nước lũ vì nước lên hiền hoà. Nước mỗi ngày một dâng lên. Mưa dầm dề, mưa </a:t>
            </a:r>
            <a:r>
              <a:rPr lang="vi-VN" b="1" dirty="0">
                <a:solidFill>
                  <a:srgbClr val="FF0000"/>
                </a:solidFill>
                <a:latin typeface="UTM Avo" panose="02040603050506020204" pitchFamily="18" charset="0"/>
              </a:rPr>
              <a:t>sướt mướt </a:t>
            </a:r>
            <a:r>
              <a:rPr lang="vi-VN" dirty="0">
                <a:latin typeface="UTM Avo" panose="02040603050506020204" pitchFamily="18" charset="0"/>
              </a:rPr>
              <a:t>ngày này qua ngày khác.</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Rồi đến rằm tháng Bảy: “</a:t>
            </a:r>
            <a:r>
              <a:rPr lang="vi-VN" b="1" dirty="0">
                <a:solidFill>
                  <a:srgbClr val="FF0000"/>
                </a:solidFill>
                <a:latin typeface="UTM Avo" panose="02040603050506020204" pitchFamily="18" charset="0"/>
              </a:rPr>
              <a:t>Rằm tháng Bảy </a:t>
            </a:r>
            <a:r>
              <a:rPr lang="vi-VN" dirty="0">
                <a:latin typeface="UTM Avo" panose="02040603050506020204" pitchFamily="18" charset="0"/>
              </a:rPr>
              <a:t>nước nhảy lên bờ”. Dòng sông Cửu Long đã no đầy, lại tràn qua bờ. Nước trong ao hồ, trong đồng ruộng của mùa mưa hoà lẫn với nước dòng sông Cửu Long.</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Đồng ruộng, vườn tược và cây cỏ như biết giữ lại hạt </a:t>
            </a:r>
            <a:r>
              <a:rPr lang="vi-VN" b="1" dirty="0">
                <a:solidFill>
                  <a:srgbClr val="FF0000"/>
                </a:solidFill>
                <a:latin typeface="UTM Avo" panose="02040603050506020204" pitchFamily="18" charset="0"/>
              </a:rPr>
              <a:t>phù sa </a:t>
            </a:r>
            <a:r>
              <a:rPr lang="vi-VN" dirty="0">
                <a:latin typeface="UTM Avo" panose="02040603050506020204" pitchFamily="18" charset="0"/>
              </a:rPr>
              <a:t>ở quanh mình, nước lại trong dần. Ngồi trong nhà, ta thấy cả những đàn cá </a:t>
            </a:r>
            <a:r>
              <a:rPr lang="vi-VN" b="1" dirty="0">
                <a:solidFill>
                  <a:srgbClr val="FF0000"/>
                </a:solidFill>
                <a:latin typeface="UTM Avo" panose="02040603050506020204" pitchFamily="18" charset="0"/>
              </a:rPr>
              <a:t>ròng ròng</a:t>
            </a:r>
            <a:r>
              <a:rPr lang="vi-VN" dirty="0">
                <a:latin typeface="UTM Avo" panose="02040603050506020204" pitchFamily="18" charset="0"/>
              </a:rPr>
              <a:t>, từng đàn, từng đàn theo cá mẹ xuôi theo dòng nước, vào tận </a:t>
            </a:r>
            <a:r>
              <a:rPr lang="vi-VN" b="1" dirty="0">
                <a:solidFill>
                  <a:srgbClr val="FF0000"/>
                </a:solidFill>
                <a:latin typeface="UTM Avo" panose="02040603050506020204" pitchFamily="18" charset="0"/>
              </a:rPr>
              <a:t>đồng sâu</a:t>
            </a:r>
            <a:r>
              <a:rPr lang="vi-VN" dirty="0">
                <a:latin typeface="UTM Avo" panose="02040603050506020204" pitchFamily="18" charset="0"/>
              </a:rPr>
              <a:t>.</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a:t>
            </a:r>
            <a:r>
              <a:rPr lang="vi-VN" b="1" dirty="0">
                <a:solidFill>
                  <a:srgbClr val="FF0000"/>
                </a:solidFill>
                <a:latin typeface="UTM Avo" panose="02040603050506020204" pitchFamily="18" charset="0"/>
              </a:rPr>
              <a:t>lắt lẻo </a:t>
            </a:r>
            <a:r>
              <a:rPr lang="vi-VN" dirty="0">
                <a:latin typeface="UTM Avo" panose="02040603050506020204" pitchFamily="18" charset="0"/>
              </a:rPr>
              <a:t>ngay dưới mái nhà.</a:t>
            </a:r>
            <a:endParaRPr lang="vi-VN" dirty="0">
              <a:latin typeface="UTM Avo" panose="02040603050506020204" pitchFamily="18" charset="0"/>
            </a:endParaRPr>
          </a:p>
          <a:p>
            <a:pPr marL="266700" lvl="0" algn="ctr">
              <a:lnSpc>
                <a:spcPct val="150000"/>
              </a:lnSpc>
              <a:defRPr/>
            </a:pPr>
            <a:r>
              <a:rPr lang="vi-VN" dirty="0">
                <a:latin typeface="UTM Avo" panose="02040603050506020204" pitchFamily="18" charset="0"/>
              </a:rPr>
              <a:t>(Theo Nguyễn Quang Sáng)</a:t>
            </a:r>
            <a:endParaRPr lang="vi-VN" dirty="0">
              <a:latin typeface="UTM Avo" panose="020406030505060202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N DIỆT CÁ LÒNG RÒNG (online-video-cutter.com).mp4" descr="TẬN DIỆT CÁ LÒNG RÒNG (online-video-cutter.com).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29071" y="2117653"/>
            <a:ext cx="4441629" cy="2498416"/>
          </a:xfrm>
          <a:prstGeom prst="rect">
            <a:avLst/>
          </a:prstGeom>
        </p:spPr>
      </p:pic>
      <p:sp>
        <p:nvSpPr>
          <p:cNvPr id="4" name="TextBox 3"/>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rcRect l="1772" t="2351" r="1"/>
          <a:stretch>
            <a:fillRect/>
          </a:stretch>
        </p:blipFill>
        <p:spPr>
          <a:xfrm>
            <a:off x="635794" y="443403"/>
            <a:ext cx="582308" cy="525172"/>
          </a:xfrm>
          <a:prstGeom prst="rect">
            <a:avLst/>
          </a:prstGeom>
        </p:spPr>
      </p:pic>
      <p:sp>
        <p:nvSpPr>
          <p:cNvPr id="6" name="TextBox 5"/>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p:cNvSpPr/>
          <p:nvPr/>
        </p:nvSpPr>
        <p:spPr>
          <a:xfrm>
            <a:off x="727561" y="1174610"/>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cá ròng ròng (cá lòng ròng) </a:t>
            </a:r>
            <a:endParaRPr lang="vi-VN" sz="1800" b="1" dirty="0"/>
          </a:p>
        </p:txBody>
      </p:sp>
      <p:sp>
        <p:nvSpPr>
          <p:cNvPr id="8" name="Oval 7"/>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3998840" y="1195033"/>
            <a:ext cx="2409028"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loài cá lóc nhỏ, </a:t>
            </a:r>
            <a:endParaRPr lang="en-US" sz="1800" dirty="0">
              <a:solidFill>
                <a:schemeClr val="accent6">
                  <a:lumMod val="50000"/>
                </a:schemeClr>
              </a:solidFill>
              <a:latin typeface="UTM Avo" panose="02040603050506020204" pitchFamily="18" charset="0"/>
            </a:endParaRPr>
          </a:p>
        </p:txBody>
      </p:sp>
      <p:sp>
        <p:nvSpPr>
          <p:cNvPr id="10" name="Rectangle 9"/>
          <p:cNvSpPr/>
          <p:nvPr/>
        </p:nvSpPr>
        <p:spPr>
          <a:xfrm>
            <a:off x="1951816" y="2159823"/>
            <a:ext cx="4719562" cy="584775"/>
          </a:xfrm>
          <a:prstGeom prst="rect">
            <a:avLst/>
          </a:prstGeom>
        </p:spPr>
        <p:txBody>
          <a:bodyPr wrap="none">
            <a:spAutoFit/>
          </a:bodyPr>
          <a:lstStyle/>
          <a:p>
            <a:r>
              <a:rPr lang="vi-VN" sz="1800" dirty="0">
                <a:solidFill>
                  <a:schemeClr val="accent6">
                    <a:lumMod val="50000"/>
                  </a:schemeClr>
                </a:solidFill>
                <a:latin typeface="UTM Avo" panose="02040603050506020204" pitchFamily="18" charset="0"/>
              </a:rPr>
              <a:t>: một con sông lớn ở miền Nam nước ta.</a:t>
            </a:r>
            <a:endParaRPr lang="vi-VN" sz="1800" dirty="0">
              <a:solidFill>
                <a:schemeClr val="accent6">
                  <a:lumMod val="50000"/>
                </a:schemeClr>
              </a:solidFill>
              <a:latin typeface="UTM Avo" panose="02040603050506020204" pitchFamily="18" charset="0"/>
            </a:endParaRPr>
          </a:p>
          <a:p>
            <a:endParaRPr lang="en-US" dirty="0"/>
          </a:p>
        </p:txBody>
      </p:sp>
      <p:sp>
        <p:nvSpPr>
          <p:cNvPr id="12" name="Rectangle 11"/>
          <p:cNvSpPr/>
          <p:nvPr/>
        </p:nvSpPr>
        <p:spPr>
          <a:xfrm>
            <a:off x="708708" y="204549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Cửu Long</a:t>
            </a:r>
            <a:endParaRPr lang="vi-VN" sz="1800" b="1" dirty="0"/>
          </a:p>
        </p:txBody>
      </p:sp>
      <p:sp>
        <p:nvSpPr>
          <p:cNvPr id="13" name="Oval 12"/>
          <p:cNvSpPr/>
          <p:nvPr/>
        </p:nvSpPr>
        <p:spPr>
          <a:xfrm>
            <a:off x="540686" y="218587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789119" y="1556765"/>
            <a:ext cx="5318129"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thường bơi theo đàn vào mùa nước nổi.</a:t>
            </a:r>
            <a:endParaRPr lang="vi-VN" sz="1800" dirty="0">
              <a:solidFill>
                <a:schemeClr val="accent6">
                  <a:lumMod val="50000"/>
                </a:schemeClr>
              </a:solidFill>
              <a:latin typeface="UTM Avo" panose="02040603050506020204" pitchFamily="18" charset="0"/>
            </a:endParaRPr>
          </a:p>
        </p:txBody>
      </p:sp>
      <p:pic>
        <p:nvPicPr>
          <p:cNvPr id="2050" name="Picture 2" descr="Danh sách 8 cửa sông còn sót lại của sông Cửu Lo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07771" y="2521555"/>
            <a:ext cx="3635044" cy="246543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9537" y="2760345"/>
            <a:ext cx="2382588"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đất, cát nhỏ mịn, </a:t>
            </a:r>
            <a:endParaRPr lang="en-US" dirty="0"/>
          </a:p>
        </p:txBody>
      </p:sp>
      <p:sp>
        <p:nvSpPr>
          <p:cNvPr id="17" name="Rectangle 16"/>
          <p:cNvSpPr/>
          <p:nvPr/>
        </p:nvSpPr>
        <p:spPr>
          <a:xfrm>
            <a:off x="708708" y="2674552"/>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phù sa</a:t>
            </a:r>
            <a:endParaRPr lang="vi-VN" sz="1800" b="1" dirty="0"/>
          </a:p>
        </p:txBody>
      </p:sp>
      <p:sp>
        <p:nvSpPr>
          <p:cNvPr id="18" name="Oval 17"/>
          <p:cNvSpPr/>
          <p:nvPr/>
        </p:nvSpPr>
        <p:spPr>
          <a:xfrm>
            <a:off x="540686" y="281493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774601" y="3025847"/>
            <a:ext cx="2942376" cy="1279966"/>
          </a:xfrm>
          <a:prstGeom prst="rect">
            <a:avLst/>
          </a:prstGeom>
        </p:spPr>
        <p:txBody>
          <a:bodyPr wrap="square">
            <a:spAutoFit/>
          </a:bodyPr>
          <a:lstStyle/>
          <a:p>
            <a:pPr algn="just">
              <a:lnSpc>
                <a:spcPct val="150000"/>
              </a:lnSpc>
            </a:pPr>
            <a:r>
              <a:rPr lang="vi-VN" sz="1800" dirty="0">
                <a:solidFill>
                  <a:schemeClr val="accent6">
                    <a:lumMod val="50000"/>
                  </a:schemeClr>
                </a:solidFill>
                <a:latin typeface="UTM Avo" panose="02040603050506020204" pitchFamily="18" charset="0"/>
              </a:rPr>
              <a:t>hoà tan trong dòng nước</a:t>
            </a:r>
            <a:r>
              <a:rPr lang="en-US" sz="1800" dirty="0"/>
              <a:t> </a:t>
            </a:r>
            <a:r>
              <a:rPr lang="vi-VN" sz="1800" dirty="0">
                <a:solidFill>
                  <a:srgbClr val="FC7D77">
                    <a:lumMod val="50000"/>
                  </a:srgbClr>
                </a:solidFill>
                <a:latin typeface="UTM Avo" panose="02040603050506020204" pitchFamily="18" charset="0"/>
              </a:rPr>
              <a:t>hoặc lắng đọng lại ở bờ sông, bãi bồi.</a:t>
            </a:r>
            <a:endParaRPr lang="vi-VN" sz="1800" dirty="0">
              <a:solidFill>
                <a:srgbClr val="FC7D77">
                  <a:lumMod val="50000"/>
                </a:srgbClr>
              </a:solidFill>
              <a:latin typeface="UTM Avo" panose="02040603050506020204" pitchFamily="18" charset="0"/>
            </a:endParaRPr>
          </a:p>
        </p:txBody>
      </p:sp>
      <p:pic>
        <p:nvPicPr>
          <p:cNvPr id="2054" name="Picture 6" descr="Lở mãi sao không phù sa - Văn nghệ Tiền Giang online"/>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761494" y="2814933"/>
            <a:ext cx="2777469" cy="2083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
                                        </p:tgtEl>
                                        <p:attrNameLst>
                                          <p:attrName>style.visibility</p:attrName>
                                        </p:attrNameLst>
                                      </p:cBhvr>
                                      <p:to>
                                        <p:strVal val="hidden"/>
                                      </p:to>
                                    </p:set>
                                    <p:cmd type="call" cmd="stop">
                                      <p:cBhvr>
                                        <p:cTn id="34" dur="1">
                                          <p:stCondLst>
                                            <p:cond delay="0"/>
                                          </p:stCondLst>
                                        </p:cTn>
                                        <p:tgtEl>
                                          <p:spTgt spid="3"/>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fade">
                                      <p:cBhvr>
                                        <p:cTn id="51" dur="500"/>
                                        <p:tgtEl>
                                          <p:spTgt spid="205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05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0"/>
                            </p:stCondLst>
                            <p:childTnLst>
                              <p:par>
                                <p:cTn id="69" presetID="10"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054"/>
                                        </p:tgtEl>
                                        <p:attrNameLst>
                                          <p:attrName>style.visibility</p:attrName>
                                        </p:attrNameLst>
                                      </p:cBhvr>
                                      <p:to>
                                        <p:strVal val="visible"/>
                                      </p:to>
                                    </p:set>
                                    <p:animEffect transition="in" filter="fade">
                                      <p:cBhvr>
                                        <p:cTn id="7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3"/>
                </p:tgtEl>
              </p:cMediaNode>
            </p:video>
            <p:seq concurrent="1" nextAc="seek">
              <p:cTn id="78" restart="whenNotActive" fill="hold" evtFilter="cancelBubble" nodeType="interactiveSeq">
                <p:stCondLst>
                  <p:cond evt="onClick" delay="0">
                    <p:tgtEl>
                      <p:spTgt spid="3"/>
                    </p:tgtEl>
                  </p:cond>
                </p:stCondLst>
                <p:endSync evt="end" delay="0">
                  <p:rtn val="all"/>
                </p:endSync>
                <p:childTnLst>
                  <p:par>
                    <p:cTn id="79" fill="hold">
                      <p:stCondLst>
                        <p:cond delay="0"/>
                      </p:stCondLst>
                      <p:childTnLst>
                        <p:par>
                          <p:cTn id="80" fill="hold">
                            <p:stCondLst>
                              <p:cond delay="0"/>
                            </p:stCondLst>
                            <p:childTnLst>
                              <p:par>
                                <p:cTn id="81" presetID="2" presetClass="mediacall" presetSubtype="0" fill="hold" nodeType="clickEffect">
                                  <p:stCondLst>
                                    <p:cond delay="0"/>
                                  </p:stCondLst>
                                  <p:childTnLst>
                                    <p:cmd type="call" cmd="togglePause">
                                      <p:cBhvr>
                                        <p:cTn id="82"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P spid="7" grpId="0"/>
      <p:bldP spid="8" grpId="0" animBg="1"/>
      <p:bldP spid="9" grpId="0"/>
      <p:bldP spid="10" grpId="0"/>
      <p:bldP spid="12" grpId="0"/>
      <p:bldP spid="13" grpId="0" animBg="1"/>
      <p:bldP spid="14" grpId="0"/>
      <p:bldP spid="16" grpId="0"/>
      <p:bldP spid="17" grpId="0"/>
      <p:bldP spid="18"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5890"/>
            <a:ext cx="582308" cy="525172"/>
          </a:xfrm>
          <a:prstGeom prst="rect">
            <a:avLst/>
          </a:prstGeom>
        </p:spPr>
      </p:pic>
      <p:sp>
        <p:nvSpPr>
          <p:cNvPr id="5" name="TextBox 4"/>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p:cNvSpPr/>
          <p:nvPr/>
        </p:nvSpPr>
        <p:spPr>
          <a:xfrm>
            <a:off x="424761" y="1205910"/>
            <a:ext cx="5996762" cy="1411925"/>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Nước trong ao hồ, trong đồng ruộng của mùa mưa hoà lẫn với nước dòng sông Cửu Long.</a:t>
            </a:r>
            <a:endParaRPr lang="vi-VN" sz="2000" dirty="0">
              <a:latin typeface="UTM Avo" panose="02040603050506020204" pitchFamily="18" charset="0"/>
            </a:endParaRPr>
          </a:p>
        </p:txBody>
      </p:sp>
      <p:cxnSp>
        <p:nvCxnSpPr>
          <p:cNvPr id="7" name="Straight Connector 6"/>
          <p:cNvCxnSpPr/>
          <p:nvPr/>
        </p:nvCxnSpPr>
        <p:spPr>
          <a:xfrm flipH="1">
            <a:off x="5734278" y="126814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207675" y="1268141"/>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p:cNvGrpSpPr/>
          <p:nvPr/>
        </p:nvGrpSpPr>
        <p:grpSpPr>
          <a:xfrm>
            <a:off x="1288789" y="2168175"/>
            <a:ext cx="230207" cy="470813"/>
            <a:chOff x="4944388" y="3399410"/>
            <a:chExt cx="230207" cy="470813"/>
          </a:xfrm>
        </p:grpSpPr>
        <p:cxnSp>
          <p:nvCxnSpPr>
            <p:cNvPr id="17" name="Straight Connector 16"/>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1815355" y="173895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6701" y="2732991"/>
            <a:ext cx="5996762" cy="1411925"/>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Ngồi trong nhà, ta thấy cả những đàn cá ròng ròng, từng đàn, từng đàn theo cá mẹ xuôi theo dòng nước, vào tận đồng sâu.</a:t>
            </a:r>
            <a:endParaRPr lang="vi-VN" sz="2000" dirty="0">
              <a:latin typeface="UTM Avo" panose="02040603050506020204" pitchFamily="18" charset="0"/>
            </a:endParaRPr>
          </a:p>
        </p:txBody>
      </p:sp>
      <p:sp>
        <p:nvSpPr>
          <p:cNvPr id="28" name="Oval 27"/>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p:cNvCxnSpPr/>
          <p:nvPr/>
        </p:nvCxnSpPr>
        <p:spPr>
          <a:xfrm flipH="1">
            <a:off x="3340502" y="3169872"/>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961664" y="3203546"/>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619174" y="3672271"/>
            <a:ext cx="230207" cy="470813"/>
            <a:chOff x="4944388" y="3399410"/>
            <a:chExt cx="230207" cy="470813"/>
          </a:xfrm>
        </p:grpSpPr>
        <p:cxnSp>
          <p:nvCxnSpPr>
            <p:cNvPr id="32" name="Straight Connector 31"/>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2841701"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370388" y="320354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273757" y="365739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746086" y="148452"/>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rPr>
              <a:t>Mùa nước nổi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panose="020B0604020202020204"/>
              <a:sym typeface="Arial" panose="020B0604020202020204"/>
            </a:endParaRPr>
          </a:p>
        </p:txBody>
      </p:sp>
      <p:sp>
        <p:nvSpPr>
          <p:cNvPr id="6" name="TextBox 5"/>
          <p:cNvSpPr txBox="1"/>
          <p:nvPr/>
        </p:nvSpPr>
        <p:spPr>
          <a:xfrm>
            <a:off x="184730" y="62472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        </a:t>
            </a:r>
            <a:r>
              <a:rPr lang="vi-VN" dirty="0">
                <a:latin typeface="UTM Avo" panose="02040603050506020204" pitchFamily="18" charset="0"/>
              </a:rPr>
              <a:t>Mùa này người làng tôi gọi là mùa nước nổi, không gọi là mùa nước lũ vì nước lên hiền hoà. Nước mỗi ngày một dâng lên. Mưa dầm dề, mưa sướt mướt ngày này qua ngày khác.</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endParaRPr lang="vi-VN" dirty="0">
              <a:latin typeface="UTM Avo" panose="02040603050506020204" pitchFamily="18" charset="0"/>
            </a:endParaRPr>
          </a:p>
          <a:p>
            <a:pPr marL="44450" lvl="0" algn="just">
              <a:lnSpc>
                <a:spcPct val="150000"/>
              </a:lnSpc>
              <a:defRPr/>
            </a:pPr>
            <a:r>
              <a:rPr lang="vi-VN" dirty="0">
                <a:latin typeface="UTM Avo" panose="02040603050506020204" pitchFamily="18" charset="0"/>
              </a:rPr>
              <a:t>        Ngủ một đêm, sáng dậy, nước ngập lên những viên gạch. Phải lấy ván, lấy tre làm cầu từ cửa trước vào đến tận bếp. Vui quá! Có cả một cây cầu lắt lẻo ngay dưới mái nhà.</a:t>
            </a:r>
            <a:endParaRPr lang="vi-VN" dirty="0">
              <a:latin typeface="UTM Avo" panose="02040603050506020204" pitchFamily="18" charset="0"/>
            </a:endParaRPr>
          </a:p>
          <a:p>
            <a:pPr marL="26670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vi-VN" dirty="0">
                <a:latin typeface="UTM Avo" panose="02040603050506020204" pitchFamily="18" charset="0"/>
              </a:rPr>
              <a:t>(T</a:t>
            </a: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heo Nguyễn Quang Sáng)</a:t>
            </a:r>
            <a:endPar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45" y="688328"/>
            <a:ext cx="304770" cy="288000"/>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04430" y="1640019"/>
            <a:ext cx="288000" cy="28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30" y="2611680"/>
            <a:ext cx="288000" cy="288000"/>
          </a:xfrm>
          <a:prstGeom prst="rect">
            <a:avLst/>
          </a:prstGeom>
        </p:spPr>
      </p:pic>
      <p:pic>
        <p:nvPicPr>
          <p:cNvPr id="14" name="Picture 13"/>
          <p:cNvPicPr>
            <a:picLocks noChangeAspect="1"/>
          </p:cNvPicPr>
          <p:nvPr/>
        </p:nvPicPr>
        <p:blipFill rotWithShape="1">
          <a:blip r:embed="rId7"/>
          <a:srcRect l="26090" t="28446" r="16812" b="22809"/>
          <a:stretch>
            <a:fillRect/>
          </a:stretch>
        </p:blipFill>
        <p:spPr>
          <a:xfrm>
            <a:off x="342597" y="3868528"/>
            <a:ext cx="377072" cy="4147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6039" y="1544741"/>
            <a:ext cx="6119826"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Vì sao người ta gọi là mùa nước nổi mà không gọi là mùa nước lũ? </a:t>
            </a:r>
            <a:endParaRPr lang="vi-VN" sz="1800" dirty="0">
              <a:latin typeface="UTM Avo" panose="02040603050506020204" pitchFamily="18" charset="0"/>
            </a:endParaRPr>
          </a:p>
        </p:txBody>
      </p:sp>
      <p:sp>
        <p:nvSpPr>
          <p:cNvPr id="13" name="TextBox 12"/>
          <p:cNvSpPr txBox="1"/>
          <p:nvPr/>
        </p:nvSpPr>
        <p:spPr>
          <a:xfrm>
            <a:off x="503841" y="2684085"/>
            <a:ext cx="6119826" cy="2110962"/>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Cảnh vật trong mùa nước nổi thế nào?</a:t>
            </a:r>
            <a:endParaRPr lang="vi-VN" sz="1800" dirty="0">
              <a:latin typeface="UTM Avo" panose="02040603050506020204" pitchFamily="18" charset="0"/>
            </a:endParaRPr>
          </a:p>
          <a:p>
            <a:pPr algn="just">
              <a:lnSpc>
                <a:spcPct val="150000"/>
              </a:lnSpc>
            </a:pPr>
            <a:r>
              <a:rPr lang="vi-VN" sz="1800" dirty="0">
                <a:latin typeface="UTM Avo" panose="02040603050506020204" pitchFamily="18" charset="0"/>
              </a:rPr>
              <a:t>- Sông nước</a:t>
            </a:r>
            <a:endParaRPr lang="vi-VN" sz="1800" dirty="0">
              <a:latin typeface="UTM Avo" panose="02040603050506020204" pitchFamily="18" charset="0"/>
            </a:endParaRPr>
          </a:p>
          <a:p>
            <a:pPr algn="just">
              <a:lnSpc>
                <a:spcPct val="150000"/>
              </a:lnSpc>
            </a:pPr>
            <a:r>
              <a:rPr lang="vi-VN" sz="1800" dirty="0">
                <a:latin typeface="UTM Avo" panose="02040603050506020204" pitchFamily="18" charset="0"/>
              </a:rPr>
              <a:t>- Đồng ruộng</a:t>
            </a:r>
            <a:endParaRPr lang="vi-VN" sz="1800" dirty="0">
              <a:latin typeface="UTM Avo" panose="02040603050506020204" pitchFamily="18" charset="0"/>
            </a:endParaRPr>
          </a:p>
          <a:p>
            <a:pPr algn="just">
              <a:lnSpc>
                <a:spcPct val="150000"/>
              </a:lnSpc>
            </a:pPr>
            <a:r>
              <a:rPr lang="vi-VN" sz="1800" dirty="0">
                <a:latin typeface="UTM Avo" panose="02040603050506020204" pitchFamily="18" charset="0"/>
              </a:rPr>
              <a:t>- Vườn tược, cây cỏ</a:t>
            </a:r>
            <a:endParaRPr lang="vi-VN" sz="1800" dirty="0">
              <a:latin typeface="UTM Avo" panose="02040603050506020204" pitchFamily="18" charset="0"/>
            </a:endParaRPr>
          </a:p>
          <a:p>
            <a:pPr algn="just">
              <a:lnSpc>
                <a:spcPct val="150000"/>
              </a:lnSpc>
            </a:pPr>
            <a:r>
              <a:rPr lang="vi-VN" sz="1800" dirty="0">
                <a:latin typeface="UTM Avo" panose="02040603050506020204" pitchFamily="18" charset="0"/>
              </a:rPr>
              <a:t>- Cá</a:t>
            </a:r>
            <a:endParaRPr lang="vi-VN" sz="1800" dirty="0">
              <a:latin typeface="UTM Avo" panose="02040603050506020204" pitchFamily="18" charset="0"/>
            </a:endParaRPr>
          </a:p>
        </p:txBody>
      </p:sp>
      <p:sp>
        <p:nvSpPr>
          <p:cNvPr id="14" name="TextBox 13"/>
          <p:cNvSpPr txBox="1"/>
          <p:nvPr/>
        </p:nvSpPr>
        <p:spPr>
          <a:xfrm>
            <a:off x="503841" y="2232365"/>
            <a:ext cx="6119826"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Vì nước lên hiền hoà.</a:t>
            </a:r>
            <a:endParaRPr lang="vi-VN" sz="1800" dirty="0">
              <a:solidFill>
                <a:schemeClr val="accent6">
                  <a:lumMod val="75000"/>
                </a:schemeClr>
              </a:solidFill>
              <a:latin typeface="UTM Avo" panose="02040603050506020204" pitchFamily="18" charset="0"/>
            </a:endParaRPr>
          </a:p>
        </p:txBody>
      </p:sp>
      <p:sp>
        <p:nvSpPr>
          <p:cNvPr id="15" name="TextBox 14"/>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7" name="TextBox 16"/>
          <p:cNvSpPr txBox="1"/>
          <p:nvPr/>
        </p:nvSpPr>
        <p:spPr>
          <a:xfrm>
            <a:off x="1899458" y="3109875"/>
            <a:ext cx="4548476"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nước dâng cao, nước lên hiền hoà.</a:t>
            </a:r>
            <a:endParaRPr lang="vi-VN" sz="1600" dirty="0">
              <a:solidFill>
                <a:srgbClr val="FF0000"/>
              </a:solidFill>
              <a:latin typeface="UTM Avo" panose="02040603050506020204" pitchFamily="18" charset="0"/>
            </a:endParaRPr>
          </a:p>
        </p:txBody>
      </p:sp>
      <p:pic>
        <p:nvPicPr>
          <p:cNvPr id="11" name="Picture 10"/>
          <p:cNvPicPr>
            <a:picLocks noChangeAspect="1"/>
          </p:cNvPicPr>
          <p:nvPr/>
        </p:nvPicPr>
        <p:blipFill>
          <a:blip r:embed="rId1">
            <a:extLst>
              <a:ext uri="{BEBA8EAE-BF5A-486C-A8C5-ECC9F3942E4B}">
                <a14:imgProps xmlns:a14="http://schemas.microsoft.com/office/drawing/2010/main">
                  <a14:imgLayer r:embed="rId2">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
        <p:nvSpPr>
          <p:cNvPr id="16" name="TextBox 15"/>
          <p:cNvSpPr txBox="1"/>
          <p:nvPr/>
        </p:nvSpPr>
        <p:spPr>
          <a:xfrm>
            <a:off x="2005846" y="3531665"/>
            <a:ext cx="4899289"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nước trong đồng ruộng hoà lẫn nước sông CL</a:t>
            </a:r>
            <a:endParaRPr lang="vi-VN" sz="1600" dirty="0">
              <a:solidFill>
                <a:srgbClr val="FF0000"/>
              </a:solidFill>
              <a:latin typeface="UTM Avo" panose="02040603050506020204" pitchFamily="18" charset="0"/>
            </a:endParaRPr>
          </a:p>
        </p:txBody>
      </p:sp>
      <p:sp>
        <p:nvSpPr>
          <p:cNvPr id="18" name="TextBox 17"/>
          <p:cNvSpPr txBox="1"/>
          <p:nvPr/>
        </p:nvSpPr>
        <p:spPr>
          <a:xfrm>
            <a:off x="2761562" y="3941008"/>
            <a:ext cx="2621144"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được bồi đắp phù sa.</a:t>
            </a:r>
            <a:endParaRPr lang="vi-VN" sz="1600" dirty="0">
              <a:solidFill>
                <a:srgbClr val="FF0000"/>
              </a:solidFill>
              <a:latin typeface="UTM Avo" panose="02040603050506020204" pitchFamily="18" charset="0"/>
            </a:endParaRPr>
          </a:p>
        </p:txBody>
      </p:sp>
      <p:sp>
        <p:nvSpPr>
          <p:cNvPr id="19" name="TextBox 18"/>
          <p:cNvSpPr txBox="1"/>
          <p:nvPr/>
        </p:nvSpPr>
        <p:spPr>
          <a:xfrm>
            <a:off x="1019059" y="4365504"/>
            <a:ext cx="5886076" cy="409343"/>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rPr>
              <a:t>: bơi thành đàn, theo cá mẹ vào tận đồng sâu. </a:t>
            </a:r>
            <a:endParaRPr lang="vi-VN" sz="1600" dirty="0">
              <a:solidFill>
                <a:srgbClr val="FF00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left)">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left)">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left)">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build="p"/>
      <p:bldP spid="16" grpId="0" build="p"/>
      <p:bldP spid="18" grpId="0" build="p"/>
      <p:bldP spid="19" grpId="0" build="p"/>
    </p:bldLst>
  </p:timing>
</p:sld>
</file>

<file path=ppt/tags/tag1.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6835</Words>
  <Application>WPS Presentation</Application>
  <PresentationFormat>Custom</PresentationFormat>
  <Paragraphs>359</Paragraphs>
  <Slides>28</Slides>
  <Notes>8</Notes>
  <HiddenSlides>0</HiddenSlides>
  <MMClips>1</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28</vt:i4>
      </vt:variant>
    </vt:vector>
  </HeadingPairs>
  <TitlesOfParts>
    <vt:vector size="45" baseType="lpstr">
      <vt:lpstr>Arial</vt:lpstr>
      <vt:lpstr>SimSun</vt:lpstr>
      <vt:lpstr>Wingdings</vt:lpstr>
      <vt:lpstr>Arial</vt:lpstr>
      <vt:lpstr>Kalam</vt:lpstr>
      <vt:lpstr>Montserrat</vt:lpstr>
      <vt:lpstr>UTM Cookies</vt:lpstr>
      <vt:lpstr>UTM Avo</vt:lpstr>
      <vt:lpstr>Microsoft YaHei</vt:lpstr>
      <vt:lpstr>Arial Unicode MS</vt:lpstr>
      <vt:lpstr>Calibri</vt:lpstr>
      <vt:lpstr>Times New Roman</vt:lpstr>
      <vt:lpstr>UTM Androgyne</vt:lpstr>
      <vt:lpstr>UTM Aptima</vt:lpstr>
      <vt:lpstr>UTM Aristote</vt:lpstr>
      <vt:lpstr>Doodle Sketchbook by Slidesgo</vt:lpstr>
      <vt:lpstr>1_Doodle Sketchbook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121</cp:revision>
  <dcterms:created xsi:type="dcterms:W3CDTF">2022-01-18T04:55:43Z</dcterms:created>
  <dcterms:modified xsi:type="dcterms:W3CDTF">2022-01-18T05:05:53Z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D93A3D4D7ACB49C4B96D4EFA1AFFCEC3</vt:lpwstr>
  </property>
  <property fmtid="{D5CDD505-2E9C-101B-9397-08002B2CF9AE}" pid="3" name="KSOProductBuildVer">
    <vt:lpwstr>1033-11.2.0.10447</vt:lpwstr>
  </property>
</Properties>
</file>