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87" r:id="rId2"/>
    <p:sldId id="288" r:id="rId3"/>
    <p:sldId id="290" r:id="rId4"/>
    <p:sldId id="292" r:id="rId5"/>
    <p:sldId id="283" r:id="rId6"/>
    <p:sldId id="294" r:id="rId7"/>
    <p:sldId id="285" r:id="rId8"/>
    <p:sldId id="286" r:id="rId9"/>
    <p:sldId id="289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030"/>
    <a:srgbClr val="FF0000"/>
    <a:srgbClr val="EA6F44"/>
    <a:srgbClr val="CCFF99"/>
    <a:srgbClr val="CEECFE"/>
    <a:srgbClr val="A9DDFD"/>
    <a:srgbClr val="FFD88B"/>
    <a:srgbClr val="FFFFCC"/>
    <a:srgbClr val="0000CC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02" autoAdjust="0"/>
  </p:normalViewPr>
  <p:slideViewPr>
    <p:cSldViewPr>
      <p:cViewPr>
        <p:scale>
          <a:sx n="119" d="100"/>
          <a:sy n="119" d="100"/>
        </p:scale>
        <p:origin x="240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0007A-0AB4-43A3-A4E9-C51B3604F55A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C7042-B26E-42EE-8F40-F4BABD5F3E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54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8FE1F-EDBC-4F37-A1D4-804EA0CCBB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00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7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7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7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7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9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1E61BC-66DF-460A-A572-A5CF25BB2784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C530D71-A319-4076-9207-D9CE204E5B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7150" tIns="28575" rIns="5715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7150" tIns="28575" rIns="57150" bIns="28575"/>
          <a:lstStyle/>
          <a:p>
            <a:endParaRPr lang="en-US"/>
          </a:p>
        </p:txBody>
      </p:sp>
      <p:pic>
        <p:nvPicPr>
          <p:cNvPr id="4" name="Picture 2" descr="Picture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"/>
          <a:stretch>
            <a:fillRect/>
          </a:stretch>
        </p:blipFill>
        <p:spPr bwMode="auto">
          <a:xfrm>
            <a:off x="0" y="17087"/>
            <a:ext cx="9144000" cy="522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1990924" y="1948390"/>
            <a:ext cx="5607050" cy="44686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57147" tIns="28574" rIns="57147" bIns="28574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300" b="1" kern="10" dirty="0" smtClean="0"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MÔN:TOÁN </a:t>
            </a:r>
            <a:endParaRPr lang="en-US" sz="2300" b="1" kern="10" dirty="0">
              <a:ln w="2857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507780" y="2662068"/>
            <a:ext cx="2573338" cy="31035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57147" tIns="28574" rIns="57147" bIns="28574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3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LỚP: </a:t>
            </a:r>
            <a:r>
              <a:rPr lang="en-US" sz="23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1A</a:t>
            </a:r>
            <a:endParaRPr lang="en-US" sz="23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5" descr="PinkFlower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31" y="3798139"/>
            <a:ext cx="1219200" cy="50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6" y="17087"/>
            <a:ext cx="571501" cy="4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883" y="3920758"/>
            <a:ext cx="1444625" cy="1222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8"/>
          <p:cNvSpPr>
            <a:spLocks noChangeArrowheads="1" noChangeShapeType="1" noTextEdit="1"/>
          </p:cNvSpPr>
          <p:nvPr/>
        </p:nvSpPr>
        <p:spPr bwMode="auto">
          <a:xfrm>
            <a:off x="653150" y="792836"/>
            <a:ext cx="8001000" cy="39319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FF33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57147" tIns="28574" rIns="57147" bIns="28574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Kính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chào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quý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thầy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cô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giáo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về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dự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giờ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.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Chúc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sức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khoẻ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và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hạnh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2300" b="1" i="1" kern="10" dirty="0" err="1">
                <a:solidFill>
                  <a:srgbClr val="FF0000"/>
                </a:solidFill>
                <a:latin typeface="Times New Roman"/>
                <a:cs typeface="Times New Roman"/>
              </a:rPr>
              <a:t>phúc</a:t>
            </a:r>
            <a:r>
              <a:rPr lang="en-US" sz="2300" b="1" i="1" kern="10" dirty="0">
                <a:solidFill>
                  <a:srgbClr val="FF0000"/>
                </a:solidFill>
                <a:latin typeface="Times New Roman"/>
                <a:cs typeface="Times New Roman"/>
              </a:rPr>
              <a:t> ! </a:t>
            </a:r>
          </a:p>
        </p:txBody>
      </p:sp>
      <p:pic>
        <p:nvPicPr>
          <p:cNvPr id="11" name="Picture 9" descr="FloralCorner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" y="106210"/>
            <a:ext cx="1768475" cy="883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218" y="215525"/>
            <a:ext cx="571501" cy="4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Flower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196" y="599501"/>
            <a:ext cx="571501" cy="43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13"/>
          <p:cNvSpPr>
            <a:spLocks noChangeArrowheads="1" noChangeShapeType="1" noTextEdit="1"/>
          </p:cNvSpPr>
          <p:nvPr/>
        </p:nvSpPr>
        <p:spPr bwMode="auto">
          <a:xfrm>
            <a:off x="2531468" y="378644"/>
            <a:ext cx="3916362" cy="3383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57147" tIns="28574" rIns="57147" bIns="28574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TRƯỜNG TIỂU HỌC</a:t>
            </a:r>
            <a:r>
              <a:rPr lang="en-US" sz="23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3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ĐOÀN NGHIÊN</a:t>
            </a:r>
            <a:endParaRPr lang="en-US" sz="23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2632870" y="737371"/>
            <a:ext cx="3878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47" tIns="28574" rIns="57147" bIns="28574"/>
          <a:lstStyle/>
          <a:p>
            <a:endParaRPr lang="en-US"/>
          </a:p>
        </p:txBody>
      </p:sp>
      <p:sp>
        <p:nvSpPr>
          <p:cNvPr id="19" name="WordArt 17"/>
          <p:cNvSpPr>
            <a:spLocks noChangeArrowheads="1" noChangeShapeType="1" noTextEdit="1"/>
          </p:cNvSpPr>
          <p:nvPr/>
        </p:nvSpPr>
        <p:spPr bwMode="auto">
          <a:xfrm>
            <a:off x="2971928" y="3429001"/>
            <a:ext cx="3912534" cy="30178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lIns="57147" tIns="28574" rIns="57147" bIns="28574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23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GV: </a:t>
            </a:r>
            <a:r>
              <a:rPr lang="en-US" sz="23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HỒ THỊ CHÍN</a:t>
            </a:r>
            <a:endParaRPr lang="en-US" sz="23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93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500" b="98875" l="669" r="98997">
                        <a14:foregroundMark x1="41806" y1="38375" x2="31773" y2="3625"/>
                        <a14:foregroundMark x1="94482" y1="19625" x2="98997" y2="22250"/>
                        <a14:foregroundMark x1="7358" y1="12750" x2="6187" y2="27375"/>
                        <a14:foregroundMark x1="2007" y1="28000" x2="1338" y2="31375"/>
                        <a14:foregroundMark x1="2508" y1="34625" x2="836" y2="37500"/>
                        <a14:foregroundMark x1="45318" y1="50375" x2="52007" y2="53375"/>
                        <a14:foregroundMark x1="56522" y1="47625" x2="54348" y2="59125"/>
                        <a14:foregroundMark x1="58863" y1="51250" x2="58194" y2="57625"/>
                        <a14:foregroundMark x1="45652" y1="49250" x2="44482" y2="59000"/>
                        <a14:foregroundMark x1="42642" y1="49375" x2="40803" y2="57125"/>
                        <a14:foregroundMark x1="50836" y1="91000" x2="52508" y2="96125"/>
                        <a14:foregroundMark x1="31605" y1="96750" x2="34783" y2="97500"/>
                        <a14:foregroundMark x1="18562" y1="96125" x2="13712" y2="98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861" y="1098702"/>
            <a:ext cx="3717777" cy="37302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178227C-E317-47AD-AA37-1621D292DB76}"/>
              </a:ext>
            </a:extLst>
          </p:cNvPr>
          <p:cNvSpPr txBox="1"/>
          <p:nvPr/>
        </p:nvSpPr>
        <p:spPr>
          <a:xfrm>
            <a:off x="533400" y="114300"/>
            <a:ext cx="7620000" cy="6858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rPr>
              <a:t>Trò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rPr>
              <a:t>chơi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rPr>
              <a:t>: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rPr>
              <a:t>Hái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rPr>
              <a:t>táo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</a:rPr>
              <a:t> 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pic>
        <p:nvPicPr>
          <p:cNvPr id="4" name="tao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E451F70-31FA-46A2-B855-27675A6D4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1657350"/>
            <a:ext cx="825901" cy="825901"/>
          </a:xfrm>
          <a:prstGeom prst="rect">
            <a:avLst/>
          </a:prstGeom>
        </p:spPr>
      </p:pic>
      <p:pic>
        <p:nvPicPr>
          <p:cNvPr id="5" name="tao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E451F70-31FA-46A2-B855-27675A6D4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443" y="1428258"/>
            <a:ext cx="825901" cy="825901"/>
          </a:xfrm>
          <a:prstGeom prst="rect">
            <a:avLst/>
          </a:prstGeom>
        </p:spPr>
      </p:pic>
      <p:pic>
        <p:nvPicPr>
          <p:cNvPr id="6" name="tao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E451F70-31FA-46A2-B855-27675A6D4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68" y="2550856"/>
            <a:ext cx="825901" cy="825901"/>
          </a:xfrm>
          <a:prstGeom prst="rect">
            <a:avLst/>
          </a:prstGeom>
        </p:spPr>
      </p:pic>
      <p:pic>
        <p:nvPicPr>
          <p:cNvPr id="7" name="tao 1" descr="A close up of a logo&#10;&#10;Description automatically generated">
            <a:extLst>
              <a:ext uri="{FF2B5EF4-FFF2-40B4-BE49-F238E27FC236}">
                <a16:creationId xmlns:a16="http://schemas.microsoft.com/office/drawing/2014/main" xmlns="" id="{EE451F70-31FA-46A2-B855-27675A6D45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3889" y1="27500" x2="67500" y2="10833"/>
                        <a14:foregroundMark x1="67500" y1="10833" x2="72778" y2="1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93" y="2743200"/>
            <a:ext cx="825901" cy="825901"/>
          </a:xfrm>
          <a:prstGeom prst="rect">
            <a:avLst/>
          </a:prstGeom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10000" r="100000">
                        <a14:foregroundMark x1="52857" y1="84375" x2="52857" y2="84375"/>
                        <a14:foregroundMark x1="37857" y1="8482" x2="37857" y2="8482"/>
                        <a14:foregroundMark x1="40000" y1="893" x2="40000" y2="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937" y="3943350"/>
            <a:ext cx="494023" cy="60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21287" y1="33152" x2="35149" y2="23913"/>
                        <a14:foregroundMark x1="63861" y1="29348" x2="81188" y2="32609"/>
                        <a14:foregroundMark x1="23267" y1="48370" x2="38614" y2="62500"/>
                        <a14:foregroundMark x1="22277" y1="51087" x2="25743" y2="67935"/>
                        <a14:foregroundMark x1="57921" y1="44565" x2="75248" y2="44565"/>
                        <a14:foregroundMark x1="60396" y1="44565" x2="55446" y2="65217"/>
                        <a14:backgroundMark x1="73267" y1="35326" x2="77723" y2="36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932" y="5177439"/>
            <a:ext cx="884434" cy="60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76833" y="798465"/>
            <a:ext cx="3744416" cy="89350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rgbClr val="00B050"/>
                </a:solidFill>
              </a:rPr>
              <a:t>3 + </a:t>
            </a:r>
            <a:r>
              <a:rPr lang="en-US" sz="6600" b="1" dirty="0" smtClean="0">
                <a:solidFill>
                  <a:srgbClr val="00B050"/>
                </a:solidFill>
              </a:rPr>
              <a:t>2 </a:t>
            </a:r>
            <a:r>
              <a:rPr lang="en-US" sz="6600" b="1" dirty="0">
                <a:solidFill>
                  <a:srgbClr val="00B050"/>
                </a:solidFill>
              </a:rPr>
              <a:t>=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04615" y="818830"/>
            <a:ext cx="889523" cy="86409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80640" y="1851773"/>
            <a:ext cx="3761609" cy="8788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B050"/>
                </a:solidFill>
              </a:rPr>
              <a:t>4 </a:t>
            </a:r>
            <a:r>
              <a:rPr lang="en-US" sz="6600" b="1" dirty="0">
                <a:solidFill>
                  <a:srgbClr val="00B050"/>
                </a:solidFill>
              </a:rPr>
              <a:t>+ </a:t>
            </a:r>
            <a:r>
              <a:rPr lang="en-US" sz="6600" b="1" dirty="0" smtClean="0">
                <a:solidFill>
                  <a:srgbClr val="00B050"/>
                </a:solidFill>
              </a:rPr>
              <a:t>2 </a:t>
            </a:r>
            <a:r>
              <a:rPr lang="en-US" sz="6600" b="1" dirty="0">
                <a:solidFill>
                  <a:srgbClr val="00B050"/>
                </a:solidFill>
              </a:rPr>
              <a:t>=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46857" y="1865085"/>
            <a:ext cx="872857" cy="86409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7235" y="3943349"/>
            <a:ext cx="3702822" cy="885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 smtClean="0">
                <a:solidFill>
                  <a:srgbClr val="00B050"/>
                </a:solidFill>
              </a:rPr>
              <a:t>5 + </a:t>
            </a:r>
            <a:r>
              <a:rPr lang="en-US" sz="6600" b="1" dirty="0">
                <a:solidFill>
                  <a:srgbClr val="00B050"/>
                </a:solidFill>
              </a:rPr>
              <a:t>2 =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21281" y="3943350"/>
            <a:ext cx="919150" cy="88556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27584" y="2868788"/>
            <a:ext cx="3722473" cy="87880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rgbClr val="00B050"/>
                </a:solidFill>
              </a:rPr>
              <a:t>6</a:t>
            </a:r>
            <a:r>
              <a:rPr lang="en-US" sz="6600" b="1" dirty="0" smtClean="0">
                <a:solidFill>
                  <a:srgbClr val="00B050"/>
                </a:solidFill>
              </a:rPr>
              <a:t> </a:t>
            </a:r>
            <a:r>
              <a:rPr lang="en-US" sz="6600" b="1" dirty="0">
                <a:solidFill>
                  <a:srgbClr val="00B050"/>
                </a:solidFill>
              </a:rPr>
              <a:t>+ 1 =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619388" y="2886213"/>
            <a:ext cx="930669" cy="878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5175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7" grpId="0" animBg="1"/>
      <p:bldP spid="21" grpId="0" animBg="1"/>
      <p:bldP spid="2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  <p:pic>
        <p:nvPicPr>
          <p:cNvPr id="40" name="Content Placeholder 25" descr="download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5800" y="2057400"/>
            <a:ext cx="4038600" cy="1079466"/>
          </a:xfrm>
          <a:prstGeom prst="rect">
            <a:avLst/>
          </a:prstGeom>
        </p:spPr>
      </p:pic>
      <p:pic>
        <p:nvPicPr>
          <p:cNvPr id="58" name="Content Placeholder 25" descr="download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2063784"/>
            <a:ext cx="4038600" cy="1079466"/>
          </a:xfrm>
          <a:prstGeom prst="rect">
            <a:avLst/>
          </a:prstGeom>
        </p:spPr>
      </p:pic>
      <p:pic>
        <p:nvPicPr>
          <p:cNvPr id="59" name="Picture 58" descr="41Zak1Sy4oL._AC_SL1000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1206534"/>
            <a:ext cx="1143000" cy="1103282"/>
          </a:xfrm>
          <a:prstGeom prst="rect">
            <a:avLst/>
          </a:prstGeom>
        </p:spPr>
      </p:pic>
      <p:pic>
        <p:nvPicPr>
          <p:cNvPr id="60" name="Picture 59" descr="41Zak1Sy4oL._AC_SL1000_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19401" y="1377984"/>
            <a:ext cx="1124941" cy="1085850"/>
          </a:xfrm>
          <a:prstGeom prst="rect">
            <a:avLst/>
          </a:prstGeom>
        </p:spPr>
      </p:pic>
      <p:pic>
        <p:nvPicPr>
          <p:cNvPr id="61" name="Picture 60" descr="41Zak1Sy4oL._AC_SL1000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1657350"/>
            <a:ext cx="1143000" cy="1103282"/>
          </a:xfrm>
          <a:prstGeom prst="rect">
            <a:avLst/>
          </a:prstGeom>
        </p:spPr>
      </p:pic>
      <p:pic>
        <p:nvPicPr>
          <p:cNvPr id="62" name="Picture 61" descr="41Zak1Sy4oL._AC_SL1000_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1600" y="1657350"/>
            <a:ext cx="1143000" cy="1103282"/>
          </a:xfrm>
          <a:prstGeom prst="rect">
            <a:avLst/>
          </a:prstGeom>
        </p:spPr>
      </p:pic>
      <p:pic>
        <p:nvPicPr>
          <p:cNvPr id="67" name="Picture 66" descr="cartoon-appl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0201" y="1257301"/>
            <a:ext cx="1524000" cy="1085849"/>
          </a:xfrm>
          <a:prstGeom prst="rect">
            <a:avLst/>
          </a:prstGeom>
        </p:spPr>
      </p:pic>
      <p:pic>
        <p:nvPicPr>
          <p:cNvPr id="68" name="Picture 67" descr="cartoon-appl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90800" y="1428750"/>
            <a:ext cx="1524000" cy="1143000"/>
          </a:xfrm>
          <a:prstGeom prst="rect">
            <a:avLst/>
          </a:prstGeom>
        </p:spPr>
      </p:pic>
      <p:pic>
        <p:nvPicPr>
          <p:cNvPr id="69" name="Picture 68" descr="cartoon-appl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9200" y="1714500"/>
            <a:ext cx="1447800" cy="1085850"/>
          </a:xfrm>
          <a:prstGeom prst="rect">
            <a:avLst/>
          </a:prstGeom>
        </p:spPr>
      </p:pic>
      <p:pic>
        <p:nvPicPr>
          <p:cNvPr id="70" name="Picture 69" descr="cartoon-apple.gif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1714500"/>
            <a:ext cx="1447800" cy="108585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667000" y="4171950"/>
            <a:ext cx="36576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2209800" y="308610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096000" y="308610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486400" y="417195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429000" y="417195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800600" y="417195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=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843808" y="40005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</a:rPr>
              <a:t>Toán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1676400" y="1"/>
            <a:ext cx="7277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latin typeface="UTM Avo" pitchFamily="18" charset="0"/>
              </a:rPr>
              <a:t>Thứ</a:t>
            </a:r>
            <a:r>
              <a:rPr lang="en-US" sz="2800" b="1" dirty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hai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>
                <a:latin typeface="UTM Avo" pitchFamily="18" charset="0"/>
              </a:rPr>
              <a:t>ngày</a:t>
            </a:r>
            <a:r>
              <a:rPr lang="en-US" sz="2800" b="1" dirty="0">
                <a:latin typeface="UTM Avo" pitchFamily="18" charset="0"/>
              </a:rPr>
              <a:t> </a:t>
            </a:r>
            <a:r>
              <a:rPr lang="en-US" sz="2800" b="1" dirty="0" smtClean="0">
                <a:latin typeface="UTM Avo" pitchFamily="18" charset="0"/>
              </a:rPr>
              <a:t>16 </a:t>
            </a:r>
            <a:r>
              <a:rPr lang="en-US" sz="2800" b="1" dirty="0" err="1">
                <a:latin typeface="UTM Avo" pitchFamily="18" charset="0"/>
              </a:rPr>
              <a:t>tháng</a:t>
            </a:r>
            <a:r>
              <a:rPr lang="en-US" sz="2800" b="1" dirty="0">
                <a:latin typeface="UTM Avo" pitchFamily="18" charset="0"/>
              </a:rPr>
              <a:t> 11 </a:t>
            </a:r>
            <a:r>
              <a:rPr lang="en-US" sz="2800" b="1" dirty="0" err="1">
                <a:latin typeface="UTM Avo" pitchFamily="18" charset="0"/>
              </a:rPr>
              <a:t>năm</a:t>
            </a:r>
            <a:r>
              <a:rPr lang="en-US" sz="2800" b="1" dirty="0">
                <a:latin typeface="UTM Avo" pitchFamily="18" charset="0"/>
              </a:rPr>
              <a:t> 2020</a:t>
            </a:r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3124200" y="800100"/>
            <a:ext cx="48006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UTM Avo" pitchFamily="18" charset="0"/>
              </a:rPr>
              <a:t> 0 </a:t>
            </a: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phép</a:t>
            </a:r>
            <a:r>
              <a:rPr lang="en-US" sz="3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36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89017E-6 L 0.05417 0.2108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05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2.89017E-6 L -0.2125 0.21087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2" grpId="1"/>
      <p:bldP spid="73" grpId="0"/>
      <p:bldP spid="73" grpId="1"/>
      <p:bldP spid="74" grpId="0"/>
      <p:bldP spid="75" grpId="0"/>
      <p:bldP spid="76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</p:pic>
      <p:sp>
        <p:nvSpPr>
          <p:cNvPr id="71" name="Rectangle 70"/>
          <p:cNvSpPr/>
          <p:nvPr/>
        </p:nvSpPr>
        <p:spPr>
          <a:xfrm>
            <a:off x="2667000" y="4286250"/>
            <a:ext cx="36576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/>
        </p:nvSpPr>
        <p:spPr>
          <a:xfrm>
            <a:off x="1752600" y="348615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781800" y="354330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4" name="Rectangle 73"/>
          <p:cNvSpPr/>
          <p:nvPr/>
        </p:nvSpPr>
        <p:spPr>
          <a:xfrm>
            <a:off x="5486400" y="428625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429000" y="428625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76" name="Rectangle 75"/>
          <p:cNvSpPr/>
          <p:nvPr/>
        </p:nvSpPr>
        <p:spPr>
          <a:xfrm>
            <a:off x="4800600" y="4286250"/>
            <a:ext cx="838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=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3048000" y="40005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UTM Avo" pitchFamily="18" charset="0"/>
              </a:rPr>
              <a:t>Toán</a:t>
            </a:r>
            <a:r>
              <a:rPr lang="en-US" sz="2800" b="1" dirty="0">
                <a:latin typeface="Times New Roman" pitchFamily="18" charset="0"/>
              </a:rPr>
              <a:t>               </a:t>
            </a:r>
          </a:p>
        </p:txBody>
      </p:sp>
      <p:sp>
        <p:nvSpPr>
          <p:cNvPr id="79" name="Text Box 6"/>
          <p:cNvSpPr txBox="1">
            <a:spLocks noChangeArrowheads="1"/>
          </p:cNvSpPr>
          <p:nvPr/>
        </p:nvSpPr>
        <p:spPr bwMode="auto">
          <a:xfrm>
            <a:off x="3066628" y="792465"/>
            <a:ext cx="44577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UTM Avo" pitchFamily="18" charset="0"/>
              </a:rPr>
              <a:t> 0 </a:t>
            </a: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phép</a:t>
            </a:r>
            <a:r>
              <a:rPr lang="en-US" sz="3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27" name="Picture 26" descr="1b9d6d0e362dc548908fa559ba755ab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1" y="2057400"/>
            <a:ext cx="1405581" cy="1200150"/>
          </a:xfrm>
          <a:prstGeom prst="rect">
            <a:avLst/>
          </a:prstGeom>
        </p:spPr>
      </p:pic>
      <p:pic>
        <p:nvPicPr>
          <p:cNvPr id="28" name="Picture 27" descr="cute-blue-bird-cartoon_160606-358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3347" y="2400300"/>
            <a:ext cx="877936" cy="857250"/>
          </a:xfrm>
          <a:prstGeom prst="rect">
            <a:avLst/>
          </a:prstGeom>
        </p:spPr>
      </p:pic>
      <p:pic>
        <p:nvPicPr>
          <p:cNvPr id="30" name="Picture 29" descr="unnamed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4468" y="826035"/>
            <a:ext cx="5181600" cy="2800350"/>
          </a:xfrm>
          <a:prstGeom prst="rect">
            <a:avLst/>
          </a:prstGeom>
        </p:spPr>
      </p:pic>
      <p:pic>
        <p:nvPicPr>
          <p:cNvPr id="32" name="Picture 31" descr="unnamed (1)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84584" y="914400"/>
            <a:ext cx="5181600" cy="2800350"/>
          </a:xfrm>
          <a:prstGeom prst="rect">
            <a:avLst/>
          </a:prstGeom>
        </p:spPr>
      </p:pic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551484" y="-90805"/>
            <a:ext cx="72771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latin typeface="UTM Avo" pitchFamily="18" charset="0"/>
              </a:rPr>
              <a:t>Thứ</a:t>
            </a:r>
            <a:r>
              <a:rPr lang="en-US" sz="2800" b="1" dirty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hai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>
                <a:latin typeface="UTM Avo" pitchFamily="18" charset="0"/>
              </a:rPr>
              <a:t>ngày</a:t>
            </a:r>
            <a:r>
              <a:rPr lang="en-US" sz="2800" b="1" dirty="0">
                <a:latin typeface="UTM Avo" pitchFamily="18" charset="0"/>
              </a:rPr>
              <a:t> </a:t>
            </a:r>
            <a:r>
              <a:rPr lang="en-US" sz="2800" b="1" dirty="0" smtClean="0">
                <a:latin typeface="UTM Avo" pitchFamily="18" charset="0"/>
              </a:rPr>
              <a:t>16 </a:t>
            </a:r>
            <a:r>
              <a:rPr lang="en-US" sz="2800" b="1" dirty="0" err="1">
                <a:latin typeface="UTM Avo" pitchFamily="18" charset="0"/>
              </a:rPr>
              <a:t>tháng</a:t>
            </a:r>
            <a:r>
              <a:rPr lang="en-US" sz="2800" b="1" dirty="0">
                <a:latin typeface="UTM Avo" pitchFamily="18" charset="0"/>
              </a:rPr>
              <a:t> 11 </a:t>
            </a:r>
            <a:r>
              <a:rPr lang="en-US" sz="2800" b="1" dirty="0" err="1">
                <a:latin typeface="UTM Avo" pitchFamily="18" charset="0"/>
              </a:rPr>
              <a:t>năm</a:t>
            </a:r>
            <a:r>
              <a:rPr lang="en-US" sz="2800" b="1" dirty="0">
                <a:latin typeface="UTM Avo" pitchFamily="18" charset="0"/>
              </a:rPr>
              <a:t> 2020</a:t>
            </a:r>
          </a:p>
        </p:txBody>
      </p:sp>
    </p:spTree>
    <p:extLst>
      <p:ext uri="{BB962C8B-B14F-4D97-AF65-F5344CB8AC3E}">
        <p14:creationId xmlns:p14="http://schemas.microsoft.com/office/powerpoint/2010/main" val="181560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3" presetClass="entr" presetSubtype="1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81503E-6 L 0.09583 0.1553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780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7 0.0333 L -0.2875 0.1442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/>
      <p:bldP spid="72" grpId="1"/>
      <p:bldP spid="73" grpId="0"/>
      <p:bldP spid="73" grpId="1"/>
      <p:bldP spid="74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1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2952328" cy="5847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Tính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nhẩm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5536" y="1275606"/>
            <a:ext cx="1584176" cy="50405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0 + 4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95536" y="2260878"/>
            <a:ext cx="1584176" cy="50405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+ 1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95536" y="3291830"/>
            <a:ext cx="1584176" cy="50405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2 + 2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491880" y="3271458"/>
            <a:ext cx="1584176" cy="50405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1 + 4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660232" y="3271458"/>
            <a:ext cx="1584176" cy="50405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6 + 0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491880" y="2260878"/>
            <a:ext cx="1584176" cy="50405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0 + 5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660232" y="2260878"/>
            <a:ext cx="1584176" cy="50405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4 + 2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491880" y="1275606"/>
            <a:ext cx="1584176" cy="50405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2 + 3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660232" y="1275606"/>
            <a:ext cx="1584176" cy="504056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 Black" pitchFamily="34" charset="0"/>
                <a:cs typeface="Calibri" pitchFamily="34" charset="0"/>
              </a:rPr>
              <a:t>3 + 3</a:t>
            </a:r>
            <a:endParaRPr lang="en-US" sz="3600" b="1" dirty="0">
              <a:solidFill>
                <a:schemeClr val="tx1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1203598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=4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7702" y="2189740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=4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7703" y="3200320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=4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004048" y="3220691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004049" y="2189740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04049" y="1204468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=5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172399" y="3220692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=6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172400" y="2189740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=6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172400" y="1204468"/>
            <a:ext cx="79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 Black" pitchFamily="34" charset="0"/>
              </a:rPr>
              <a:t>=6</a:t>
            </a:r>
            <a:endParaRPr lang="en-US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048000" y="400050"/>
            <a:ext cx="3886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</a:rPr>
              <a:t>  </a:t>
            </a:r>
            <a:r>
              <a:rPr lang="en-US" sz="2800" b="1" dirty="0" err="1">
                <a:latin typeface="UTM Avo" pitchFamily="18" charset="0"/>
              </a:rPr>
              <a:t>Toán</a:t>
            </a:r>
            <a:endParaRPr lang="en-US" sz="2800" b="1" dirty="0">
              <a:latin typeface="UTM Avo" pitchFamily="18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057400" y="1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latin typeface="UTM Avo" pitchFamily="18" charset="0"/>
              </a:rPr>
              <a:t>Thứ</a:t>
            </a:r>
            <a:r>
              <a:rPr lang="en-US" sz="2800" b="1" dirty="0">
                <a:latin typeface="UTM Avo" pitchFamily="18" charset="0"/>
              </a:rPr>
              <a:t> </a:t>
            </a:r>
            <a:r>
              <a:rPr lang="en-US" sz="2800" b="1" dirty="0" err="1" smtClean="0">
                <a:latin typeface="UTM Avo" pitchFamily="18" charset="0"/>
              </a:rPr>
              <a:t>hai</a:t>
            </a:r>
            <a:r>
              <a:rPr lang="en-US" sz="2800" b="1" dirty="0" smtClean="0">
                <a:latin typeface="UTM Avo" pitchFamily="18" charset="0"/>
              </a:rPr>
              <a:t> </a:t>
            </a:r>
            <a:r>
              <a:rPr lang="en-US" sz="2800" b="1" dirty="0" err="1">
                <a:latin typeface="UTM Avo" pitchFamily="18" charset="0"/>
              </a:rPr>
              <a:t>ngày</a:t>
            </a:r>
            <a:r>
              <a:rPr lang="en-US" sz="2800" b="1" dirty="0">
                <a:latin typeface="UTM Avo" pitchFamily="18" charset="0"/>
              </a:rPr>
              <a:t> </a:t>
            </a:r>
            <a:r>
              <a:rPr lang="en-US" sz="2800" b="1" dirty="0" smtClean="0">
                <a:latin typeface="UTM Avo" pitchFamily="18" charset="0"/>
              </a:rPr>
              <a:t>16 </a:t>
            </a:r>
            <a:r>
              <a:rPr lang="en-US" sz="2800" b="1" dirty="0" err="1">
                <a:latin typeface="UTM Avo" pitchFamily="18" charset="0"/>
              </a:rPr>
              <a:t>tháng</a:t>
            </a:r>
            <a:r>
              <a:rPr lang="en-US" sz="2800" b="1" dirty="0">
                <a:latin typeface="UTM Avo" pitchFamily="18" charset="0"/>
              </a:rPr>
              <a:t> 11 </a:t>
            </a:r>
            <a:r>
              <a:rPr lang="en-US" sz="2800" b="1" dirty="0" err="1">
                <a:latin typeface="UTM Avo" pitchFamily="18" charset="0"/>
              </a:rPr>
              <a:t>năm</a:t>
            </a:r>
            <a:r>
              <a:rPr lang="en-US" sz="2800" b="1" dirty="0">
                <a:latin typeface="UTM Avo" pitchFamily="18" charset="0"/>
              </a:rPr>
              <a:t> 2020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124200" y="800100"/>
            <a:ext cx="4648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UTM Avo" pitchFamily="18" charset="0"/>
              </a:rPr>
              <a:t> 0 </a:t>
            </a: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phép</a:t>
            </a:r>
            <a:r>
              <a:rPr lang="en-US" sz="30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UTM Avo" pitchFamily="18" charset="0"/>
              </a:rPr>
              <a:t>cộng</a:t>
            </a:r>
            <a:endParaRPr lang="en-US" sz="30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990600" y="1257300"/>
            <a:ext cx="533400" cy="4572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676400" y="1257300"/>
            <a:ext cx="1676400" cy="45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UTM Avo" pitchFamily="18" charset="0"/>
              </a:rPr>
              <a:t>Số</a:t>
            </a:r>
            <a:r>
              <a:rPr lang="en-US" sz="3600" b="1" dirty="0">
                <a:solidFill>
                  <a:schemeClr val="tx1"/>
                </a:solidFill>
                <a:latin typeface="UTM Avo" pitchFamily="18" charset="0"/>
              </a:rPr>
              <a:t> ?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14400" y="2057400"/>
          <a:ext cx="7315200" cy="1577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525780">
                <a:tc rowSpan="2">
                  <a:txBody>
                    <a:bodyPr/>
                    <a:lstStyle/>
                    <a:p>
                      <a:pPr algn="ctr"/>
                      <a:endParaRPr lang="en-US" sz="3000" b="1" dirty="0">
                        <a:solidFill>
                          <a:schemeClr val="tx1"/>
                        </a:solidFill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7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30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914400" y="2057400"/>
            <a:ext cx="914400" cy="1028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+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28800" y="31432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8800" y="205740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828800" y="25717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743200" y="31432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HP001 4 hàng" pitchFamily="34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57600" y="31432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86400" y="31432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15200" y="31432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</a:rPr>
              <a:t>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43200" y="205740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743200" y="25717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0" y="205740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657600" y="205740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657600" y="25717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86400" y="205740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486400" y="25717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7315200" y="205740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315200" y="25717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0" y="25717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00800" y="205740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400800" y="25717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572000" y="31432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HP001 4 hàng" pitchFamily="34" charset="0"/>
              </a:rPr>
              <a:t>7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400800" y="3143250"/>
            <a:ext cx="914400" cy="514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HP001 4 hàng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8514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/>
      <p:bldP spid="12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4" name="Oval 3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3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1259632" y="191130"/>
            <a:ext cx="792088" cy="5847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Số</a:t>
            </a:r>
            <a:endParaRPr lang="en-US" sz="4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1720" y="51470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sz="48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5" t="9079" r="42235" b="77272"/>
          <a:stretch/>
        </p:blipFill>
        <p:spPr>
          <a:xfrm>
            <a:off x="323528" y="1347614"/>
            <a:ext cx="4641763" cy="24482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7" t="25089" r="36478" b="55832"/>
          <a:stretch/>
        </p:blipFill>
        <p:spPr>
          <a:xfrm>
            <a:off x="5312935" y="1314515"/>
            <a:ext cx="3723561" cy="24093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49297" y="4033637"/>
            <a:ext cx="3050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CC"/>
                </a:solidFill>
                <a:latin typeface="Arial Black" pitchFamily="34" charset="0"/>
                <a:cs typeface="Calibri" pitchFamily="34" charset="0"/>
              </a:rPr>
              <a:t>3 + 4 = 7</a:t>
            </a:r>
            <a:endParaRPr lang="en-US" sz="4800" dirty="0">
              <a:solidFill>
                <a:srgbClr val="0000CC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28151" y="4033637"/>
            <a:ext cx="3050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rgbClr val="0000CC"/>
                </a:solidFill>
                <a:latin typeface="Arial Black" pitchFamily="34" charset="0"/>
                <a:cs typeface="Calibri" pitchFamily="34" charset="0"/>
              </a:rPr>
              <a:t>5 + 0 = 5</a:t>
            </a:r>
            <a:endParaRPr lang="en-US" sz="4800" dirty="0">
              <a:solidFill>
                <a:srgbClr val="0000CC"/>
              </a:solidFill>
              <a:latin typeface="Arial Black" pitchFamily="34" charset="0"/>
              <a:cs typeface="Calibri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99592" y="4033637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197684" y="4033636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495776" y="4033635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638291" y="4033634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50679" y="4033637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052060" y="4033632"/>
            <a:ext cx="648072" cy="667527"/>
          </a:xfrm>
          <a:prstGeom prst="round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sz="6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2064" y="1131590"/>
            <a:ext cx="639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a)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60032" y="1064427"/>
            <a:ext cx="6639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Calibri" pitchFamily="34" charset="0"/>
                <a:cs typeface="Calibri" pitchFamily="34" charset="0"/>
              </a:rPr>
              <a:t>b)</a:t>
            </a:r>
            <a:endParaRPr lang="en-US" sz="4400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4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xit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39552" y="123478"/>
            <a:ext cx="576064" cy="769441"/>
            <a:chOff x="539552" y="123478"/>
            <a:chExt cx="576064" cy="769441"/>
          </a:xfrm>
        </p:grpSpPr>
        <p:sp>
          <p:nvSpPr>
            <p:cNvPr id="3" name="Oval 2"/>
            <p:cNvSpPr/>
            <p:nvPr/>
          </p:nvSpPr>
          <p:spPr>
            <a:xfrm>
              <a:off x="539552" y="191130"/>
              <a:ext cx="576064" cy="584775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9552" y="123478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bg1"/>
                  </a:solidFill>
                  <a:latin typeface="Arial Black" pitchFamily="34" charset="0"/>
                </a:rPr>
                <a:t>4</a:t>
              </a:r>
              <a:endParaRPr lang="en-U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5" name="Rounded Rectangle 4"/>
          <p:cNvSpPr/>
          <p:nvPr/>
        </p:nvSpPr>
        <p:spPr>
          <a:xfrm>
            <a:off x="1259632" y="191130"/>
            <a:ext cx="4896544" cy="584775"/>
          </a:xfrm>
          <a:prstGeom prst="roundRect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Tìm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chuồng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cho</a:t>
            </a:r>
            <a:r>
              <a:rPr lang="en-US" sz="4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thỏ</a:t>
            </a:r>
            <a:r>
              <a:rPr lang="en-US" sz="4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63" t="58536" r="5714" b="6992"/>
          <a:stretch/>
        </p:blipFill>
        <p:spPr>
          <a:xfrm>
            <a:off x="445345" y="1059582"/>
            <a:ext cx="8447135" cy="3960440"/>
          </a:xfrm>
          <a:prstGeom prst="rect">
            <a:avLst/>
          </a:prstGeom>
        </p:spPr>
      </p:pic>
      <p:cxnSp>
        <p:nvCxnSpPr>
          <p:cNvPr id="8" name="Curved Connector 7"/>
          <p:cNvCxnSpPr/>
          <p:nvPr/>
        </p:nvCxnSpPr>
        <p:spPr>
          <a:xfrm rot="10800000" flipV="1">
            <a:off x="971601" y="2067694"/>
            <a:ext cx="518748" cy="432048"/>
          </a:xfrm>
          <a:prstGeom prst="curvedConnector3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/>
          <p:cNvCxnSpPr/>
          <p:nvPr/>
        </p:nvCxnSpPr>
        <p:spPr>
          <a:xfrm>
            <a:off x="5220072" y="1779662"/>
            <a:ext cx="1296144" cy="792088"/>
          </a:xfrm>
          <a:prstGeom prst="curvedConnector3">
            <a:avLst>
              <a:gd name="adj1" fmla="val 35375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3"/>
          <p:cNvCxnSpPr/>
          <p:nvPr/>
        </p:nvCxnSpPr>
        <p:spPr>
          <a:xfrm rot="10800000" flipV="1">
            <a:off x="5508104" y="2067694"/>
            <a:ext cx="1656184" cy="504056"/>
          </a:xfrm>
          <a:prstGeom prst="curvedConnector3">
            <a:avLst>
              <a:gd name="adj1" fmla="val 68179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flipV="1">
            <a:off x="2195736" y="3435846"/>
            <a:ext cx="1656184" cy="824314"/>
          </a:xfrm>
          <a:prstGeom prst="curvedConnector3">
            <a:avLst>
              <a:gd name="adj1" fmla="val 67507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>
            <a:off x="7623341" y="3894895"/>
            <a:ext cx="1008113" cy="90012"/>
          </a:xfrm>
          <a:prstGeom prst="curvedConnector3">
            <a:avLst>
              <a:gd name="adj1" fmla="val 50000"/>
            </a:avLst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57150" tIns="28575" rIns="57150"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57150" tIns="28575" rIns="57150" bIns="28575"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064" y="1558231"/>
            <a:ext cx="3571875" cy="2678906"/>
          </a:xfrm>
          <a:prstGeom prst="rect">
            <a:avLst/>
          </a:prstGeom>
        </p:spPr>
      </p:pic>
      <p:pic>
        <p:nvPicPr>
          <p:cNvPr id="5" name="Picture 2" descr="Picture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" y="0"/>
            <a:ext cx="9143008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8625" y="666751"/>
            <a:ext cx="2667174" cy="4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47" tIns="28574" rIns="57147" bIns="28574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r>
              <a:rPr lang="en-US" sz="2800" b="1" u="sng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28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381125" y="170657"/>
            <a:ext cx="6488536" cy="48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7147" tIns="28574" rIns="57147" bIns="28574">
            <a:spAutoFit/>
          </a:bodyPr>
          <a:lstStyle/>
          <a:p>
            <a:pPr algn="ctr" eaLnBrk="0" hangingPunct="0"/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Thứ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tư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ngày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tháng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11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</a:rPr>
              <a:t>năm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333FF"/>
                </a:solidFill>
                <a:latin typeface="Times New Roman" pitchFamily="18" charset="0"/>
              </a:rPr>
              <a:t>2020</a:t>
            </a:r>
            <a:endParaRPr lang="en-US" sz="2800" b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pic>
        <p:nvPicPr>
          <p:cNvPr id="11" name="Picture 10" descr="hin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6" y="762000"/>
            <a:ext cx="76676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786062" y="2022078"/>
            <a:ext cx="4548188" cy="2346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7147" tIns="28574" rIns="57147" bIns="28574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1/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lại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SGK</a:t>
            </a:r>
            <a:b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2/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Xem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trước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Luyện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</a:rPr>
              <a:t>tập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1500" b="1" dirty="0">
                <a:solidFill>
                  <a:srgbClr val="0000FF"/>
                </a:solidFill>
                <a:latin typeface="Times New Roman" pitchFamily="18" charset="0"/>
              </a:rPr>
              <a:t/>
            </a:r>
            <a:br>
              <a:rPr lang="en-US" sz="15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15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301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660</TotalTime>
  <Words>250</Words>
  <Application>Microsoft Office PowerPoint</Application>
  <PresentationFormat>On-screen Show (16:9)</PresentationFormat>
  <Paragraphs>110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Hi</cp:lastModifiedBy>
  <cp:revision>89</cp:revision>
  <dcterms:created xsi:type="dcterms:W3CDTF">2020-08-13T02:48:37Z</dcterms:created>
  <dcterms:modified xsi:type="dcterms:W3CDTF">2020-11-15T22:20:34Z</dcterms:modified>
</cp:coreProperties>
</file>