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864" y="-102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CFC4-E655-4807-9931-0DB175D427A7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8A4A-DB2A-49C5-9E98-8998D5694C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CFC4-E655-4807-9931-0DB175D427A7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8A4A-DB2A-49C5-9E98-8998D5694C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CFC4-E655-4807-9931-0DB175D427A7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8A4A-DB2A-49C5-9E98-8998D5694C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CFC4-E655-4807-9931-0DB175D427A7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8A4A-DB2A-49C5-9E98-8998D5694C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CFC4-E655-4807-9931-0DB175D427A7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8A4A-DB2A-49C5-9E98-8998D5694C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CFC4-E655-4807-9931-0DB175D427A7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8A4A-DB2A-49C5-9E98-8998D5694C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CFC4-E655-4807-9931-0DB175D427A7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8A4A-DB2A-49C5-9E98-8998D5694C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CFC4-E655-4807-9931-0DB175D427A7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8A4A-DB2A-49C5-9E98-8998D5694C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CFC4-E655-4807-9931-0DB175D427A7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8A4A-DB2A-49C5-9E98-8998D5694C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CFC4-E655-4807-9931-0DB175D427A7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8A4A-DB2A-49C5-9E98-8998D5694C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CFC4-E655-4807-9931-0DB175D427A7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8A4A-DB2A-49C5-9E98-8998D5694C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CFC4-E655-4807-9931-0DB175D427A7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08A4A-DB2A-49C5-9E98-8998D5694C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CHUONG%20TRINH%20MOI\GIAO%20AN%20PP\TIENG%20VIET\bai%2021-%2025\bai%2024\409_20200801043610_b24_ua_kn.mp4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CHUONG%20TRINH%20MOI\GIAO%20AN%20PP\TIENG%20VIET\bai%2021-%2025\bai%2024\409_20200801043634_b24_ca-chua_kn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CHUONG%20TRINH%20MOI\GIAO%20AN%20PP\TIENG%20VIET\bai%2021-%2025\bai%2024\409_20200801043728_b24_dua-le_kn.mp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CHUONG%20TRINH%20MOI\GIAO%20AN%20PP\TIENG%20VIET\bai%2021-%2025\bai%2024\409_20200731101152_b24_ua_kn.mp4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đẹp và chất lượng nhất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4630400" cy="8229600"/>
          </a:xfrm>
        </p:spPr>
      </p:pic>
      <p:sp>
        <p:nvSpPr>
          <p:cNvPr id="5" name="WordArt 30"/>
          <p:cNvSpPr>
            <a:spLocks noChangeArrowheads="1" noChangeShapeType="1" noTextEdit="1"/>
          </p:cNvSpPr>
          <p:nvPr/>
        </p:nvSpPr>
        <p:spPr bwMode="auto">
          <a:xfrm>
            <a:off x="2225040" y="2377440"/>
            <a:ext cx="9875520" cy="1645920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1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Tiếng</a:t>
            </a:r>
            <a:r>
              <a:rPr lang="en-US" sz="51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1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Việt</a:t>
            </a:r>
            <a:endParaRPr lang="en-US" sz="51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00" y="365761"/>
            <a:ext cx="8900160" cy="1287086"/>
          </a:xfrm>
          <a:prstGeom prst="rect">
            <a:avLst/>
          </a:prstGeom>
        </p:spPr>
        <p:txBody>
          <a:bodyPr wrap="square" lIns="130622" tIns="65311" rIns="130622" bIns="65311"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TRƯỜNG TH ĐOÀN NGHIÊN</a:t>
            </a:r>
          </a:p>
          <a:p>
            <a:pPr algn="ctr">
              <a:lnSpc>
                <a:spcPct val="90000"/>
              </a:lnSpc>
              <a:spcBef>
                <a:spcPts val="1429"/>
              </a:spcBef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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91840" y="6896962"/>
            <a:ext cx="5541202" cy="602796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 algn="ctr">
              <a:lnSpc>
                <a:spcPct val="90000"/>
              </a:lnSpc>
              <a:spcBef>
                <a:spcPts val="1429"/>
              </a:spcBef>
              <a:defRPr/>
            </a:pPr>
            <a:r>
              <a:rPr lang="en-US" sz="3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3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3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4610099" y="4020574"/>
            <a:ext cx="5417766" cy="131179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186584" tIns="93292" rIns="186584" bIns="93292">
            <a:spAutoFit/>
          </a:bodyPr>
          <a:lstStyle/>
          <a:p>
            <a:pPr algn="ctr"/>
            <a:r>
              <a:rPr lang="en-US" sz="7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7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1</a:t>
            </a:r>
          </a:p>
        </p:txBody>
      </p:sp>
      <p:pic>
        <p:nvPicPr>
          <p:cNvPr id="9" name="Picture 11" descr="peace_dove_olive_branch_hg_wh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699" y="5077723"/>
            <a:ext cx="4273168" cy="1505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8"/>
          <p:cNvSpPr>
            <a:spLocks noChangeArrowheads="1" noChangeShapeType="1" noTextEdit="1"/>
          </p:cNvSpPr>
          <p:nvPr/>
        </p:nvSpPr>
        <p:spPr bwMode="auto">
          <a:xfrm>
            <a:off x="2072641" y="1645920"/>
            <a:ext cx="11379218" cy="570136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27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Kính</a:t>
            </a:r>
            <a:r>
              <a:rPr lang="en-US" sz="27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chào</a:t>
            </a:r>
            <a:r>
              <a:rPr lang="en-US" sz="27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quý</a:t>
            </a:r>
            <a:r>
              <a:rPr lang="en-US" sz="27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thầy</a:t>
            </a:r>
            <a:r>
              <a:rPr lang="en-US" sz="27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cô</a:t>
            </a:r>
            <a:r>
              <a:rPr lang="en-US" sz="27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giáo</a:t>
            </a:r>
            <a:r>
              <a:rPr lang="en-US" sz="27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về</a:t>
            </a:r>
            <a:r>
              <a:rPr lang="en-US" sz="27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dự</a:t>
            </a:r>
            <a:r>
              <a:rPr lang="en-US" sz="27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giờ</a:t>
            </a:r>
            <a:r>
              <a:rPr lang="en-US" sz="27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. </a:t>
            </a:r>
            <a:r>
              <a:rPr lang="en-US" sz="27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Chúc</a:t>
            </a:r>
            <a:r>
              <a:rPr lang="en-US" sz="27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sức</a:t>
            </a:r>
            <a:r>
              <a:rPr lang="en-US" sz="27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khoẻ</a:t>
            </a:r>
            <a:r>
              <a:rPr lang="en-US" sz="27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và</a:t>
            </a:r>
            <a:r>
              <a:rPr lang="en-US" sz="27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hạnh</a:t>
            </a:r>
            <a:r>
              <a:rPr lang="en-US" sz="27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phúc</a:t>
            </a:r>
            <a:r>
              <a:rPr lang="en-US" sz="27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!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09_20200801043610_b24_ua_k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217920" y="4008120"/>
            <a:ext cx="8046720" cy="376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" y="2537460"/>
            <a:ext cx="4541520" cy="212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3291840" y="731520"/>
            <a:ext cx="8290560" cy="731520"/>
          </a:xfrm>
          <a:prstGeom prst="rect">
            <a:avLst/>
          </a:prstGeom>
          <a:extLst>
            <a:ext uri="{91240B29-F687-4F45-9708-019B960494DF}"/>
          </a:extLst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1500" kern="10" dirty="0" err="1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1500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0" dirty="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24:</a:t>
            </a:r>
            <a:r>
              <a:rPr lang="en-US" sz="1500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ua</a:t>
            </a:r>
            <a:r>
              <a:rPr lang="en-US" sz="15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5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ưa</a:t>
            </a:r>
            <a:endParaRPr lang="en-US" sz="1500" b="1" kern="10" dirty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91840" y="91440"/>
            <a:ext cx="902208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967" tIns="48983" rIns="97967" bIns="48983">
            <a:spAutoFit/>
          </a:bodyPr>
          <a:lstStyle/>
          <a:p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01321" y="754380"/>
            <a:ext cx="313436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67" tIns="48983" rIns="97967" bIns="48983">
            <a:spAutoFit/>
          </a:bodyPr>
          <a:lstStyle/>
          <a:p>
            <a:r>
              <a:rPr lang="en-US" sz="3400" b="1" u="sng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u="sng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731520" y="1645920"/>
            <a:ext cx="5364480" cy="731520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pPr algn="ctr" eaLnBrk="1" hangingPunct="1"/>
            <a:r>
              <a:rPr lang="en-US" sz="5700" b="1" i="1" dirty="0" err="1">
                <a:solidFill>
                  <a:srgbClr val="0000FF"/>
                </a:solidFill>
              </a:rPr>
              <a:t>Viết</a:t>
            </a:r>
            <a:r>
              <a:rPr lang="en-US" sz="5700" b="1" i="1" dirty="0">
                <a:solidFill>
                  <a:srgbClr val="0000FF"/>
                </a:solidFill>
              </a:rPr>
              <a:t> </a:t>
            </a:r>
            <a:r>
              <a:rPr lang="en-US" sz="5700" b="1" i="1" dirty="0" err="1">
                <a:solidFill>
                  <a:srgbClr val="0000FF"/>
                </a:solidFill>
              </a:rPr>
              <a:t>bảng</a:t>
            </a:r>
            <a:r>
              <a:rPr lang="en-US" sz="5700" b="1" i="1" dirty="0">
                <a:solidFill>
                  <a:srgbClr val="0000FF"/>
                </a:solidFill>
              </a:rPr>
              <a:t> con</a:t>
            </a:r>
            <a:r>
              <a:rPr lang="en-US" sz="5700" b="1" i="1" dirty="0"/>
              <a:t> </a:t>
            </a:r>
            <a:endParaRPr lang="vi-VN" sz="57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09_20200801043634_b24_ca-chua_k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75360" y="2286000"/>
            <a:ext cx="10972800" cy="272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3291840" y="731520"/>
            <a:ext cx="8290560" cy="731520"/>
          </a:xfrm>
          <a:prstGeom prst="rect">
            <a:avLst/>
          </a:prstGeom>
          <a:extLst>
            <a:ext uri="{91240B29-F687-4F45-9708-019B960494DF}"/>
          </a:extLst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1500" kern="10" dirty="0" err="1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1500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0" dirty="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24:</a:t>
            </a:r>
            <a:r>
              <a:rPr lang="en-US" sz="1500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ua</a:t>
            </a:r>
            <a:r>
              <a:rPr lang="en-US" sz="15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5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ưa</a:t>
            </a:r>
            <a:endParaRPr lang="en-US" sz="1500" b="1" kern="10" dirty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91840" y="91440"/>
            <a:ext cx="902208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967" tIns="48983" rIns="97967" bIns="48983">
            <a:spAutoFit/>
          </a:bodyPr>
          <a:lstStyle/>
          <a:p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01321" y="754380"/>
            <a:ext cx="313436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67" tIns="48983" rIns="97967" bIns="48983">
            <a:spAutoFit/>
          </a:bodyPr>
          <a:lstStyle/>
          <a:p>
            <a:r>
              <a:rPr lang="en-US" sz="3400" b="1" u="sng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u="sng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731520" y="1645920"/>
            <a:ext cx="5364480" cy="731520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pPr algn="ctr" eaLnBrk="1" hangingPunct="1"/>
            <a:r>
              <a:rPr lang="en-US" sz="5700" b="1" i="1" dirty="0" err="1">
                <a:solidFill>
                  <a:srgbClr val="0000FF"/>
                </a:solidFill>
              </a:rPr>
              <a:t>Viết</a:t>
            </a:r>
            <a:r>
              <a:rPr lang="en-US" sz="5700" b="1" i="1" dirty="0">
                <a:solidFill>
                  <a:srgbClr val="0000FF"/>
                </a:solidFill>
              </a:rPr>
              <a:t> </a:t>
            </a:r>
            <a:r>
              <a:rPr lang="en-US" sz="5700" b="1" i="1" dirty="0" err="1">
                <a:solidFill>
                  <a:srgbClr val="0000FF"/>
                </a:solidFill>
              </a:rPr>
              <a:t>bảng</a:t>
            </a:r>
            <a:r>
              <a:rPr lang="en-US" sz="5700" b="1" i="1" dirty="0">
                <a:solidFill>
                  <a:srgbClr val="0000FF"/>
                </a:solidFill>
              </a:rPr>
              <a:t> con</a:t>
            </a:r>
            <a:r>
              <a:rPr lang="en-US" sz="5700" b="1" i="1" dirty="0"/>
              <a:t> </a:t>
            </a:r>
            <a:endParaRPr lang="vi-VN" sz="57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09_20200801043728_b24_dua-le_k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16480" y="2011680"/>
            <a:ext cx="8778240" cy="281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3291840" y="731520"/>
            <a:ext cx="8290560" cy="731520"/>
          </a:xfrm>
          <a:prstGeom prst="rect">
            <a:avLst/>
          </a:prstGeom>
          <a:extLst>
            <a:ext uri="{91240B29-F687-4F45-9708-019B960494DF}"/>
          </a:extLst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1500" kern="10" dirty="0" err="1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1500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0" dirty="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24:</a:t>
            </a:r>
            <a:r>
              <a:rPr lang="en-US" sz="1500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ua</a:t>
            </a:r>
            <a:r>
              <a:rPr lang="en-US" sz="15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5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ưa</a:t>
            </a:r>
            <a:endParaRPr lang="en-US" sz="1500" b="1" kern="10" dirty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91840" y="91440"/>
            <a:ext cx="902208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967" tIns="48983" rIns="97967" bIns="48983">
            <a:spAutoFit/>
          </a:bodyPr>
          <a:lstStyle/>
          <a:p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01321" y="754380"/>
            <a:ext cx="313436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67" tIns="48983" rIns="97967" bIns="48983">
            <a:spAutoFit/>
          </a:bodyPr>
          <a:lstStyle/>
          <a:p>
            <a:r>
              <a:rPr lang="en-US" sz="3400" b="1" u="sng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u="sng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731520" y="1645920"/>
            <a:ext cx="5364480" cy="731520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pPr algn="ctr" eaLnBrk="1" hangingPunct="1"/>
            <a:r>
              <a:rPr lang="en-US" sz="5700" b="1" i="1" dirty="0" err="1">
                <a:solidFill>
                  <a:srgbClr val="0000FF"/>
                </a:solidFill>
              </a:rPr>
              <a:t>Viết</a:t>
            </a:r>
            <a:r>
              <a:rPr lang="en-US" sz="5700" b="1" i="1" dirty="0">
                <a:solidFill>
                  <a:srgbClr val="0000FF"/>
                </a:solidFill>
              </a:rPr>
              <a:t> </a:t>
            </a:r>
            <a:r>
              <a:rPr lang="en-US" sz="5700" b="1" i="1" dirty="0" err="1">
                <a:solidFill>
                  <a:srgbClr val="0000FF"/>
                </a:solidFill>
              </a:rPr>
              <a:t>bảng</a:t>
            </a:r>
            <a:r>
              <a:rPr lang="en-US" sz="5700" b="1" i="1" dirty="0">
                <a:solidFill>
                  <a:srgbClr val="0000FF"/>
                </a:solidFill>
              </a:rPr>
              <a:t> con</a:t>
            </a:r>
            <a:r>
              <a:rPr lang="en-US" sz="5700" b="1" i="1" dirty="0"/>
              <a:t> </a:t>
            </a:r>
            <a:endParaRPr lang="vi-VN" sz="57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4061462" y="1569720"/>
            <a:ext cx="5826760" cy="1179196"/>
          </a:xfrm>
          <a:noFill/>
        </p:spPr>
        <p:txBody>
          <a:bodyPr>
            <a:normAutofit fontScale="90000"/>
          </a:bodyPr>
          <a:lstStyle/>
          <a:p>
            <a:r>
              <a:rPr lang="en-US" sz="7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7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77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33400" y="3118486"/>
            <a:ext cx="13075920" cy="11937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algn="ctr"/>
            <a:r>
              <a:rPr lang="en-US" sz="690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sz="6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6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6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6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6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6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316480" y="1371600"/>
            <a:ext cx="9326880" cy="1994536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5100" b="1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100" b="1" kern="10" dirty="0" err="1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Dặn</a:t>
            </a:r>
            <a:r>
              <a:rPr lang="en-US" sz="5100" b="1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100" b="1" kern="10" dirty="0" err="1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dò</a:t>
            </a:r>
            <a:endParaRPr lang="en-US" sz="5100" b="1" kern="10" dirty="0">
              <a:ln w="12700">
                <a:solidFill>
                  <a:srgbClr val="FFFF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388360" y="3663316"/>
            <a:ext cx="5746065" cy="276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pPr eaLnBrk="1" hangingPunct="1"/>
            <a:r>
              <a:rPr lang="en-US" sz="57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57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57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7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7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sz="57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57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57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7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7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eaLnBrk="1" hangingPunct="1"/>
            <a:r>
              <a:rPr lang="en-US" sz="57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7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7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7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vi-VN" sz="57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3291840" y="731520"/>
            <a:ext cx="8290560" cy="731520"/>
          </a:xfrm>
          <a:prstGeom prst="rect">
            <a:avLst/>
          </a:prstGeom>
          <a:extLst>
            <a:ext uri="{91240B29-F687-4F45-9708-019B960494DF}"/>
          </a:extLst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1500" kern="10" dirty="0" err="1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1500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0" dirty="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24:</a:t>
            </a:r>
            <a:r>
              <a:rPr lang="en-US" sz="1500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ua</a:t>
            </a:r>
            <a:r>
              <a:rPr lang="en-US" sz="15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5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ưa</a:t>
            </a:r>
            <a:endParaRPr lang="en-US" sz="1500" b="1" kern="10" dirty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91840" y="91440"/>
            <a:ext cx="902208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967" tIns="48983" rIns="97967" bIns="48983">
            <a:spAutoFit/>
          </a:bodyPr>
          <a:lstStyle/>
          <a:p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01321" y="754380"/>
            <a:ext cx="313436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67" tIns="48983" rIns="97967" bIns="48983">
            <a:spAutoFit/>
          </a:bodyPr>
          <a:lstStyle/>
          <a:p>
            <a:r>
              <a:rPr lang="en-US" sz="3400" b="1" u="sng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u="sng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4023360" y="1234440"/>
            <a:ext cx="8046720" cy="1051560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100" kern="10" dirty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 VÀ KHỞI ĐỘNG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-45720" y="1097280"/>
            <a:ext cx="2804160" cy="1645920"/>
          </a:xfrm>
          <a:prstGeom prst="notchedRightArrow">
            <a:avLst>
              <a:gd name="adj1" fmla="val 50000"/>
              <a:gd name="adj2" fmla="val 31944"/>
            </a:avLst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pPr algn="ctr" eaLnBrk="1" hangingPunct="1"/>
            <a:r>
              <a:rPr lang="en-US" sz="4300" b="1" dirty="0" err="1">
                <a:solidFill>
                  <a:srgbClr val="FF0000"/>
                </a:solidFill>
              </a:rPr>
              <a:t>Đọc</a:t>
            </a:r>
            <a:r>
              <a:rPr lang="en-US" sz="4300" dirty="0">
                <a:solidFill>
                  <a:srgbClr val="FF0000"/>
                </a:solidFill>
              </a:rPr>
              <a:t> </a:t>
            </a:r>
            <a:endParaRPr lang="vi-VN" sz="43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l="22002" t="57813" r="15137" b="37823"/>
          <a:stretch>
            <a:fillRect/>
          </a:stretch>
        </p:blipFill>
        <p:spPr bwMode="auto">
          <a:xfrm>
            <a:off x="-45720" y="2583180"/>
            <a:ext cx="14874240" cy="119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409702" y="4442460"/>
            <a:ext cx="4828539" cy="131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7700" b="1" dirty="0" err="1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thủ</a:t>
            </a:r>
            <a:r>
              <a:rPr lang="en-US" sz="7700" b="1" dirty="0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 </a:t>
            </a:r>
            <a:r>
              <a:rPr lang="en-US" sz="7700" b="1" dirty="0" err="1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đô</a:t>
            </a:r>
            <a:endParaRPr lang="en-US" sz="7700" b="1" dirty="0">
              <a:solidFill>
                <a:srgbClr val="FF0000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9009382" y="4356736"/>
            <a:ext cx="4828539" cy="131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7700" b="1" dirty="0" err="1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lá</a:t>
            </a:r>
            <a:r>
              <a:rPr lang="en-US" sz="7700" b="1" dirty="0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 </a:t>
            </a:r>
            <a:r>
              <a:rPr lang="en-US" sz="7700" b="1" dirty="0" err="1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thư</a:t>
            </a:r>
            <a:endParaRPr lang="en-US" sz="7700" b="1" dirty="0">
              <a:solidFill>
                <a:srgbClr val="FF0000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290320" y="5947410"/>
            <a:ext cx="4828541" cy="131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7700" b="1" dirty="0" err="1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thìa</a:t>
            </a:r>
            <a:r>
              <a:rPr lang="en-US" sz="7700" b="1" dirty="0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 </a:t>
            </a:r>
            <a:r>
              <a:rPr lang="en-US" sz="7700" b="1" dirty="0" err="1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dĩa</a:t>
            </a:r>
            <a:endParaRPr lang="en-US" sz="7700" b="1" dirty="0">
              <a:solidFill>
                <a:srgbClr val="FF0000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8412480" y="6019800"/>
            <a:ext cx="4828541" cy="131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7700" b="1" dirty="0" err="1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lá</a:t>
            </a:r>
            <a:r>
              <a:rPr lang="en-US" sz="7700" b="1" dirty="0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 </a:t>
            </a:r>
            <a:r>
              <a:rPr lang="en-US" sz="7700" b="1" dirty="0" err="1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tía</a:t>
            </a:r>
            <a:r>
              <a:rPr lang="en-US" sz="7700" b="1" dirty="0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 </a:t>
            </a:r>
            <a:r>
              <a:rPr lang="en-US" sz="7700" b="1" dirty="0" err="1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tô</a:t>
            </a:r>
            <a:endParaRPr lang="en-US" sz="7700" b="1" dirty="0">
              <a:solidFill>
                <a:srgbClr val="FF0000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2804160" y="0"/>
            <a:ext cx="10241280" cy="49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67" tIns="48983" rIns="97967" bIns="48983">
            <a:spAutoFit/>
          </a:bodyPr>
          <a:lstStyle/>
          <a:p>
            <a:r>
              <a:rPr lang="en-US" b="1" dirty="0" err="1">
                <a:cs typeface="Times New Roman" pitchFamily="18" charset="0"/>
              </a:rPr>
              <a:t>Thứ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hai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ngày</a:t>
            </a:r>
            <a:r>
              <a:rPr lang="en-US" b="1" dirty="0">
                <a:cs typeface="Times New Roman" pitchFamily="18" charset="0"/>
              </a:rPr>
              <a:t> 11 </a:t>
            </a:r>
            <a:r>
              <a:rPr lang="en-US" b="1" dirty="0" err="1">
                <a:cs typeface="Times New Roman" pitchFamily="18" charset="0"/>
              </a:rPr>
              <a:t>tháng</a:t>
            </a:r>
            <a:r>
              <a:rPr lang="en-US" b="1" dirty="0">
                <a:cs typeface="Times New Roman" pitchFamily="18" charset="0"/>
              </a:rPr>
              <a:t> 10 </a:t>
            </a:r>
            <a:r>
              <a:rPr lang="en-US" b="1" dirty="0" err="1">
                <a:cs typeface="Times New Roman" pitchFamily="18" charset="0"/>
              </a:rPr>
              <a:t>năm</a:t>
            </a:r>
            <a:r>
              <a:rPr lang="en-US" b="1" dirty="0">
                <a:cs typeface="Times New Roman" pitchFamily="18" charset="0"/>
              </a:rPr>
              <a:t> 2021</a:t>
            </a: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401321" y="457200"/>
            <a:ext cx="313436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67" tIns="48983" rIns="97967" bIns="48983">
            <a:spAutoFit/>
          </a:bodyPr>
          <a:lstStyle/>
          <a:p>
            <a:r>
              <a:rPr lang="en-US" sz="3400" b="1" u="sng" dirty="0" err="1">
                <a:cs typeface="Times New Roman" pitchFamily="18" charset="0"/>
              </a:rPr>
              <a:t>Tiếng</a:t>
            </a:r>
            <a:r>
              <a:rPr lang="en-US" sz="3400" b="1" u="sng" dirty="0">
                <a:cs typeface="Times New Roman" pitchFamily="18" charset="0"/>
              </a:rPr>
              <a:t> </a:t>
            </a:r>
            <a:r>
              <a:rPr lang="en-US" sz="3400" b="1" u="sng" dirty="0" err="1">
                <a:cs typeface="Times New Roman" pitchFamily="18" charset="0"/>
              </a:rPr>
              <a:t>Việt</a:t>
            </a:r>
            <a:r>
              <a:rPr lang="en-US" sz="3400" b="1" dirty="0"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3657600" y="1051560"/>
            <a:ext cx="8046720" cy="1051560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100" kern="10" dirty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 VÀ KHỞI ĐỘNG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-45720" y="933450"/>
            <a:ext cx="2804160" cy="1645920"/>
          </a:xfrm>
          <a:prstGeom prst="notchedRightArrow">
            <a:avLst>
              <a:gd name="adj1" fmla="val 50000"/>
              <a:gd name="adj2" fmla="val 31944"/>
            </a:avLst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pPr algn="ctr" eaLnBrk="1" hangingPunct="1"/>
            <a:r>
              <a:rPr lang="en-US" sz="4300" b="1" dirty="0" err="1">
                <a:solidFill>
                  <a:srgbClr val="FF0000"/>
                </a:solidFill>
              </a:rPr>
              <a:t>Đọc</a:t>
            </a:r>
            <a:r>
              <a:rPr lang="en-US" sz="4300" dirty="0">
                <a:solidFill>
                  <a:srgbClr val="FF0000"/>
                </a:solidFill>
              </a:rPr>
              <a:t> </a:t>
            </a:r>
            <a:endParaRPr lang="vi-VN" sz="43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l="12585" t="39101" r="7179" b="52042"/>
          <a:stretch>
            <a:fillRect/>
          </a:stretch>
        </p:blipFill>
        <p:spPr bwMode="auto">
          <a:xfrm>
            <a:off x="-43181" y="2899410"/>
            <a:ext cx="1433830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804160" y="91440"/>
            <a:ext cx="10241280" cy="49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67" tIns="48983" rIns="97967" bIns="48983">
            <a:spAutoFit/>
          </a:bodyPr>
          <a:lstStyle/>
          <a:p>
            <a:r>
              <a:rPr lang="en-US" b="1" dirty="0" err="1">
                <a:cs typeface="Times New Roman" pitchFamily="18" charset="0"/>
              </a:rPr>
              <a:t>Thứ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hai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ngày</a:t>
            </a:r>
            <a:r>
              <a:rPr lang="en-US" b="1" dirty="0">
                <a:cs typeface="Times New Roman" pitchFamily="18" charset="0"/>
              </a:rPr>
              <a:t> 11 </a:t>
            </a:r>
            <a:r>
              <a:rPr lang="en-US" b="1" dirty="0" err="1">
                <a:cs typeface="Times New Roman" pitchFamily="18" charset="0"/>
              </a:rPr>
              <a:t>tháng</a:t>
            </a:r>
            <a:r>
              <a:rPr lang="en-US" b="1" dirty="0">
                <a:cs typeface="Times New Roman" pitchFamily="18" charset="0"/>
              </a:rPr>
              <a:t> 10 </a:t>
            </a:r>
            <a:r>
              <a:rPr lang="en-US" b="1" dirty="0" err="1">
                <a:cs typeface="Times New Roman" pitchFamily="18" charset="0"/>
              </a:rPr>
              <a:t>năm</a:t>
            </a:r>
            <a:r>
              <a:rPr lang="en-US" b="1" dirty="0">
                <a:cs typeface="Times New Roman" pitchFamily="18" charset="0"/>
              </a:rPr>
              <a:t> 2021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01321" y="548640"/>
            <a:ext cx="313436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67" tIns="48983" rIns="97967" bIns="48983">
            <a:spAutoFit/>
          </a:bodyPr>
          <a:lstStyle/>
          <a:p>
            <a:r>
              <a:rPr lang="en-US" sz="3400" b="1" u="sng" dirty="0" err="1">
                <a:cs typeface="Times New Roman" pitchFamily="18" charset="0"/>
              </a:rPr>
              <a:t>Tiếng</a:t>
            </a:r>
            <a:r>
              <a:rPr lang="en-US" sz="3400" b="1" u="sng" dirty="0">
                <a:cs typeface="Times New Roman" pitchFamily="18" charset="0"/>
              </a:rPr>
              <a:t> </a:t>
            </a:r>
            <a:r>
              <a:rPr lang="en-US" sz="3400" b="1" u="sng" dirty="0" err="1">
                <a:cs typeface="Times New Roman" pitchFamily="18" charset="0"/>
              </a:rPr>
              <a:t>Việt</a:t>
            </a:r>
            <a:r>
              <a:rPr lang="en-US" sz="3400" b="1" dirty="0"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91840" y="1005840"/>
            <a:ext cx="7691120" cy="236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35680" y="91440"/>
            <a:ext cx="841248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967" tIns="48983" rIns="97967" bIns="48983">
            <a:spAutoFit/>
          </a:bodyPr>
          <a:lstStyle/>
          <a:p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01321" y="548640"/>
            <a:ext cx="313436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67" tIns="48983" rIns="97967" bIns="48983">
            <a:spAutoFit/>
          </a:bodyPr>
          <a:lstStyle/>
          <a:p>
            <a:r>
              <a:rPr lang="en-US" sz="3400" b="1" u="sng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u="sng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rcRect t="11111" b="62222"/>
          <a:stretch>
            <a:fillRect/>
          </a:stretch>
        </p:blipFill>
        <p:spPr bwMode="auto">
          <a:xfrm>
            <a:off x="27941" y="32386"/>
            <a:ext cx="14711680" cy="5819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/>
          <p:cNvPicPr>
            <a:picLocks noChangeAspect="1"/>
          </p:cNvPicPr>
          <p:nvPr/>
        </p:nvPicPr>
        <p:blipFill>
          <a:blip r:embed="rId2"/>
          <a:srcRect l="24454" t="36665" r="21259" b="58888"/>
          <a:stretch>
            <a:fillRect/>
          </a:stretch>
        </p:blipFill>
        <p:spPr bwMode="auto">
          <a:xfrm>
            <a:off x="584201" y="6499860"/>
            <a:ext cx="13700760" cy="1205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3291840" y="731520"/>
            <a:ext cx="8290560" cy="731520"/>
          </a:xfrm>
          <a:prstGeom prst="rect">
            <a:avLst/>
          </a:prstGeom>
          <a:extLst>
            <a:ext uri="{91240B29-F687-4F45-9708-019B960494DF}"/>
          </a:extLst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1500" kern="10" dirty="0" err="1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1500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0" dirty="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24:</a:t>
            </a:r>
            <a:r>
              <a:rPr lang="en-US" sz="1500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ua</a:t>
            </a:r>
            <a:r>
              <a:rPr lang="en-US" sz="15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5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ưa</a:t>
            </a:r>
            <a:endParaRPr lang="en-US" sz="1500" b="1" kern="10" dirty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91840" y="91440"/>
            <a:ext cx="902208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967" tIns="48983" rIns="97967" bIns="48983">
            <a:spAutoFit/>
          </a:bodyPr>
          <a:lstStyle/>
          <a:p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01321" y="754380"/>
            <a:ext cx="313436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67" tIns="48983" rIns="97967" bIns="48983">
            <a:spAutoFit/>
          </a:bodyPr>
          <a:lstStyle/>
          <a:p>
            <a:r>
              <a:rPr lang="en-US" sz="3400" b="1" u="sng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u="sng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" y="1554480"/>
            <a:ext cx="451104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291840" y="2621041"/>
            <a:ext cx="2438400" cy="131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7700" b="1" dirty="0" err="1">
                <a:solidFill>
                  <a:srgbClr val="FF3300"/>
                </a:solidFill>
                <a:latin typeface="Century Gothic" pitchFamily="34" charset="0"/>
                <a:cs typeface="Arial" charset="0"/>
              </a:rPr>
              <a:t>ua</a:t>
            </a:r>
            <a:r>
              <a:rPr lang="en-US" sz="7700" b="1" dirty="0">
                <a:solidFill>
                  <a:srgbClr val="FF3300"/>
                </a:solidFill>
                <a:latin typeface="Century Gothic" pitchFamily="34" charset="0"/>
                <a:cs typeface="Arial" charset="0"/>
              </a:rPr>
              <a:t> 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316480" y="3891948"/>
            <a:ext cx="2438400" cy="131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7700" b="1" dirty="0">
                <a:solidFill>
                  <a:srgbClr val="0000FF"/>
                </a:solidFill>
                <a:latin typeface="Century Gothic" pitchFamily="34" charset="0"/>
                <a:cs typeface="Times New Roman" pitchFamily="18" charset="0"/>
              </a:rPr>
              <a:t>m</a:t>
            </a:r>
            <a:r>
              <a:rPr lang="en-US" sz="7700" b="1" dirty="0">
                <a:solidFill>
                  <a:srgbClr val="FF3300"/>
                </a:solidFill>
                <a:latin typeface="Century Gothic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291840" y="3891948"/>
            <a:ext cx="2438400" cy="131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7700" b="1" dirty="0" err="1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ua</a:t>
            </a:r>
            <a:r>
              <a:rPr lang="en-US" sz="7700" b="1" dirty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9997440" y="2630838"/>
            <a:ext cx="2438400" cy="131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7700" b="1" dirty="0" err="1">
                <a:solidFill>
                  <a:srgbClr val="FF3300"/>
                </a:solidFill>
                <a:latin typeface=".VnAvant" pitchFamily="34" charset="0"/>
                <a:cs typeface="Arial" charset="0"/>
              </a:rPr>
              <a:t>ưa</a:t>
            </a:r>
            <a:endParaRPr lang="en-US" sz="7700" b="1" dirty="0">
              <a:solidFill>
                <a:srgbClr val="FF3300"/>
              </a:solidFill>
              <a:latin typeface=".VnAvant" pitchFamily="34" charset="0"/>
              <a:cs typeface="Arial" charset="0"/>
            </a:endParaRPr>
          </a:p>
        </p:txBody>
      </p:sp>
      <p:grpSp>
        <p:nvGrpSpPr>
          <p:cNvPr id="13" name="Group 30"/>
          <p:cNvGrpSpPr>
            <a:grpSpLocks/>
          </p:cNvGrpSpPr>
          <p:nvPr/>
        </p:nvGrpSpPr>
        <p:grpSpPr bwMode="auto">
          <a:xfrm>
            <a:off x="7942581" y="3931920"/>
            <a:ext cx="4754880" cy="1828800"/>
            <a:chOff x="384" y="1680"/>
            <a:chExt cx="1680" cy="960"/>
          </a:xfrm>
        </p:grpSpPr>
        <p:sp>
          <p:nvSpPr>
            <p:cNvPr id="14" name="Rectangle 27"/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7700" dirty="0">
                <a:latin typeface="Arial" charset="0"/>
              </a:endParaRPr>
            </a:p>
          </p:txBody>
        </p:sp>
        <p:sp>
          <p:nvSpPr>
            <p:cNvPr id="15" name="Line 28"/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29"/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7700" dirty="0">
                <a:latin typeface="Arial" charset="0"/>
              </a:endParaRPr>
            </a:p>
          </p:txBody>
        </p:sp>
      </p:grp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0485120" y="3933858"/>
            <a:ext cx="2438400" cy="131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7700" b="1" dirty="0" err="1">
                <a:solidFill>
                  <a:srgbClr val="FF3300"/>
                </a:solidFill>
                <a:latin typeface="Century Gothic" pitchFamily="34" charset="0"/>
                <a:cs typeface="Arial" charset="0"/>
              </a:rPr>
              <a:t>ưa</a:t>
            </a:r>
            <a:r>
              <a:rPr lang="en-US" sz="7700" b="1" dirty="0">
                <a:solidFill>
                  <a:srgbClr val="FF3300"/>
                </a:solidFill>
                <a:latin typeface="Century Gothic" pitchFamily="34" charset="0"/>
                <a:cs typeface="Arial" charset="0"/>
              </a:rPr>
              <a:t> 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2354581" y="5019708"/>
            <a:ext cx="3586480" cy="131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7700" b="1" dirty="0" err="1">
                <a:solidFill>
                  <a:srgbClr val="0000FF"/>
                </a:solidFill>
                <a:latin typeface="Century Gothic" pitchFamily="34" charset="0"/>
                <a:cs typeface="Times New Roman" pitchFamily="18" charset="0"/>
              </a:rPr>
              <a:t>m</a:t>
            </a:r>
            <a:r>
              <a:rPr lang="en-US" sz="7700" b="1" dirty="0" err="1">
                <a:solidFill>
                  <a:srgbClr val="FF3300"/>
                </a:solidFill>
                <a:latin typeface="Century Gothic" pitchFamily="34" charset="0"/>
                <a:cs typeface="Times New Roman" pitchFamily="18" charset="0"/>
              </a:rPr>
              <a:t>úa</a:t>
            </a:r>
            <a:endParaRPr lang="en-US" sz="7700" b="1" dirty="0">
              <a:solidFill>
                <a:srgbClr val="FF3300"/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8856981" y="4754880"/>
            <a:ext cx="2926080" cy="131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7700" b="1" dirty="0" err="1">
                <a:solidFill>
                  <a:srgbClr val="0000FF"/>
                </a:solidFill>
                <a:latin typeface="Century Gothic" pitchFamily="34" charset="0"/>
                <a:cs typeface="Arial" charset="0"/>
              </a:rPr>
              <a:t>đ</a:t>
            </a:r>
            <a:r>
              <a:rPr lang="en-US" sz="7700" b="1" dirty="0" err="1">
                <a:solidFill>
                  <a:srgbClr val="FF3300"/>
                </a:solidFill>
                <a:latin typeface="Century Gothic" pitchFamily="34" charset="0"/>
                <a:cs typeface="Arial" charset="0"/>
              </a:rPr>
              <a:t>ưa</a:t>
            </a:r>
            <a:endParaRPr lang="en-US" sz="7700" b="1" dirty="0">
              <a:solidFill>
                <a:srgbClr val="FF3300"/>
              </a:solidFill>
              <a:latin typeface="Century Gothic" pitchFamily="34" charset="0"/>
              <a:cs typeface="Arial" charset="0"/>
            </a:endParaRPr>
          </a:p>
        </p:txBody>
      </p:sp>
      <p:pic>
        <p:nvPicPr>
          <p:cNvPr id="20" name="Picture 27"/>
          <p:cNvPicPr>
            <a:picLocks noChangeAspect="1"/>
          </p:cNvPicPr>
          <p:nvPr/>
        </p:nvPicPr>
        <p:blipFill>
          <a:blip r:embed="rId3"/>
          <a:srcRect l="20700" t="57800" r="12238" b="36642"/>
          <a:stretch>
            <a:fillRect/>
          </a:stretch>
        </p:blipFill>
        <p:spPr bwMode="auto">
          <a:xfrm>
            <a:off x="365760" y="6776630"/>
            <a:ext cx="14081760" cy="99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1" y="1371600"/>
            <a:ext cx="470916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389382" y="4345044"/>
            <a:ext cx="3365499" cy="91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5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5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endParaRPr lang="en-US" sz="5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9174480" y="4236031"/>
            <a:ext cx="2895600" cy="91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5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5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998982" y="7253551"/>
            <a:ext cx="2755899" cy="91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51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dưa</a:t>
            </a:r>
            <a:r>
              <a:rPr lang="en-US" sz="51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endParaRPr lang="en-US" sz="51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9204960" y="7271124"/>
            <a:ext cx="3108960" cy="91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51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51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endParaRPr lang="en-US" sz="51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3"/>
          <p:cNvPicPr>
            <a:picLocks noChangeAspect="1"/>
          </p:cNvPicPr>
          <p:nvPr/>
        </p:nvPicPr>
        <p:blipFill>
          <a:blip r:embed="rId3"/>
          <a:srcRect l="31935" t="62222" r="45712" b="24445"/>
          <a:stretch>
            <a:fillRect/>
          </a:stretch>
        </p:blipFill>
        <p:spPr bwMode="auto">
          <a:xfrm>
            <a:off x="8506461" y="2103120"/>
            <a:ext cx="3563618" cy="210312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3"/>
          <a:srcRect l="52930" t="62222" r="26312" b="24182"/>
          <a:stretch>
            <a:fillRect/>
          </a:stretch>
        </p:blipFill>
        <p:spPr bwMode="auto">
          <a:xfrm>
            <a:off x="1069341" y="5337811"/>
            <a:ext cx="4295139" cy="197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/>
          <p:cNvPicPr>
            <a:picLocks noChangeAspect="1"/>
          </p:cNvPicPr>
          <p:nvPr/>
        </p:nvPicPr>
        <p:blipFill>
          <a:blip r:embed="rId3"/>
          <a:srcRect l="14909" t="65807" r="65154" b="24419"/>
          <a:stretch>
            <a:fillRect/>
          </a:stretch>
        </p:blipFill>
        <p:spPr bwMode="auto">
          <a:xfrm>
            <a:off x="1346201" y="2286000"/>
            <a:ext cx="3286760" cy="201168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2" name="Picture 17"/>
          <p:cNvPicPr>
            <a:picLocks noChangeAspect="1"/>
          </p:cNvPicPr>
          <p:nvPr/>
        </p:nvPicPr>
        <p:blipFill>
          <a:blip r:embed="rId3"/>
          <a:srcRect l="71851" t="62305" r="3600" b="24445"/>
          <a:stretch>
            <a:fillRect/>
          </a:stretch>
        </p:blipFill>
        <p:spPr bwMode="auto">
          <a:xfrm>
            <a:off x="8442961" y="4937760"/>
            <a:ext cx="4526280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WordArt 8"/>
          <p:cNvSpPr>
            <a:spLocks noChangeArrowheads="1" noChangeShapeType="1" noTextEdit="1"/>
          </p:cNvSpPr>
          <p:nvPr/>
        </p:nvSpPr>
        <p:spPr bwMode="auto">
          <a:xfrm>
            <a:off x="3291840" y="731520"/>
            <a:ext cx="8290560" cy="731520"/>
          </a:xfrm>
          <a:prstGeom prst="rect">
            <a:avLst/>
          </a:prstGeom>
          <a:extLst>
            <a:ext uri="{91240B29-F687-4F45-9708-019B960494DF}"/>
          </a:extLst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1500" kern="10" dirty="0" err="1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1500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0" dirty="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24:</a:t>
            </a:r>
            <a:r>
              <a:rPr lang="en-US" sz="1500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ua</a:t>
            </a:r>
            <a:r>
              <a:rPr lang="en-US" sz="15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5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ưa</a:t>
            </a:r>
            <a:endParaRPr lang="en-US" sz="1500" b="1" kern="10" dirty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291840" y="91440"/>
            <a:ext cx="902208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967" tIns="48983" rIns="97967" bIns="48983">
            <a:spAutoFit/>
          </a:bodyPr>
          <a:lstStyle/>
          <a:p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01321" y="754380"/>
            <a:ext cx="313436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67" tIns="48983" rIns="97967" bIns="48983">
            <a:spAutoFit/>
          </a:bodyPr>
          <a:lstStyle/>
          <a:p>
            <a:r>
              <a:rPr lang="en-US" sz="3400" b="1" u="sng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u="sng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3048000" y="1325880"/>
            <a:ext cx="8046720" cy="1051560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1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GIẢI LAO</a:t>
            </a:r>
            <a:endParaRPr lang="en-US" sz="5100" kern="10" dirty="0">
              <a:ln w="9525">
                <a:noFill/>
                <a:round/>
                <a:headEnd/>
                <a:tailEnd/>
              </a:ln>
              <a:solidFill>
                <a:srgbClr val="008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3291840" y="731520"/>
            <a:ext cx="8290560" cy="731520"/>
          </a:xfrm>
          <a:prstGeom prst="rect">
            <a:avLst/>
          </a:prstGeom>
          <a:extLst>
            <a:ext uri="{91240B29-F687-4F45-9708-019B960494DF}"/>
          </a:extLst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1500" kern="10" dirty="0" err="1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1500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0" dirty="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24:</a:t>
            </a:r>
            <a:r>
              <a:rPr lang="en-US" sz="1500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ua</a:t>
            </a:r>
            <a:r>
              <a:rPr lang="en-US" sz="15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5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ưa</a:t>
            </a:r>
            <a:endParaRPr lang="en-US" sz="1500" b="1" kern="10" dirty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91840" y="91440"/>
            <a:ext cx="902208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967" tIns="48983" rIns="97967" bIns="48983">
            <a:spAutoFit/>
          </a:bodyPr>
          <a:lstStyle/>
          <a:p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01321" y="754380"/>
            <a:ext cx="3134360" cy="6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67" tIns="48983" rIns="97967" bIns="48983">
            <a:spAutoFit/>
          </a:bodyPr>
          <a:lstStyle/>
          <a:p>
            <a:r>
              <a:rPr lang="en-US" sz="3400" b="1" u="sng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u="sng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731520" y="1645920"/>
            <a:ext cx="5364480" cy="731520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pPr algn="ctr" eaLnBrk="1" hangingPunct="1"/>
            <a:r>
              <a:rPr lang="en-US" sz="5700" b="1" i="1" dirty="0" err="1">
                <a:solidFill>
                  <a:srgbClr val="0000FF"/>
                </a:solidFill>
              </a:rPr>
              <a:t>Viết</a:t>
            </a:r>
            <a:r>
              <a:rPr lang="en-US" sz="5700" b="1" i="1" dirty="0">
                <a:solidFill>
                  <a:srgbClr val="0000FF"/>
                </a:solidFill>
              </a:rPr>
              <a:t> </a:t>
            </a:r>
            <a:r>
              <a:rPr lang="en-US" sz="5700" b="1" i="1" dirty="0" err="1">
                <a:solidFill>
                  <a:srgbClr val="0000FF"/>
                </a:solidFill>
              </a:rPr>
              <a:t>bảng</a:t>
            </a:r>
            <a:r>
              <a:rPr lang="en-US" sz="5700" b="1" i="1" dirty="0">
                <a:solidFill>
                  <a:srgbClr val="0000FF"/>
                </a:solidFill>
              </a:rPr>
              <a:t> con</a:t>
            </a:r>
            <a:r>
              <a:rPr lang="en-US" sz="5700" b="1" i="1" dirty="0"/>
              <a:t> </a:t>
            </a:r>
            <a:endParaRPr lang="vi-VN" sz="5700" b="1" i="1" dirty="0"/>
          </a:p>
        </p:txBody>
      </p:sp>
      <p:pic>
        <p:nvPicPr>
          <p:cNvPr id="9" name="409_20200731101152_b24_ua_k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42560" y="4080511"/>
            <a:ext cx="8168640" cy="369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5360" y="2663191"/>
            <a:ext cx="3535680" cy="163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261</Words>
  <Application>Microsoft Office PowerPoint</Application>
  <PresentationFormat>Custom</PresentationFormat>
  <Paragraphs>63</Paragraphs>
  <Slides>14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Củng cố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7</cp:revision>
  <dcterms:created xsi:type="dcterms:W3CDTF">2021-12-19T08:14:03Z</dcterms:created>
  <dcterms:modified xsi:type="dcterms:W3CDTF">2022-05-13T13:26:14Z</dcterms:modified>
</cp:coreProperties>
</file>