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8" r:id="rId2"/>
    <p:sldMasterId id="2147483686" r:id="rId3"/>
  </p:sldMasterIdLst>
  <p:sldIdLst>
    <p:sldId id="259" r:id="rId4"/>
    <p:sldId id="261" r:id="rId5"/>
    <p:sldId id="286" r:id="rId6"/>
    <p:sldId id="272" r:id="rId7"/>
    <p:sldId id="283" r:id="rId8"/>
    <p:sldId id="287" r:id="rId9"/>
    <p:sldId id="264" r:id="rId10"/>
    <p:sldId id="284" r:id="rId11"/>
    <p:sldId id="265" r:id="rId12"/>
    <p:sldId id="288" r:id="rId13"/>
    <p:sldId id="270" r:id="rId14"/>
    <p:sldId id="271" r:id="rId15"/>
    <p:sldId id="289"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188"/>
    <a:srgbClr val="FFFAD9"/>
    <a:srgbClr val="F9F8F6"/>
    <a:srgbClr val="E89A5C"/>
    <a:srgbClr val="DA8B37"/>
    <a:srgbClr val="FDE59B"/>
    <a:srgbClr val="07060A"/>
    <a:srgbClr val="F4F7E0"/>
    <a:srgbClr val="D7EDA9"/>
    <a:srgbClr val="BEE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12" autoAdjust="0"/>
    <p:restoredTop sz="94660"/>
  </p:normalViewPr>
  <p:slideViewPr>
    <p:cSldViewPr snapToGrid="0">
      <p:cViewPr>
        <p:scale>
          <a:sx n="81" d="100"/>
          <a:sy n="81" d="100"/>
        </p:scale>
        <p:origin x="-102"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xmlns=""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2DD3F5-FEBF-4610-B2D0-AA78003D63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97B12-FB3F-4FAC-87C9-FA02B362C0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069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2DD3F5-FEBF-4610-B2D0-AA78003D63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97B12-FB3F-4FAC-87C9-FA02B362C0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864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2DD3F5-FEBF-4610-B2D0-AA78003D63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97B12-FB3F-4FAC-87C9-FA02B362C0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850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2DD3F5-FEBF-4610-B2D0-AA78003D63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97B12-FB3F-4FAC-87C9-FA02B362C0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24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2DD3F5-FEBF-4610-B2D0-AA78003D63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97B12-FB3F-4FAC-87C9-FA02B362C0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10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5861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2DD3F5-FEBF-4610-B2D0-AA78003D63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97B12-FB3F-4FAC-87C9-FA02B362C0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15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2DD3F5-FEBF-4610-B2D0-AA78003D63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97B12-FB3F-4FAC-87C9-FA02B362C0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594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2DD3F5-FEBF-4610-B2D0-AA78003D63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97B12-FB3F-4FAC-87C9-FA02B362C0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087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2DD3F5-FEBF-4610-B2D0-AA78003D63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97B12-FB3F-4FAC-87C9-FA02B362C0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441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2DD3F5-FEBF-4610-B2D0-AA78003D63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97B12-FB3F-4FAC-87C9-FA02B362C0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721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2DD3F5-FEBF-4610-B2D0-AA78003D63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97B12-FB3F-4FAC-87C9-FA02B362C0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8483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64" r:id="rId1"/>
    <p:sldLayoutId id="2147483665"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4992062"/>
      </p:ext>
    </p:extLst>
  </p:cSld>
  <p:clrMap bg1="lt1" tx1="dk1" bg2="dk2" tx2="lt2" accent1="accent1" accent2="accent2" accent3="accent3" accent4="accent4" accent5="accent5" accent6="accent6" hlink="hlink" folHlink="folHlink"/>
  <p:sldLayoutIdLst>
    <p:sldLayoutId id="2147483685"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2DD3F5-FEBF-4610-B2D0-AA78003D63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797B12-FB3F-4FAC-87C9-FA02B362C0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2541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5.png"/><Relationship Id="rId5" Type="http://schemas.microsoft.com/office/2007/relationships/hdphoto" Target="../media/hdphoto17.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hyperlink" Target="https://zalo.me/g/pwmzsb249" TargetMode="External"/><Relationship Id="rId3" Type="http://schemas.openxmlformats.org/officeDocument/2006/relationships/hyperlink" Target="https://www.facebook.com/groups/chogioihanoi1" TargetMode="External"/><Relationship Id="rId7" Type="http://schemas.openxmlformats.org/officeDocument/2006/relationships/hyperlink" Target="https://zalo.me/g/etoyym372" TargetMode="External"/><Relationship Id="rId2" Type="http://schemas.openxmlformats.org/officeDocument/2006/relationships/hyperlink" Target="https://www.facebook.com/tailieudayhoc.vn" TargetMode="External"/><Relationship Id="rId1" Type="http://schemas.openxmlformats.org/officeDocument/2006/relationships/slideLayout" Target="../slideLayouts/slideLayout5.xml"/><Relationship Id="rId6" Type="http://schemas.openxmlformats.org/officeDocument/2006/relationships/hyperlink" Target="https://zalo.me/g/kqtqzc302" TargetMode="External"/><Relationship Id="rId5" Type="http://schemas.openxmlformats.org/officeDocument/2006/relationships/hyperlink" Target="https://zalo.me/g/pszjdm472" TargetMode="External"/><Relationship Id="rId10" Type="http://schemas.openxmlformats.org/officeDocument/2006/relationships/hyperlink" Target="https://zalo.me/g/gojlbp194" TargetMode="External"/><Relationship Id="rId4" Type="http://schemas.openxmlformats.org/officeDocument/2006/relationships/hyperlink" Target="https://www.tailieudayhoc.vn/" TargetMode="External"/><Relationship Id="rId9" Type="http://schemas.openxmlformats.org/officeDocument/2006/relationships/hyperlink" Target="https://zalo.me/g/ymmqdq581"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F293CC7-4AA3-4263-86BF-82B2BF7B45D0}"/>
              </a:ext>
            </a:extLst>
          </p:cNvPr>
          <p:cNvSpPr txBox="1"/>
          <p:nvPr/>
        </p:nvSpPr>
        <p:spPr>
          <a:xfrm>
            <a:off x="217714" y="0"/>
            <a:ext cx="2255746" cy="923330"/>
          </a:xfrm>
          <a:prstGeom prst="rect">
            <a:avLst/>
          </a:prstGeom>
          <a:noFill/>
        </p:spPr>
        <p:txBody>
          <a:bodyPr wrap="none" rtlCol="0">
            <a:spAutoFit/>
          </a:bodyPr>
          <a:lstStyle/>
          <a:p>
            <a:r>
              <a:rPr lang="vi-VN" sz="5400" dirty="0">
                <a:solidFill>
                  <a:schemeClr val="accent2"/>
                </a:solidFill>
                <a:latin typeface="+mj-lt"/>
              </a:rPr>
              <a:t>BÀI 14</a:t>
            </a:r>
          </a:p>
        </p:txBody>
      </p:sp>
      <p:sp>
        <p:nvSpPr>
          <p:cNvPr id="3" name="TextBox 2">
            <a:extLst>
              <a:ext uri="{FF2B5EF4-FFF2-40B4-BE49-F238E27FC236}">
                <a16:creationId xmlns:a16="http://schemas.microsoft.com/office/drawing/2014/main" xmlns="" id="{2E5910A4-4648-45A7-A1E5-287DDCC00F12}"/>
              </a:ext>
            </a:extLst>
          </p:cNvPr>
          <p:cNvSpPr txBox="1"/>
          <p:nvPr/>
        </p:nvSpPr>
        <p:spPr>
          <a:xfrm>
            <a:off x="217714" y="1234169"/>
            <a:ext cx="6075364" cy="2862322"/>
          </a:xfrm>
          <a:prstGeom prst="rect">
            <a:avLst/>
          </a:prstGeom>
          <a:noFill/>
        </p:spPr>
        <p:txBody>
          <a:bodyPr wrap="square" rtlCol="0">
            <a:spAutoFit/>
          </a:bodyPr>
          <a:lstStyle/>
          <a:p>
            <a:pPr algn="ctr"/>
            <a:r>
              <a:rPr lang="vi-VN" sz="6000" dirty="0">
                <a:solidFill>
                  <a:srgbClr val="002060"/>
                </a:solidFill>
                <a:latin typeface="+mj-lt"/>
              </a:rPr>
              <a:t>TÌM HIỂU </a:t>
            </a:r>
          </a:p>
          <a:p>
            <a:pPr algn="ctr"/>
            <a:r>
              <a:rPr lang="vi-VN" sz="6000" dirty="0">
                <a:solidFill>
                  <a:srgbClr val="002060"/>
                </a:solidFill>
                <a:latin typeface="+mj-lt"/>
              </a:rPr>
              <a:t>QUY ĐỊNH </a:t>
            </a:r>
          </a:p>
          <a:p>
            <a:pPr algn="ctr"/>
            <a:r>
              <a:rPr lang="vi-VN" sz="6000" dirty="0">
                <a:solidFill>
                  <a:srgbClr val="002060"/>
                </a:solidFill>
                <a:latin typeface="+mj-lt"/>
              </a:rPr>
              <a:t>NƠI CÔNG CỘNG</a:t>
            </a:r>
          </a:p>
        </p:txBody>
      </p:sp>
    </p:spTree>
    <p:extLst>
      <p:ext uri="{BB962C8B-B14F-4D97-AF65-F5344CB8AC3E}">
        <p14:creationId xmlns:p14="http://schemas.microsoft.com/office/powerpoint/2010/main" val="142688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42A5D39-6508-DE4C-A5B2-994BB8F8DB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50458" t="1120" r="-457" b="-1120"/>
          <a:stretch/>
        </p:blipFill>
        <p:spPr>
          <a:xfrm>
            <a:off x="1153912" y="888459"/>
            <a:ext cx="4725113" cy="5081081"/>
          </a:xfrm>
          <a:prstGeom prst="rect">
            <a:avLst/>
          </a:prstGeom>
        </p:spPr>
      </p:pic>
      <p:sp>
        <p:nvSpPr>
          <p:cNvPr id="5" name="TextBox 4">
            <a:extLst>
              <a:ext uri="{FF2B5EF4-FFF2-40B4-BE49-F238E27FC236}">
                <a16:creationId xmlns:a16="http://schemas.microsoft.com/office/drawing/2014/main" xmlns="" id="{9E267F48-83BB-5E40-A27D-8564CA2F616D}"/>
              </a:ext>
            </a:extLst>
          </p:cNvPr>
          <p:cNvSpPr txBox="1"/>
          <p:nvPr/>
        </p:nvSpPr>
        <p:spPr>
          <a:xfrm>
            <a:off x="6096000" y="2549301"/>
            <a:ext cx="5512230" cy="1951432"/>
          </a:xfrm>
          <a:prstGeom prst="rect">
            <a:avLst/>
          </a:prstGeom>
          <a:noFill/>
        </p:spPr>
        <p:txBody>
          <a:bodyPr wrap="square" rtlCol="0">
            <a:spAutoFit/>
          </a:bodyPr>
          <a:lstStyle/>
          <a:p>
            <a:pPr algn="ctr">
              <a:lnSpc>
                <a:spcPct val="150000"/>
              </a:lnSpc>
            </a:pPr>
            <a:r>
              <a:rPr lang="x-none" sz="2800" dirty="0">
                <a:solidFill>
                  <a:srgbClr val="002060"/>
                </a:solidFill>
              </a:rPr>
              <a:t>Khi </a:t>
            </a:r>
            <a:r>
              <a:rPr lang="vi-VN" sz="2800" dirty="0">
                <a:solidFill>
                  <a:srgbClr val="002060"/>
                </a:solidFill>
              </a:rPr>
              <a:t>đến bãi biển: Giữ gìn vệ sinh chung, mặc áo phao khi đi bơi, đi cùng người lớn.</a:t>
            </a:r>
          </a:p>
        </p:txBody>
      </p:sp>
    </p:spTree>
    <p:extLst>
      <p:ext uri="{BB962C8B-B14F-4D97-AF65-F5344CB8AC3E}">
        <p14:creationId xmlns:p14="http://schemas.microsoft.com/office/powerpoint/2010/main" val="30043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A1BE0-E469-4869-8417-DE9B9EC6F2B4}"/>
              </a:ext>
            </a:extLst>
          </p:cNvPr>
          <p:cNvGrpSpPr/>
          <p:nvPr/>
        </p:nvGrpSpPr>
        <p:grpSpPr>
          <a:xfrm>
            <a:off x="537988" y="259719"/>
            <a:ext cx="2677424" cy="1274454"/>
            <a:chOff x="479771" y="4186500"/>
            <a:chExt cx="2677424" cy="1274454"/>
          </a:xfrm>
        </p:grpSpPr>
        <p:pic>
          <p:nvPicPr>
            <p:cNvPr id="3" name="Picture 2">
              <a:extLst>
                <a:ext uri="{FF2B5EF4-FFF2-40B4-BE49-F238E27FC236}">
                  <a16:creationId xmlns:a16="http://schemas.microsoft.com/office/drawing/2014/main" xmlns="" id="{8A137115-0E6C-4EB8-9AFF-E91DFB9C91F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xmlns=""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6" name="TextBox 5">
            <a:extLst>
              <a:ext uri="{FF2B5EF4-FFF2-40B4-BE49-F238E27FC236}">
                <a16:creationId xmlns:a16="http://schemas.microsoft.com/office/drawing/2014/main" xmlns="" id="{914F83CF-2475-CC43-A670-4B855B5684FD}"/>
              </a:ext>
            </a:extLst>
          </p:cNvPr>
          <p:cNvSpPr txBox="1"/>
          <p:nvPr/>
        </p:nvSpPr>
        <p:spPr>
          <a:xfrm>
            <a:off x="731043" y="1534173"/>
            <a:ext cx="10729913" cy="1154290"/>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x-none" sz="2800" dirty="0"/>
              <a:t> </a:t>
            </a:r>
            <a:r>
              <a:rPr lang="x-none" sz="2800" dirty="0">
                <a:solidFill>
                  <a:srgbClr val="002060"/>
                </a:solidFill>
              </a:rPr>
              <a:t>Chia sẻ với các bạn về những quy định ở nơi gia đình em đang sinh sống.</a:t>
            </a:r>
          </a:p>
        </p:txBody>
      </p:sp>
      <p:pic>
        <p:nvPicPr>
          <p:cNvPr id="7" name="Giữ Trật Tự Nơi Công Cộng.mp4" descr="Giữ Trật Tự Nơi Công Cộng.mp4">
            <a:hlinkClick r:id="" action="ppaction://media"/>
            <a:extLst>
              <a:ext uri="{FF2B5EF4-FFF2-40B4-BE49-F238E27FC236}">
                <a16:creationId xmlns:a16="http://schemas.microsoft.com/office/drawing/2014/main" xmlns="" id="{03799A19-6286-3642-AA7D-126155A9D4E9}"/>
              </a:ext>
            </a:extLst>
          </p:cNvPr>
          <p:cNvPicPr>
            <a:picLocks noChangeAspect="1"/>
          </p:cNvPicPr>
          <p:nvPr>
            <a:videoFile r:link="rId1"/>
            <p:extLst>
              <p:ext uri="{DAA4B4D4-6D71-4841-9C94-3DE7FCFB9230}">
                <p14:media xmlns:p14="http://schemas.microsoft.com/office/powerpoint/2010/main" r:embed="rId2">
                  <p14:trim st="10793.1008" end="64286.4247"/>
                </p14:media>
              </p:ext>
            </p:extLst>
          </p:nvPr>
        </p:nvPicPr>
        <p:blipFill>
          <a:blip r:embed="rId6"/>
          <a:stretch>
            <a:fillRect/>
          </a:stretch>
        </p:blipFill>
        <p:spPr>
          <a:xfrm>
            <a:off x="2694982" y="2189013"/>
            <a:ext cx="7838699" cy="4409268"/>
          </a:xfrm>
          <a:prstGeom prst="rect">
            <a:avLst/>
          </a:prstGeom>
        </p:spPr>
      </p:pic>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12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7470560-20FD-4E40-87F0-500C9498A5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3205392" y="2960176"/>
            <a:ext cx="8180695" cy="3213434"/>
          </a:xfrm>
          <a:prstGeom prst="rect">
            <a:avLst/>
          </a:prstGeom>
        </p:spPr>
      </p:pic>
      <p:pic>
        <p:nvPicPr>
          <p:cNvPr id="4" name="Picture 2" descr="Cute children playing at pencil house Premium Vector">
            <a:extLst>
              <a:ext uri="{FF2B5EF4-FFF2-40B4-BE49-F238E27FC236}">
                <a16:creationId xmlns:a16="http://schemas.microsoft.com/office/drawing/2014/main" xmlns="" id="{22EA5111-4BB0-451D-B093-72EC1A40CB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857" y="4216952"/>
            <a:ext cx="8348870" cy="507449"/>
          </a:xfrm>
        </p:spPr>
        <p:txBody>
          <a:bodyPr>
            <a:noAutofit/>
          </a:bodyPr>
          <a:lstStyle/>
          <a:p>
            <a:r>
              <a:rPr lang="en-US" sz="2800" b="1">
                <a:solidFill>
                  <a:srgbClr val="0000FF"/>
                </a:solidFill>
              </a:rPr>
              <a:t>Xem và tải giáo án, tài liệu mới mỗi ngày tại:</a:t>
            </a:r>
          </a:p>
        </p:txBody>
      </p:sp>
      <p:sp>
        <p:nvSpPr>
          <p:cNvPr id="3" name="Content Placeholder 2"/>
          <p:cNvSpPr>
            <a:spLocks noGrp="1"/>
          </p:cNvSpPr>
          <p:nvPr>
            <p:ph idx="1"/>
          </p:nvPr>
        </p:nvSpPr>
        <p:spPr>
          <a:xfrm>
            <a:off x="1505858" y="4724400"/>
            <a:ext cx="10018643" cy="2122714"/>
          </a:xfrm>
        </p:spPr>
        <p:txBody>
          <a:bodyPr>
            <a:normAutofit/>
          </a:bodyPr>
          <a:lstStyle/>
          <a:p>
            <a:r>
              <a:rPr lang="en-US"/>
              <a:t>Like và theo dõi page: </a:t>
            </a:r>
            <a:r>
              <a:rPr lang="en-US">
                <a:hlinkClick r:id="rId2"/>
              </a:rPr>
              <a:t>https://www.facebook.com/tailieudayhoc.vn</a:t>
            </a:r>
            <a:endParaRPr lang="en-US"/>
          </a:p>
          <a:p>
            <a:r>
              <a:rPr lang="en-US"/>
              <a:t>Nhóm: </a:t>
            </a:r>
            <a:r>
              <a:rPr lang="en-US">
                <a:hlinkClick r:id="rId3"/>
              </a:rPr>
              <a:t>https://www.facebook.com/groups/chogioihanoi1</a:t>
            </a:r>
            <a:endParaRPr lang="en-US"/>
          </a:p>
          <a:p>
            <a:r>
              <a:rPr lang="en-US"/>
              <a:t>Website: </a:t>
            </a:r>
            <a:r>
              <a:rPr lang="en-US">
                <a:hlinkClick r:id="rId4"/>
              </a:rPr>
              <a:t>https://www.Tailieudayhoc.vn</a:t>
            </a:r>
            <a:endParaRPr lang="en-US"/>
          </a:p>
          <a:p>
            <a:pPr>
              <a:buNone/>
            </a:pPr>
            <a:endParaRPr lang="en-US"/>
          </a:p>
          <a:p>
            <a:pPr>
              <a:buNone/>
            </a:pPr>
            <a:endParaRPr lang="en-US"/>
          </a:p>
          <a:p>
            <a:pPr>
              <a:buNone/>
            </a:pPr>
            <a:endParaRPr lang="en-US"/>
          </a:p>
        </p:txBody>
      </p:sp>
      <p:sp>
        <p:nvSpPr>
          <p:cNvPr id="4" name="Rectangle 3"/>
          <p:cNvSpPr/>
          <p:nvPr/>
        </p:nvSpPr>
        <p:spPr>
          <a:xfrm>
            <a:off x="1714578" y="76651"/>
            <a:ext cx="9601200" cy="3785652"/>
          </a:xfrm>
          <a:prstGeom prst="rect">
            <a:avLst/>
          </a:prstGeom>
        </p:spPr>
        <p:txBody>
          <a:bodyPr wrap="square">
            <a:spAutoFit/>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0000"/>
                </a:solidFill>
                <a:effectLst/>
                <a:uLnTx/>
                <a:uFillTx/>
                <a:latin typeface="Heebo"/>
                <a:ea typeface="+mn-ea"/>
                <a:cs typeface="+mn-cs"/>
              </a:rPr>
              <a:t>Hãy vào nhóm Zalo để nhận nhiều tài liệu hơn nhé:</a:t>
            </a:r>
            <a:endParaRPr kumimoji="0" lang="en-US" sz="2400" b="1" i="0" u="none" strike="noStrike" kern="1200" cap="none" spc="0" normalizeH="0" baseline="0" noProof="0">
              <a:ln>
                <a:noFill/>
              </a:ln>
              <a:solidFill>
                <a:srgbClr val="FF0000"/>
              </a:solidFill>
              <a:effectLst/>
              <a:uLnTx/>
              <a:uFillTx/>
              <a:latin typeface="Heebo"/>
              <a:ea typeface="+mn-ea"/>
              <a:cs typeface="+mn-cs"/>
            </a:endParaRPr>
          </a:p>
          <a:p>
            <a:pPr marL="0" marR="0" lvl="0" indent="0" algn="ctr" defTabSz="51435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Heebo"/>
                <a:ea typeface="+mn-ea"/>
                <a:cs typeface="+mn-cs"/>
              </a:rPr>
              <a:t>0963 330 331, 0987 525 587</a:t>
            </a:r>
          </a:p>
          <a:p>
            <a:pPr marL="0" marR="0" lvl="0" indent="0" algn="ctr" defTabSz="514350" rtl="0" eaLnBrk="1" fontAlgn="base"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srgbClr val="FF0000"/>
              </a:solidFill>
              <a:effectLst/>
              <a:uLnTx/>
              <a:uFillTx/>
              <a:latin typeface="Heebo"/>
              <a:ea typeface="+mn-ea"/>
              <a:cs typeface="+mn-cs"/>
            </a:endParaRPr>
          </a:p>
          <a:p>
            <a:pPr marL="0" marR="0" lvl="0" indent="0" algn="l" defTabSz="51435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2182B"/>
                </a:solidFill>
                <a:effectLst/>
                <a:uLnTx/>
                <a:uFillTx/>
                <a:latin typeface="Heebo"/>
                <a:ea typeface="+mn-ea"/>
                <a:cs typeface="+mn-cs"/>
              </a:rPr>
              <a:t>Kết nối - </a:t>
            </a:r>
            <a:r>
              <a:rPr kumimoji="0" lang="vi-VN" sz="2400" b="0" i="0" u="none" strike="noStrike" kern="1200" cap="none" spc="0" normalizeH="0" baseline="0" noProof="0">
                <a:ln>
                  <a:noFill/>
                </a:ln>
                <a:solidFill>
                  <a:srgbClr val="02182B"/>
                </a:solidFill>
                <a:effectLst/>
                <a:uLnTx/>
                <a:uFillTx/>
                <a:latin typeface="Heebo"/>
                <a:ea typeface="+mn-ea"/>
                <a:cs typeface="+mn-cs"/>
              </a:rPr>
              <a:t>Lớp 1: </a:t>
            </a:r>
            <a:r>
              <a:rPr kumimoji="0" lang="vi-VN" sz="2400" b="0" i="0" u="none" strike="noStrike" kern="1200" cap="none" spc="0" normalizeH="0" baseline="0" noProof="0">
                <a:ln>
                  <a:noFill/>
                </a:ln>
                <a:solidFill>
                  <a:srgbClr val="FF3366"/>
                </a:solidFill>
                <a:effectLst/>
                <a:uLnTx/>
                <a:uFillTx/>
                <a:latin typeface="Heebo"/>
                <a:ea typeface="+mn-ea"/>
                <a:cs typeface="+mn-cs"/>
                <a:hlinkClick r:id="rId5"/>
              </a:rPr>
              <a:t>https://zalo.me/g/pszjdm472</a:t>
            </a:r>
            <a:endParaRPr kumimoji="0" lang="en-US" sz="2400" b="0" i="0" u="none" strike="noStrike" kern="1200" cap="none" spc="0" normalizeH="0" baseline="0" noProof="0">
              <a:ln>
                <a:noFill/>
              </a:ln>
              <a:solidFill>
                <a:srgbClr val="FF3366"/>
              </a:solidFill>
              <a:effectLst/>
              <a:uLnTx/>
              <a:uFillTx/>
              <a:latin typeface="Heebo"/>
              <a:ea typeface="+mn-ea"/>
              <a:cs typeface="+mn-cs"/>
            </a:endParaRPr>
          </a:p>
          <a:p>
            <a:pPr marL="0" marR="0" lvl="0" indent="0" algn="l" defTabSz="51435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1A33"/>
                </a:solidFill>
                <a:effectLst/>
                <a:uLnTx/>
                <a:uFillTx/>
                <a:latin typeface="Segoe UI" panose="020B0502040204020203" pitchFamily="34" charset="0"/>
                <a:ea typeface="+mn-ea"/>
                <a:cs typeface="+mn-cs"/>
              </a:rPr>
              <a:t>Cánh diều lớp 1: </a:t>
            </a:r>
            <a:r>
              <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mn-cs"/>
                <a:hlinkClick r:id="rId6"/>
              </a:rPr>
              <a:t>https://zalo.me/g/kqtqzc302</a:t>
            </a: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a:p>
            <a:pPr marL="0" marR="0" lvl="0" indent="0" algn="l" defTabSz="51435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2182B"/>
                </a:solidFill>
                <a:effectLst/>
                <a:uLnTx/>
                <a:uFillTx/>
                <a:latin typeface="Heebo"/>
                <a:ea typeface="+mn-ea"/>
                <a:cs typeface="+mn-cs"/>
              </a:rPr>
              <a:t>Chân trời sáng tạo lớp 1: </a:t>
            </a:r>
            <a:r>
              <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mn-cs"/>
                <a:hlinkClick r:id="rId7"/>
              </a:rPr>
              <a:t>https://zalo.me/g/etoyym372</a:t>
            </a: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a:p>
            <a:pPr marL="0" marR="0" lvl="0" indent="0" algn="l" defTabSz="51435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2182B"/>
              </a:solidFill>
              <a:effectLst/>
              <a:uLnTx/>
              <a:uFillTx/>
              <a:latin typeface="Heebo"/>
              <a:ea typeface="+mn-ea"/>
              <a:cs typeface="+mn-cs"/>
            </a:endParaRPr>
          </a:p>
          <a:p>
            <a:pPr marL="0" marR="0" lvl="0" indent="0" algn="l" defTabSz="51435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2182B"/>
                </a:solidFill>
                <a:effectLst/>
                <a:uLnTx/>
                <a:uFillTx/>
                <a:latin typeface="Heebo"/>
                <a:ea typeface="+mn-ea"/>
                <a:cs typeface="+mn-cs"/>
              </a:rPr>
              <a:t>Kết nối - </a:t>
            </a:r>
            <a:r>
              <a:rPr kumimoji="0" lang="vi-VN" sz="2400" b="0" i="0" u="none" strike="noStrike" kern="1200" cap="none" spc="0" normalizeH="0" baseline="0" noProof="0">
                <a:ln>
                  <a:noFill/>
                </a:ln>
                <a:solidFill>
                  <a:srgbClr val="02182B"/>
                </a:solidFill>
                <a:effectLst/>
                <a:uLnTx/>
                <a:uFillTx/>
                <a:latin typeface="Heebo"/>
                <a:ea typeface="+mn-ea"/>
                <a:cs typeface="+mn-cs"/>
              </a:rPr>
              <a:t>Lớp 2: </a:t>
            </a:r>
            <a:r>
              <a:rPr kumimoji="0" lang="vi-VN" sz="2400" b="0" i="0" u="none" strike="noStrike" kern="1200" cap="none" spc="0" normalizeH="0" baseline="0" noProof="0">
                <a:ln>
                  <a:noFill/>
                </a:ln>
                <a:solidFill>
                  <a:srgbClr val="FF3366"/>
                </a:solidFill>
                <a:effectLst/>
                <a:uLnTx/>
                <a:uFillTx/>
                <a:latin typeface="Heebo"/>
                <a:ea typeface="+mn-ea"/>
                <a:cs typeface="+mn-cs"/>
                <a:hlinkClick r:id="rId8"/>
              </a:rPr>
              <a:t>https://zalo.me/g/pwmzsb249</a:t>
            </a:r>
            <a:endParaRPr kumimoji="0" lang="en-US" sz="2400" b="0" i="0" u="none" strike="noStrike" kern="1200" cap="none" spc="0" normalizeH="0" baseline="0" noProof="0">
              <a:ln>
                <a:noFill/>
              </a:ln>
              <a:solidFill>
                <a:srgbClr val="FF3366"/>
              </a:solidFill>
              <a:effectLst/>
              <a:uLnTx/>
              <a:uFillTx/>
              <a:latin typeface="Heebo"/>
              <a:ea typeface="+mn-ea"/>
              <a:cs typeface="+mn-cs"/>
            </a:endParaRPr>
          </a:p>
          <a:p>
            <a:pPr marL="0" marR="0" lvl="0" indent="0" algn="l" defTabSz="51435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2182B"/>
                </a:solidFill>
                <a:effectLst/>
                <a:uLnTx/>
                <a:uFillTx/>
                <a:latin typeface="Heebo"/>
                <a:ea typeface="+mn-ea"/>
                <a:cs typeface="+mn-cs"/>
              </a:rPr>
              <a:t>Cánh diều lớp 2: </a:t>
            </a:r>
            <a:r>
              <a:rPr kumimoji="0" lang="en-US" sz="2400" b="0" i="0" u="none" strike="noStrike" kern="1200" cap="none" spc="0" normalizeH="0" baseline="0" noProof="0">
                <a:ln>
                  <a:noFill/>
                </a:ln>
                <a:solidFill>
                  <a:srgbClr val="FF3366"/>
                </a:solidFill>
                <a:effectLst/>
                <a:uLnTx/>
                <a:uFillTx/>
                <a:latin typeface="Heebo"/>
                <a:ea typeface="+mn-ea"/>
                <a:cs typeface="+mn-cs"/>
                <a:hlinkClick r:id="rId9"/>
              </a:rPr>
              <a:t>https://zalo.me/g/ymmqdq581</a:t>
            </a:r>
            <a:endParaRPr kumimoji="0" lang="en-US" sz="2400" b="0" i="0" u="none" strike="noStrike" kern="1200" cap="none" spc="0" normalizeH="0" baseline="0" noProof="0">
              <a:ln>
                <a:noFill/>
              </a:ln>
              <a:solidFill>
                <a:srgbClr val="FF3366"/>
              </a:solidFill>
              <a:effectLst/>
              <a:uLnTx/>
              <a:uFillTx/>
              <a:latin typeface="Heebo"/>
              <a:ea typeface="+mn-ea"/>
              <a:cs typeface="+mn-cs"/>
            </a:endParaRPr>
          </a:p>
          <a:p>
            <a:pPr marL="0" marR="0" lvl="0" indent="0" algn="l" defTabSz="51435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1A33"/>
                </a:solidFill>
                <a:effectLst/>
                <a:uLnTx/>
                <a:uFillTx/>
                <a:latin typeface="Segoe UI" panose="020B0502040204020203" pitchFamily="34" charset="0"/>
                <a:ea typeface="+mn-ea"/>
                <a:cs typeface="+mn-cs"/>
              </a:rPr>
              <a:t>Chân trời lớp 2: </a:t>
            </a:r>
            <a:r>
              <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mn-cs"/>
                <a:hlinkClick r:id="rId10"/>
              </a:rPr>
              <a:t>https://zalo.me/g/gojlbp194</a:t>
            </a: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405663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xmlns=""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xmlns=""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14" name="TextBox 13">
            <a:extLst>
              <a:ext uri="{FF2B5EF4-FFF2-40B4-BE49-F238E27FC236}">
                <a16:creationId xmlns:a16="http://schemas.microsoft.com/office/drawing/2014/main" xmlns="" id="{FAEA7FC4-D621-4497-85F5-AC3F607BFD6A}"/>
              </a:ext>
            </a:extLst>
          </p:cNvPr>
          <p:cNvSpPr txBox="1"/>
          <p:nvPr/>
        </p:nvSpPr>
        <p:spPr>
          <a:xfrm>
            <a:off x="3619381" y="415747"/>
            <a:ext cx="6211957" cy="830997"/>
          </a:xfrm>
          <a:prstGeom prst="rect">
            <a:avLst/>
          </a:prstGeom>
          <a:noFill/>
        </p:spPr>
        <p:txBody>
          <a:bodyPr wrap="none" rtlCol="0">
            <a:spAutoFit/>
          </a:bodyPr>
          <a:lstStyle/>
          <a:p>
            <a:r>
              <a:rPr lang="vi-VN" sz="4800" b="1" dirty="0">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EM BÉ VÀ BÔNG HỒNG</a:t>
            </a:r>
          </a:p>
        </p:txBody>
      </p:sp>
      <p:pic>
        <p:nvPicPr>
          <p:cNvPr id="3" name="Picture 2">
            <a:extLst>
              <a:ext uri="{FF2B5EF4-FFF2-40B4-BE49-F238E27FC236}">
                <a16:creationId xmlns:a16="http://schemas.microsoft.com/office/drawing/2014/main" xmlns="" id="{182FF381-1884-F341-889F-F79F7BEE39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xmlns="" id="{00EA659A-8A6C-A94A-82AA-1E45E4FF95DE}"/>
              </a:ext>
            </a:extLst>
          </p:cNvPr>
          <p:cNvGrpSpPr/>
          <p:nvPr/>
        </p:nvGrpSpPr>
        <p:grpSpPr>
          <a:xfrm>
            <a:off x="1327666" y="5922584"/>
            <a:ext cx="9759977" cy="610853"/>
            <a:chOff x="569406" y="5749727"/>
            <a:chExt cx="9759977" cy="610853"/>
          </a:xfrm>
        </p:grpSpPr>
        <p:sp>
          <p:nvSpPr>
            <p:cNvPr id="12" name="TextBox 11">
              <a:extLst>
                <a:ext uri="{FF2B5EF4-FFF2-40B4-BE49-F238E27FC236}">
                  <a16:creationId xmlns:a16="http://schemas.microsoft.com/office/drawing/2014/main" xmlns="" id="{E9ABDB8E-19D6-0143-A861-3B98A6D88B56}"/>
                </a:ext>
              </a:extLst>
            </p:cNvPr>
            <p:cNvSpPr txBox="1"/>
            <p:nvPr/>
          </p:nvSpPr>
          <p:spPr>
            <a:xfrm flipH="1">
              <a:off x="1145567" y="5749727"/>
              <a:ext cx="9183816" cy="577850"/>
            </a:xfrm>
            <a:prstGeom prst="rect">
              <a:avLst/>
            </a:prstGeom>
            <a:noFill/>
          </p:spPr>
          <p:txBody>
            <a:bodyPr wrap="square" rtlCol="0">
              <a:spAutoFit/>
            </a:bodyPr>
            <a:lstStyle/>
            <a:p>
              <a:pPr algn="just">
                <a:lnSpc>
                  <a:spcPct val="150000"/>
                </a:lnSpc>
              </a:pPr>
              <a:r>
                <a:rPr lang="vi-VN" sz="2400" i="1" dirty="0">
                  <a:ln w="0">
                    <a:noFill/>
                  </a:ln>
                  <a:solidFill>
                    <a:srgbClr val="07060A"/>
                  </a:solidFill>
                </a:rPr>
                <a:t>Theo em, vì sao cô bé không hái hoa?</a:t>
              </a:r>
            </a:p>
          </p:txBody>
        </p:sp>
        <p:sp>
          <p:nvSpPr>
            <p:cNvPr id="13" name="Oval Callout 12">
              <a:extLst>
                <a:ext uri="{FF2B5EF4-FFF2-40B4-BE49-F238E27FC236}">
                  <a16:creationId xmlns:a16="http://schemas.microsoft.com/office/drawing/2014/main" xmlns=""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ysClr val="windowText" lastClr="000000"/>
                  </a:solidFill>
                  <a:latin typeface="UTM Cooper Black" panose="02040603050506020204" pitchFamily="18" charset="0"/>
                </a:rPr>
                <a:t>?</a:t>
              </a:r>
            </a:p>
          </p:txBody>
        </p:sp>
      </p:grpSp>
      <p:pic>
        <p:nvPicPr>
          <p:cNvPr id="5" name="Em bé và bông hồng.m4a" descr="Em bé và bông hồng.m4a">
            <a:hlinkClick r:id="" action="ppaction://media"/>
            <a:extLst>
              <a:ext uri="{FF2B5EF4-FFF2-40B4-BE49-F238E27FC236}">
                <a16:creationId xmlns:a16="http://schemas.microsoft.com/office/drawing/2014/main" xmlns=""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470" y="5192756"/>
            <a:ext cx="812800" cy="812800"/>
          </a:xfrm>
          <a:prstGeom prst="rect">
            <a:avLst/>
          </a:prstGeom>
        </p:spPr>
      </p:pic>
    </p:spTree>
    <p:extLst>
      <p:ext uri="{BB962C8B-B14F-4D97-AF65-F5344CB8AC3E}">
        <p14:creationId xmlns:p14="http://schemas.microsoft.com/office/powerpoint/2010/main" val="2529594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xmlns=""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xmlns=""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xmlns=""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xmlns=""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xmlns=""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1" name="Google Shape;1253;p47">
                    <a:extLst>
                      <a:ext uri="{FF2B5EF4-FFF2-40B4-BE49-F238E27FC236}">
                        <a16:creationId xmlns:a16="http://schemas.microsoft.com/office/drawing/2014/main" xmlns=""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2" name="Google Shape;1254;p47">
                    <a:extLst>
                      <a:ext uri="{FF2B5EF4-FFF2-40B4-BE49-F238E27FC236}">
                        <a16:creationId xmlns:a16="http://schemas.microsoft.com/office/drawing/2014/main" xmlns=""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cs typeface="Arial"/>
                        <a:sym typeface="Arial"/>
                      </a:rPr>
                      <a:t>   </a:t>
                    </a:r>
                    <a:endParaRPr kumimoji="0" sz="2400" b="0" i="0" u="none" strike="noStrike" kern="0" cap="none" spc="0" normalizeH="0" baseline="0" noProof="0">
                      <a:ln>
                        <a:noFill/>
                      </a:ln>
                      <a:solidFill>
                        <a:srgbClr val="000000"/>
                      </a:solidFill>
                      <a:effectLst/>
                      <a:uLnTx/>
                      <a:uFillTx/>
                      <a:cs typeface="Arial"/>
                      <a:sym typeface="Arial"/>
                    </a:endParaRPr>
                  </a:p>
                </p:txBody>
              </p:sp>
              <p:sp>
                <p:nvSpPr>
                  <p:cNvPr id="53" name="Google Shape;1255;p47">
                    <a:extLst>
                      <a:ext uri="{FF2B5EF4-FFF2-40B4-BE49-F238E27FC236}">
                        <a16:creationId xmlns:a16="http://schemas.microsoft.com/office/drawing/2014/main" xmlns=""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4" name="Google Shape;1256;p47">
                    <a:extLst>
                      <a:ext uri="{FF2B5EF4-FFF2-40B4-BE49-F238E27FC236}">
                        <a16:creationId xmlns:a16="http://schemas.microsoft.com/office/drawing/2014/main" xmlns=""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5" name="Google Shape;1257;p47">
                    <a:extLst>
                      <a:ext uri="{FF2B5EF4-FFF2-40B4-BE49-F238E27FC236}">
                        <a16:creationId xmlns:a16="http://schemas.microsoft.com/office/drawing/2014/main" xmlns=""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6" name="Google Shape;1258;p47">
                    <a:extLst>
                      <a:ext uri="{FF2B5EF4-FFF2-40B4-BE49-F238E27FC236}">
                        <a16:creationId xmlns:a16="http://schemas.microsoft.com/office/drawing/2014/main" xmlns=""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7" name="Google Shape;1259;p47">
                    <a:extLst>
                      <a:ext uri="{FF2B5EF4-FFF2-40B4-BE49-F238E27FC236}">
                        <a16:creationId xmlns:a16="http://schemas.microsoft.com/office/drawing/2014/main" xmlns=""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8" name="Google Shape;1260;p47">
                    <a:extLst>
                      <a:ext uri="{FF2B5EF4-FFF2-40B4-BE49-F238E27FC236}">
                        <a16:creationId xmlns:a16="http://schemas.microsoft.com/office/drawing/2014/main" xmlns=""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9" name="Google Shape;1261;p47">
                    <a:extLst>
                      <a:ext uri="{FF2B5EF4-FFF2-40B4-BE49-F238E27FC236}">
                        <a16:creationId xmlns:a16="http://schemas.microsoft.com/office/drawing/2014/main" xmlns=""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grpSp>
            <p:sp>
              <p:nvSpPr>
                <p:cNvPr id="49" name="Rectangle 14">
                  <a:extLst>
                    <a:ext uri="{FF2B5EF4-FFF2-40B4-BE49-F238E27FC236}">
                      <a16:creationId xmlns:a16="http://schemas.microsoft.com/office/drawing/2014/main" xmlns=""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xmlns="" id="{7A031DF2-EAFE-7F4B-B6D8-5E0161ED5538}"/>
                  </a:ext>
                </a:extLst>
              </p:cNvPr>
              <p:cNvSpPr txBox="1"/>
              <p:nvPr/>
            </p:nvSpPr>
            <p:spPr>
              <a:xfrm>
                <a:off x="2935417" y="1775832"/>
                <a:ext cx="1480088" cy="3221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nhớ</a:t>
                </a:r>
                <a:endPar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4" name="Google Shape;1029;p42">
              <a:extLst>
                <a:ext uri="{FF2B5EF4-FFF2-40B4-BE49-F238E27FC236}">
                  <a16:creationId xmlns:a16="http://schemas.microsoft.com/office/drawing/2014/main" xmlns=""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xmlns=""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xmlns=""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1032;p42">
                  <a:extLst>
                    <a:ext uri="{FF2B5EF4-FFF2-40B4-BE49-F238E27FC236}">
                      <a16:creationId xmlns:a16="http://schemas.microsoft.com/office/drawing/2014/main" xmlns=""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033;p42">
                  <a:extLst>
                    <a:ext uri="{FF2B5EF4-FFF2-40B4-BE49-F238E27FC236}">
                      <a16:creationId xmlns:a16="http://schemas.microsoft.com/office/drawing/2014/main" xmlns=""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034;p42">
                  <a:extLst>
                    <a:ext uri="{FF2B5EF4-FFF2-40B4-BE49-F238E27FC236}">
                      <a16:creationId xmlns:a16="http://schemas.microsoft.com/office/drawing/2014/main" xmlns=""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035;p42">
                  <a:extLst>
                    <a:ext uri="{FF2B5EF4-FFF2-40B4-BE49-F238E27FC236}">
                      <a16:creationId xmlns:a16="http://schemas.microsoft.com/office/drawing/2014/main" xmlns=""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036;p42">
                  <a:extLst>
                    <a:ext uri="{FF2B5EF4-FFF2-40B4-BE49-F238E27FC236}">
                      <a16:creationId xmlns:a16="http://schemas.microsoft.com/office/drawing/2014/main" xmlns=""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037;p42">
                  <a:extLst>
                    <a:ext uri="{FF2B5EF4-FFF2-40B4-BE49-F238E27FC236}">
                      <a16:creationId xmlns:a16="http://schemas.microsoft.com/office/drawing/2014/main" xmlns=""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038;p42">
                  <a:extLst>
                    <a:ext uri="{FF2B5EF4-FFF2-40B4-BE49-F238E27FC236}">
                      <a16:creationId xmlns:a16="http://schemas.microsoft.com/office/drawing/2014/main" xmlns=""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039;p42">
                  <a:extLst>
                    <a:ext uri="{FF2B5EF4-FFF2-40B4-BE49-F238E27FC236}">
                      <a16:creationId xmlns:a16="http://schemas.microsoft.com/office/drawing/2014/main" xmlns=""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040;p42">
                  <a:extLst>
                    <a:ext uri="{FF2B5EF4-FFF2-40B4-BE49-F238E27FC236}">
                      <a16:creationId xmlns:a16="http://schemas.microsoft.com/office/drawing/2014/main" xmlns=""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041;p42">
                  <a:extLst>
                    <a:ext uri="{FF2B5EF4-FFF2-40B4-BE49-F238E27FC236}">
                      <a16:creationId xmlns:a16="http://schemas.microsoft.com/office/drawing/2014/main" xmlns=""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042;p42">
                  <a:extLst>
                    <a:ext uri="{FF2B5EF4-FFF2-40B4-BE49-F238E27FC236}">
                      <a16:creationId xmlns:a16="http://schemas.microsoft.com/office/drawing/2014/main" xmlns=""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043;p42">
                  <a:extLst>
                    <a:ext uri="{FF2B5EF4-FFF2-40B4-BE49-F238E27FC236}">
                      <a16:creationId xmlns:a16="http://schemas.microsoft.com/office/drawing/2014/main" xmlns=""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044;p42">
                  <a:extLst>
                    <a:ext uri="{FF2B5EF4-FFF2-40B4-BE49-F238E27FC236}">
                      <a16:creationId xmlns:a16="http://schemas.microsoft.com/office/drawing/2014/main" xmlns=""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045;p42">
                  <a:extLst>
                    <a:ext uri="{FF2B5EF4-FFF2-40B4-BE49-F238E27FC236}">
                      <a16:creationId xmlns:a16="http://schemas.microsoft.com/office/drawing/2014/main" xmlns=""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1046;p42">
                  <a:extLst>
                    <a:ext uri="{FF2B5EF4-FFF2-40B4-BE49-F238E27FC236}">
                      <a16:creationId xmlns:a16="http://schemas.microsoft.com/office/drawing/2014/main" xmlns=""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1047;p42">
                  <a:extLst>
                    <a:ext uri="{FF2B5EF4-FFF2-40B4-BE49-F238E27FC236}">
                      <a16:creationId xmlns:a16="http://schemas.microsoft.com/office/drawing/2014/main" xmlns=""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4" name="Google Shape;1048;p42">
                  <a:extLst>
                    <a:ext uri="{FF2B5EF4-FFF2-40B4-BE49-F238E27FC236}">
                      <a16:creationId xmlns:a16="http://schemas.microsoft.com/office/drawing/2014/main" xmlns=""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5" name="Google Shape;1049;p42">
                  <a:extLst>
                    <a:ext uri="{FF2B5EF4-FFF2-40B4-BE49-F238E27FC236}">
                      <a16:creationId xmlns:a16="http://schemas.microsoft.com/office/drawing/2014/main" xmlns=""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050;p42">
                  <a:extLst>
                    <a:ext uri="{FF2B5EF4-FFF2-40B4-BE49-F238E27FC236}">
                      <a16:creationId xmlns:a16="http://schemas.microsoft.com/office/drawing/2014/main" xmlns=""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051;p42">
                  <a:extLst>
                    <a:ext uri="{FF2B5EF4-FFF2-40B4-BE49-F238E27FC236}">
                      <a16:creationId xmlns:a16="http://schemas.microsoft.com/office/drawing/2014/main" xmlns=""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6" name="Google Shape;1052;p42">
                <a:extLst>
                  <a:ext uri="{FF2B5EF4-FFF2-40B4-BE49-F238E27FC236}">
                    <a16:creationId xmlns:a16="http://schemas.microsoft.com/office/drawing/2014/main" xmlns=""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08" name="TextBox 107">
            <a:extLst>
              <a:ext uri="{FF2B5EF4-FFF2-40B4-BE49-F238E27FC236}">
                <a16:creationId xmlns:a16="http://schemas.microsoft.com/office/drawing/2014/main" xmlns="" id="{E44F8B1E-D30D-2344-8842-731D5C063A45}"/>
              </a:ext>
            </a:extLst>
          </p:cNvPr>
          <p:cNvSpPr txBox="1"/>
          <p:nvPr/>
        </p:nvSpPr>
        <p:spPr>
          <a:xfrm flipH="1">
            <a:off x="1743708" y="2209186"/>
            <a:ext cx="8810015" cy="2955746"/>
          </a:xfrm>
          <a:prstGeom prst="rect">
            <a:avLst/>
          </a:prstGeom>
          <a:noFill/>
        </p:spPr>
        <p:txBody>
          <a:bodyPr wrap="square" rtlCol="0">
            <a:spAutoFit/>
          </a:bodyPr>
          <a:lstStyle/>
          <a:p>
            <a:pPr algn="just">
              <a:lnSpc>
                <a:spcPct val="150000"/>
              </a:lnSpc>
            </a:pPr>
            <a:r>
              <a:rPr lang="vi-VN" sz="3200" dirty="0">
                <a:solidFill>
                  <a:srgbClr val="000000"/>
                </a:solidFill>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xmlns="" id="{FAEB4AEE-E04F-4644-B63C-056AD524A9BA}"/>
              </a:ext>
            </a:extLst>
          </p:cNvPr>
          <p:cNvGrpSpPr/>
          <p:nvPr/>
        </p:nvGrpSpPr>
        <p:grpSpPr>
          <a:xfrm>
            <a:off x="500062" y="381715"/>
            <a:ext cx="2886686" cy="975278"/>
            <a:chOff x="500062" y="381715"/>
            <a:chExt cx="2886686" cy="975278"/>
          </a:xfrm>
        </p:grpSpPr>
        <p:pic>
          <p:nvPicPr>
            <p:cNvPr id="61" name="Picture 60">
              <a:extLst>
                <a:ext uri="{FF2B5EF4-FFF2-40B4-BE49-F238E27FC236}">
                  <a16:creationId xmlns:a16="http://schemas.microsoft.com/office/drawing/2014/main" xmlns=""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xmlns="" id="{0B6E9383-889B-1B4C-995A-6915037535C4}"/>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1" y="454250"/>
            <a:ext cx="8087413" cy="461665"/>
          </a:xfrm>
          <a:prstGeom prst="rect">
            <a:avLst/>
          </a:prstGeom>
          <a:noFill/>
        </p:spPr>
        <p:txBody>
          <a:bodyPr wrap="square" rtlCol="0">
            <a:spAutoFit/>
          </a:bodyPr>
          <a:lstStyle/>
          <a:p>
            <a:pPr algn="just"/>
            <a:r>
              <a:rPr lang="vi-VN" sz="2400" b="1" dirty="0">
                <a:solidFill>
                  <a:srgbClr val="00B050"/>
                </a:solidFill>
              </a:rPr>
              <a:t>Quan sát tranh và trả lời câu hỏi:</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10" name="TextBox 9">
            <a:extLst>
              <a:ext uri="{FF2B5EF4-FFF2-40B4-BE49-F238E27FC236}">
                <a16:creationId xmlns:a16="http://schemas.microsoft.com/office/drawing/2014/main" xmlns=""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algn="just">
              <a:lnSpc>
                <a:spcPct val="150000"/>
              </a:lnSpc>
            </a:pPr>
            <a:r>
              <a:rPr lang="vi-VN" sz="2800" i="1" dirty="0">
                <a:ln w="0">
                  <a:solidFill>
                    <a:srgbClr val="DA8B37"/>
                  </a:solidFill>
                </a:ln>
                <a:solidFill>
                  <a:srgbClr val="E89A5C"/>
                </a:solidFill>
                <a:effectLst>
                  <a:outerShdw blurRad="38100" dist="19050" dir="2700000" algn="tl" rotWithShape="0">
                    <a:schemeClr val="dk1">
                      <a:alpha val="40000"/>
                    </a:schemeClr>
                  </a:outerShdw>
                </a:effectLst>
              </a:rPr>
              <a:t>Kể tên địa điểm công cộng trong những tranh trên. </a:t>
            </a:r>
          </a:p>
        </p:txBody>
      </p:sp>
      <p:sp>
        <p:nvSpPr>
          <p:cNvPr id="5" name="Oval Callout 4">
            <a:extLst>
              <a:ext uri="{FF2B5EF4-FFF2-40B4-BE49-F238E27FC236}">
                <a16:creationId xmlns:a16="http://schemas.microsoft.com/office/drawing/2014/main" xmlns=""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ysClr val="windowText" lastClr="000000"/>
                </a:solidFill>
                <a:latin typeface="UTM Cooper Black" panose="02040603050506020204" pitchFamily="18" charset="0"/>
              </a:rPr>
              <a:t>?</a:t>
            </a:r>
          </a:p>
        </p:txBody>
      </p:sp>
      <p:pic>
        <p:nvPicPr>
          <p:cNvPr id="12" name="Picture 11">
            <a:extLst>
              <a:ext uri="{FF2B5EF4-FFF2-40B4-BE49-F238E27FC236}">
                <a16:creationId xmlns:a16="http://schemas.microsoft.com/office/drawing/2014/main" xmlns=""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xmlns=""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xmlns=""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xmlns=""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xmlns=""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xmlns=""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xmlns="" id="{67B89C9D-80EB-0141-B643-F2D9914719C7}"/>
              </a:ext>
            </a:extLst>
          </p:cNvPr>
          <p:cNvSpPr/>
          <p:nvPr/>
        </p:nvSpPr>
        <p:spPr>
          <a:xfrm>
            <a:off x="6670072" y="5243390"/>
            <a:ext cx="1946390"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000" b="1" kern="0" dirty="0" err="1" smtClean="0">
                <a:solidFill>
                  <a:srgbClr val="F78609"/>
                </a:solidFill>
                <a:latin typeface="Arial" panose="020B0604020202020204" pitchFamily="34" charset="0"/>
              </a:rPr>
              <a:t>Trạm</a:t>
            </a:r>
            <a:r>
              <a:rPr lang="en-US" sz="2000" b="1" kern="0" dirty="0" smtClean="0">
                <a:solidFill>
                  <a:srgbClr val="F78609"/>
                </a:solidFill>
                <a:latin typeface="Arial" panose="020B0604020202020204" pitchFamily="34" charset="0"/>
              </a:rPr>
              <a:t> </a:t>
            </a:r>
            <a:r>
              <a:rPr lang="en-US" sz="2000" b="1" kern="0" dirty="0" err="1" smtClean="0">
                <a:solidFill>
                  <a:srgbClr val="F78609"/>
                </a:solidFill>
                <a:latin typeface="Arial" panose="020B0604020202020204" pitchFamily="34" charset="0"/>
              </a:rPr>
              <a:t>xe</a:t>
            </a:r>
            <a:r>
              <a:rPr lang="en-US" sz="2000" b="1" kern="0" dirty="0" smtClean="0">
                <a:solidFill>
                  <a:srgbClr val="F78609"/>
                </a:solidFill>
                <a:latin typeface="Arial" panose="020B0604020202020204" pitchFamily="34" charset="0"/>
              </a:rPr>
              <a:t> </a:t>
            </a:r>
            <a:r>
              <a:rPr lang="en-US" sz="2000" b="1" kern="0" dirty="0" err="1" smtClean="0">
                <a:solidFill>
                  <a:srgbClr val="F78609"/>
                </a:solidFill>
                <a:latin typeface="Arial" panose="020B0604020202020204" pitchFamily="34" charset="0"/>
              </a:rPr>
              <a:t>buýt</a:t>
            </a:r>
            <a:endPar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endParaRPr>
          </a:p>
        </p:txBody>
      </p:sp>
      <p:sp>
        <p:nvSpPr>
          <p:cNvPr id="34" name="Rectangle: Rounded Corners 5">
            <a:extLst>
              <a:ext uri="{FF2B5EF4-FFF2-40B4-BE49-F238E27FC236}">
                <a16:creationId xmlns:a16="http://schemas.microsoft.com/office/drawing/2014/main" xmlns=""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xmlns="" id="{C3D9E652-A6D5-DC49-9F67-6D6B0A3B1625}"/>
              </a:ext>
            </a:extLst>
          </p:cNvPr>
          <p:cNvSpPr txBox="1"/>
          <p:nvPr/>
        </p:nvSpPr>
        <p:spPr>
          <a:xfrm flipH="1">
            <a:off x="1138807" y="5737766"/>
            <a:ext cx="9183816" cy="658835"/>
          </a:xfrm>
          <a:prstGeom prst="rect">
            <a:avLst/>
          </a:prstGeom>
          <a:noFill/>
        </p:spPr>
        <p:txBody>
          <a:bodyPr wrap="square" rtlCol="0">
            <a:spAutoFit/>
          </a:bodyPr>
          <a:lstStyle/>
          <a:p>
            <a:pPr algn="just">
              <a:lnSpc>
                <a:spcPct val="150000"/>
              </a:lnSpc>
            </a:pPr>
            <a:r>
              <a:rPr lang="vi-VN" sz="2800" i="1" dirty="0">
                <a:ln w="0">
                  <a:solidFill>
                    <a:srgbClr val="00B050"/>
                  </a:solidFill>
                </a:ln>
                <a:solidFill>
                  <a:schemeClr val="accent1">
                    <a:lumMod val="75000"/>
                  </a:schemeClr>
                </a:solidFill>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0" y="454250"/>
            <a:ext cx="8661316" cy="899157"/>
          </a:xfrm>
          <a:prstGeom prst="rect">
            <a:avLst/>
          </a:prstGeom>
          <a:noFill/>
        </p:spPr>
        <p:txBody>
          <a:bodyPr wrap="square" rtlCol="0">
            <a:spAutoFit/>
          </a:bodyPr>
          <a:lstStyle/>
          <a:p>
            <a:pPr algn="just">
              <a:lnSpc>
                <a:spcPct val="114000"/>
              </a:lnSpc>
            </a:pPr>
            <a:r>
              <a:rPr lang="vi-VN" sz="2400" b="1" dirty="0">
                <a:solidFill>
                  <a:srgbClr val="00B050"/>
                </a:solidFill>
              </a:rPr>
              <a:t>Một số quy định nơi công cộng:</a:t>
            </a:r>
          </a:p>
          <a:p>
            <a:pPr algn="just">
              <a:lnSpc>
                <a:spcPct val="114000"/>
              </a:lnSpc>
            </a:pPr>
            <a:r>
              <a:rPr lang="vi-VN" sz="2400" dirty="0">
                <a:solidFill>
                  <a:srgbClr val="002060"/>
                </a:solidFill>
              </a:rPr>
              <a:t>Em hãy nêu một số quy định nơi công cộng theo các hình sau:</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pic>
        <p:nvPicPr>
          <p:cNvPr id="31" name="Picture 30">
            <a:extLst>
              <a:ext uri="{FF2B5EF4-FFF2-40B4-BE49-F238E27FC236}">
                <a16:creationId xmlns:a16="http://schemas.microsoft.com/office/drawing/2014/main" xmlns=""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xmlns=""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xmlns=""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xmlns=""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xmlns=""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xmlns=""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xmlns=""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xmlns=""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xmlns=""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xmlns=""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xmlns="" id="{0C5458FD-6E88-FE4E-8BC1-3669CA8DB744}"/>
              </a:ext>
            </a:extLst>
          </p:cNvPr>
          <p:cNvSpPr/>
          <p:nvPr/>
        </p:nvSpPr>
        <p:spPr>
          <a:xfrm>
            <a:off x="2755571" y="977907"/>
            <a:ext cx="8998857" cy="478144"/>
          </a:xfrm>
          <a:prstGeom prst="rect">
            <a:avLst/>
          </a:prstGeom>
        </p:spPr>
        <p:txBody>
          <a:bodyPr wrap="square">
            <a:spAutoFit/>
          </a:bodyPr>
          <a:lstStyle/>
          <a:p>
            <a:pPr lvl="0" algn="just">
              <a:lnSpc>
                <a:spcPct val="114000"/>
              </a:lnSpc>
              <a:defRPr/>
            </a:pPr>
            <a:r>
              <a:rPr lang="vi-VN" sz="2400" dirty="0">
                <a:solidFill>
                  <a:srgbClr val="002060"/>
                </a:solidFill>
              </a:rPr>
              <a:t>Kể thêm một số quy định nơi công cộng khác mà em biết.</a:t>
            </a:r>
          </a:p>
        </p:txBody>
      </p:sp>
      <p:grpSp>
        <p:nvGrpSpPr>
          <p:cNvPr id="17" name="Group 16">
            <a:extLst>
              <a:ext uri="{FF2B5EF4-FFF2-40B4-BE49-F238E27FC236}">
                <a16:creationId xmlns:a16="http://schemas.microsoft.com/office/drawing/2014/main" xmlns=""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xmlns=""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xmlns=""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xmlns=""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Rounded Rectangle 18">
                  <a:extLst>
                    <a:ext uri="{FF2B5EF4-FFF2-40B4-BE49-F238E27FC236}">
                      <a16:creationId xmlns:a16="http://schemas.microsoft.com/office/drawing/2014/main" xmlns=""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L-Shape 7">
                  <a:extLst>
                    <a:ext uri="{FF2B5EF4-FFF2-40B4-BE49-F238E27FC236}">
                      <a16:creationId xmlns:a16="http://schemas.microsoft.com/office/drawing/2014/main" xmlns=""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L-Shape 21">
                  <a:extLst>
                    <a:ext uri="{FF2B5EF4-FFF2-40B4-BE49-F238E27FC236}">
                      <a16:creationId xmlns:a16="http://schemas.microsoft.com/office/drawing/2014/main" xmlns=""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L-Shape 22">
                  <a:extLst>
                    <a:ext uri="{FF2B5EF4-FFF2-40B4-BE49-F238E27FC236}">
                      <a16:creationId xmlns:a16="http://schemas.microsoft.com/office/drawing/2014/main" xmlns=""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L-Shape 23">
                  <a:extLst>
                    <a:ext uri="{FF2B5EF4-FFF2-40B4-BE49-F238E27FC236}">
                      <a16:creationId xmlns:a16="http://schemas.microsoft.com/office/drawing/2014/main" xmlns=""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ight Triangle 8">
                  <a:extLst>
                    <a:ext uri="{FF2B5EF4-FFF2-40B4-BE49-F238E27FC236}">
                      <a16:creationId xmlns:a16="http://schemas.microsoft.com/office/drawing/2014/main" xmlns=""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Right Triangle 25">
                  <a:extLst>
                    <a:ext uri="{FF2B5EF4-FFF2-40B4-BE49-F238E27FC236}">
                      <a16:creationId xmlns:a16="http://schemas.microsoft.com/office/drawing/2014/main" xmlns=""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Right Triangle 26">
                  <a:extLst>
                    <a:ext uri="{FF2B5EF4-FFF2-40B4-BE49-F238E27FC236}">
                      <a16:creationId xmlns:a16="http://schemas.microsoft.com/office/drawing/2014/main" xmlns=""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Right Triangle 27">
                  <a:extLst>
                    <a:ext uri="{FF2B5EF4-FFF2-40B4-BE49-F238E27FC236}">
                      <a16:creationId xmlns:a16="http://schemas.microsoft.com/office/drawing/2014/main" xmlns=""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1" name="TextBox 10">
                <a:extLst>
                  <a:ext uri="{FF2B5EF4-FFF2-40B4-BE49-F238E27FC236}">
                    <a16:creationId xmlns:a16="http://schemas.microsoft.com/office/drawing/2014/main" xmlns="" id="{23D524BC-EF98-1743-8FFB-ED396B68B2C2}"/>
                  </a:ext>
                </a:extLst>
              </p:cNvPr>
              <p:cNvSpPr txBox="1"/>
              <p:nvPr/>
            </p:nvSpPr>
            <p:spPr>
              <a:xfrm>
                <a:off x="1116128" y="2475519"/>
                <a:ext cx="3697222" cy="450598"/>
              </a:xfrm>
              <a:prstGeom prst="rect">
                <a:avLst/>
              </a:prstGeom>
              <a:noFill/>
            </p:spPr>
            <p:txBody>
              <a:bodyPr wrap="none" rtlCol="0">
                <a:spAutoFit/>
              </a:bodyPr>
              <a:lstStyle/>
              <a:p>
                <a:pPr algn="ctr"/>
                <a:r>
                  <a:rPr lang="x-none" sz="2800" b="1" dirty="0"/>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xmlns=""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indent="-342900">
                <a:lnSpc>
                  <a:spcPct val="150000"/>
                </a:lnSpc>
                <a:buAutoNum type="arabicPeriod"/>
              </a:pPr>
              <a:r>
                <a:rPr lang="x-none" sz="2400" dirty="0">
                  <a:solidFill>
                    <a:srgbClr val="002060"/>
                  </a:solidFill>
                </a:rPr>
                <a:t>Đi học đều, đúng giờ.</a:t>
              </a:r>
            </a:p>
            <a:p>
              <a:pPr marL="342900" indent="-342900">
                <a:lnSpc>
                  <a:spcPct val="150000"/>
                </a:lnSpc>
                <a:buAutoNum type="arabicPeriod"/>
              </a:pPr>
              <a:r>
                <a:rPr lang="x-none" sz="2400" dirty="0">
                  <a:solidFill>
                    <a:srgbClr val="002060"/>
                  </a:solidFill>
                </a:rPr>
                <a:t>Trang phục gọn gàng, phù hợp.</a:t>
              </a:r>
            </a:p>
            <a:p>
              <a:pPr marL="342900" indent="-342900">
                <a:lnSpc>
                  <a:spcPct val="150000"/>
                </a:lnSpc>
                <a:buAutoNum type="arabicPeriod"/>
              </a:pPr>
              <a:r>
                <a:rPr lang="x-none" sz="2400" dirty="0">
                  <a:solidFill>
                    <a:srgbClr val="002060"/>
                  </a:solidFill>
                </a:rPr>
                <a:t>Họp tập chăm chỉ.</a:t>
              </a:r>
            </a:p>
            <a:p>
              <a:pPr marL="342900" indent="-342900">
                <a:lnSpc>
                  <a:spcPct val="150000"/>
                </a:lnSpc>
                <a:buAutoNum type="arabicPeriod"/>
              </a:pPr>
              <a:r>
                <a:rPr lang="x-none" sz="2400" dirty="0">
                  <a:solidFill>
                    <a:srgbClr val="002060"/>
                  </a:solidFill>
                </a:rPr>
                <a:t>Có ý thức giữ gìn và bảo vệ </a:t>
              </a:r>
            </a:p>
            <a:p>
              <a:pPr>
                <a:lnSpc>
                  <a:spcPct val="150000"/>
                </a:lnSpc>
              </a:pPr>
              <a:r>
                <a:rPr lang="x-none" sz="2400" dirty="0">
                  <a:solidFill>
                    <a:srgbClr val="002060"/>
                  </a:solidFill>
                </a:rPr>
                <a:t>tài sản của trường, lớp.</a:t>
              </a:r>
            </a:p>
          </p:txBody>
        </p:sp>
      </p:grpSp>
      <p:grpSp>
        <p:nvGrpSpPr>
          <p:cNvPr id="16" name="Group 15">
            <a:extLst>
              <a:ext uri="{FF2B5EF4-FFF2-40B4-BE49-F238E27FC236}">
                <a16:creationId xmlns:a16="http://schemas.microsoft.com/office/drawing/2014/main" xmlns=""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xmlns=""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xmlns=""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xmlns=""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Rounded Rectangle 46">
                  <a:extLst>
                    <a:ext uri="{FF2B5EF4-FFF2-40B4-BE49-F238E27FC236}">
                      <a16:creationId xmlns:a16="http://schemas.microsoft.com/office/drawing/2014/main" xmlns=""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L-Shape 47">
                  <a:extLst>
                    <a:ext uri="{FF2B5EF4-FFF2-40B4-BE49-F238E27FC236}">
                      <a16:creationId xmlns:a16="http://schemas.microsoft.com/office/drawing/2014/main" xmlns=""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9" name="L-Shape 48">
                  <a:extLst>
                    <a:ext uri="{FF2B5EF4-FFF2-40B4-BE49-F238E27FC236}">
                      <a16:creationId xmlns:a16="http://schemas.microsoft.com/office/drawing/2014/main" xmlns=""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0" name="L-Shape 49">
                  <a:extLst>
                    <a:ext uri="{FF2B5EF4-FFF2-40B4-BE49-F238E27FC236}">
                      <a16:creationId xmlns:a16="http://schemas.microsoft.com/office/drawing/2014/main" xmlns=""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1" name="L-Shape 50">
                  <a:extLst>
                    <a:ext uri="{FF2B5EF4-FFF2-40B4-BE49-F238E27FC236}">
                      <a16:creationId xmlns:a16="http://schemas.microsoft.com/office/drawing/2014/main" xmlns=""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2" name="Right Triangle 51">
                  <a:extLst>
                    <a:ext uri="{FF2B5EF4-FFF2-40B4-BE49-F238E27FC236}">
                      <a16:creationId xmlns:a16="http://schemas.microsoft.com/office/drawing/2014/main" xmlns=""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ight Triangle 52">
                  <a:extLst>
                    <a:ext uri="{FF2B5EF4-FFF2-40B4-BE49-F238E27FC236}">
                      <a16:creationId xmlns:a16="http://schemas.microsoft.com/office/drawing/2014/main" xmlns=""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Right Triangle 53">
                  <a:extLst>
                    <a:ext uri="{FF2B5EF4-FFF2-40B4-BE49-F238E27FC236}">
                      <a16:creationId xmlns:a16="http://schemas.microsoft.com/office/drawing/2014/main" xmlns=""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5" name="Right Triangle 54">
                  <a:extLst>
                    <a:ext uri="{FF2B5EF4-FFF2-40B4-BE49-F238E27FC236}">
                      <a16:creationId xmlns:a16="http://schemas.microsoft.com/office/drawing/2014/main" xmlns=""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45" name="TextBox 44">
                <a:extLst>
                  <a:ext uri="{FF2B5EF4-FFF2-40B4-BE49-F238E27FC236}">
                    <a16:creationId xmlns:a16="http://schemas.microsoft.com/office/drawing/2014/main" xmlns="" id="{3F065C5E-B7B9-DF4D-BD3F-BEDBA1D51163}"/>
                  </a:ext>
                </a:extLst>
              </p:cNvPr>
              <p:cNvSpPr txBox="1"/>
              <p:nvPr/>
            </p:nvSpPr>
            <p:spPr>
              <a:xfrm>
                <a:off x="1554936" y="2475519"/>
                <a:ext cx="2819606" cy="424093"/>
              </a:xfrm>
              <a:prstGeom prst="rect">
                <a:avLst/>
              </a:prstGeom>
              <a:noFill/>
            </p:spPr>
            <p:txBody>
              <a:bodyPr wrap="none" rtlCol="0">
                <a:spAutoFit/>
              </a:bodyPr>
              <a:lstStyle/>
              <a:p>
                <a:pPr algn="ctr"/>
                <a:r>
                  <a:rPr lang="x-none" sz="2600" b="1" dirty="0"/>
                  <a:t>NỘI QUY THƯ VIỆN</a:t>
                </a:r>
              </a:p>
            </p:txBody>
          </p:sp>
        </p:grpSp>
        <p:sp>
          <p:nvSpPr>
            <p:cNvPr id="56" name="TextBox 55">
              <a:extLst>
                <a:ext uri="{FF2B5EF4-FFF2-40B4-BE49-F238E27FC236}">
                  <a16:creationId xmlns:a16="http://schemas.microsoft.com/office/drawing/2014/main" xmlns=""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indent="-342900">
                <a:lnSpc>
                  <a:spcPct val="150000"/>
                </a:lnSpc>
                <a:buAutoNum type="arabicPeriod"/>
              </a:pPr>
              <a:r>
                <a:rPr lang="x-none" sz="2400" dirty="0">
                  <a:solidFill>
                    <a:srgbClr val="002060"/>
                  </a:solidFill>
                </a:rPr>
                <a:t>Giữ trật tự.</a:t>
              </a:r>
            </a:p>
            <a:p>
              <a:pPr marL="342900" indent="-342900">
                <a:lnSpc>
                  <a:spcPct val="150000"/>
                </a:lnSpc>
                <a:buAutoNum type="arabicPeriod"/>
              </a:pPr>
              <a:r>
                <a:rPr lang="x-none" sz="2400" dirty="0">
                  <a:solidFill>
                    <a:srgbClr val="002060"/>
                  </a:solidFill>
                </a:rPr>
                <a:t>Giữ vệ sinh.</a:t>
              </a:r>
            </a:p>
            <a:p>
              <a:pPr marL="342900" indent="-342900">
                <a:lnSpc>
                  <a:spcPct val="150000"/>
                </a:lnSpc>
                <a:buAutoNum type="arabicPeriod"/>
              </a:pPr>
              <a:r>
                <a:rPr lang="x-none" sz="2400" dirty="0">
                  <a:solidFill>
                    <a:srgbClr val="002060"/>
                  </a:solidFill>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xmlns="" id="{C2D7BD20-A28A-AD45-B79A-BA26033BB26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0E6472D-54EF-4287-864C-0208D6E93C5C}"/>
              </a:ext>
            </a:extLst>
          </p:cNvPr>
          <p:cNvGrpSpPr/>
          <p:nvPr/>
        </p:nvGrpSpPr>
        <p:grpSpPr>
          <a:xfrm>
            <a:off x="408773" y="228796"/>
            <a:ext cx="2553937" cy="1168400"/>
            <a:chOff x="500062" y="2851475"/>
            <a:chExt cx="2816950" cy="1288726"/>
          </a:xfrm>
        </p:grpSpPr>
        <p:pic>
          <p:nvPicPr>
            <p:cNvPr id="3" name="Picture 2">
              <a:extLst>
                <a:ext uri="{FF2B5EF4-FFF2-40B4-BE49-F238E27FC236}">
                  <a16:creationId xmlns:a16="http://schemas.microsoft.com/office/drawing/2014/main" xmlns=""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xmlns=""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400" b="1" dirty="0">
                  <a:solidFill>
                    <a:srgbClr val="7030A0"/>
                  </a:solidFill>
                  <a:latin typeface="+mj-lt"/>
                </a:rPr>
                <a:t>LUYỆN TẬP</a:t>
              </a:r>
            </a:p>
          </p:txBody>
        </p:sp>
      </p:grpSp>
      <p:sp>
        <p:nvSpPr>
          <p:cNvPr id="5" name="Oval 4">
            <a:extLst>
              <a:ext uri="{FF2B5EF4-FFF2-40B4-BE49-F238E27FC236}">
                <a16:creationId xmlns:a16="http://schemas.microsoft.com/office/drawing/2014/main" xmlns="" id="{53A72DDB-6D01-4579-976F-4F5FCC7108C8}"/>
              </a:ext>
            </a:extLst>
          </p:cNvPr>
          <p:cNvSpPr/>
          <p:nvPr/>
        </p:nvSpPr>
        <p:spPr>
          <a:xfrm>
            <a:off x="3265008" y="443089"/>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xmlns="" id="{3DA279CA-ED36-47E4-8ECF-02E877EFCB85}"/>
              </a:ext>
            </a:extLst>
          </p:cNvPr>
          <p:cNvSpPr txBox="1"/>
          <p:nvPr/>
        </p:nvSpPr>
        <p:spPr>
          <a:xfrm>
            <a:off x="3728833" y="443089"/>
            <a:ext cx="7829401" cy="954107"/>
          </a:xfrm>
          <a:prstGeom prst="rect">
            <a:avLst/>
          </a:prstGeom>
          <a:noFill/>
        </p:spPr>
        <p:txBody>
          <a:bodyPr wrap="square" rtlCol="0">
            <a:spAutoFit/>
          </a:bodyPr>
          <a:lstStyle/>
          <a:p>
            <a:pPr algn="just"/>
            <a:r>
              <a:rPr lang="vi-VN" sz="2800" b="1" dirty="0">
                <a:solidFill>
                  <a:srgbClr val="00B050"/>
                </a:solidFill>
              </a:rPr>
              <a:t>Nêu những quy định cần tuân thủ ở các địa điểm sau:</a:t>
            </a:r>
          </a:p>
        </p:txBody>
      </p:sp>
      <p:pic>
        <p:nvPicPr>
          <p:cNvPr id="29" name="Picture 28">
            <a:extLst>
              <a:ext uri="{FF2B5EF4-FFF2-40B4-BE49-F238E27FC236}">
                <a16:creationId xmlns:a16="http://schemas.microsoft.com/office/drawing/2014/main" xmlns="" id="{5793BE0B-63F0-2A47-8523-12E11BA95D1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2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56962" y="1506602"/>
            <a:ext cx="5907815" cy="3774095"/>
          </a:xfrm>
          <a:prstGeom prst="rect">
            <a:avLst/>
          </a:prstGeom>
        </p:spPr>
      </p:pic>
      <p:sp>
        <p:nvSpPr>
          <p:cNvPr id="30" name="TextBox 29">
            <a:extLst>
              <a:ext uri="{FF2B5EF4-FFF2-40B4-BE49-F238E27FC236}">
                <a16:creationId xmlns:a16="http://schemas.microsoft.com/office/drawing/2014/main" xmlns="" id="{345D49AD-4951-5547-91E9-F69C9519B9DF}"/>
              </a:ext>
            </a:extLst>
          </p:cNvPr>
          <p:cNvSpPr txBox="1"/>
          <p:nvPr/>
        </p:nvSpPr>
        <p:spPr>
          <a:xfrm>
            <a:off x="1500006" y="5394571"/>
            <a:ext cx="8913017" cy="1200329"/>
          </a:xfrm>
          <a:prstGeom prst="rect">
            <a:avLst/>
          </a:prstGeom>
          <a:noFill/>
        </p:spPr>
        <p:txBody>
          <a:bodyPr wrap="none" rtlCol="0">
            <a:spAutoFit/>
          </a:bodyPr>
          <a:lstStyle/>
          <a:p>
            <a:pPr algn="ctr"/>
            <a:r>
              <a:rPr lang="x-none" sz="2400" dirty="0">
                <a:solidFill>
                  <a:srgbClr val="002060"/>
                </a:solidFill>
              </a:rPr>
              <a:t>Khi đến chùa, khu di tích, … chúng ta cần giữ gìn vệ sinh chung</a:t>
            </a:r>
          </a:p>
          <a:p>
            <a:pPr algn="ctr"/>
            <a:r>
              <a:rPr lang="x-none" sz="2400" dirty="0">
                <a:solidFill>
                  <a:srgbClr val="002060"/>
                </a:solidFill>
              </a:rPr>
              <a:t>Không gây ồn ào, chen lấn, xô đẩy.</a:t>
            </a:r>
          </a:p>
          <a:p>
            <a:pPr algn="ctr"/>
            <a:r>
              <a:rPr lang="x-none" sz="2400" dirty="0">
                <a:solidFill>
                  <a:srgbClr val="002060"/>
                </a:solidFill>
              </a:rPr>
              <a:t>T</a:t>
            </a:r>
            <a:r>
              <a:rPr lang="en-US" sz="2400" dirty="0">
                <a:solidFill>
                  <a:srgbClr val="002060"/>
                </a:solidFill>
              </a:rPr>
              <a:t>r</a:t>
            </a:r>
            <a:r>
              <a:rPr lang="x-none" sz="2400" dirty="0">
                <a:solidFill>
                  <a:srgbClr val="002060"/>
                </a:solidFill>
              </a:rPr>
              <a:t>ang phục nhã nhặn, lịch sự.</a:t>
            </a:r>
          </a:p>
        </p:txBody>
      </p:sp>
    </p:spTree>
    <p:extLst>
      <p:ext uri="{BB962C8B-B14F-4D97-AF65-F5344CB8AC3E}">
        <p14:creationId xmlns:p14="http://schemas.microsoft.com/office/powerpoint/2010/main" val="37656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6FD71A28-82D5-744B-B675-C68BD431CF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05162" y="1345528"/>
            <a:ext cx="4806484" cy="3019831"/>
          </a:xfrm>
          <a:prstGeom prst="rect">
            <a:avLst/>
          </a:prstGeom>
        </p:spPr>
      </p:pic>
      <p:sp>
        <p:nvSpPr>
          <p:cNvPr id="28" name="TextBox 27">
            <a:extLst>
              <a:ext uri="{FF2B5EF4-FFF2-40B4-BE49-F238E27FC236}">
                <a16:creationId xmlns:a16="http://schemas.microsoft.com/office/drawing/2014/main" xmlns="" id="{79702922-01A7-7641-A6B0-B3C4F966BFA8}"/>
              </a:ext>
            </a:extLst>
          </p:cNvPr>
          <p:cNvSpPr txBox="1"/>
          <p:nvPr/>
        </p:nvSpPr>
        <p:spPr>
          <a:xfrm>
            <a:off x="1256374" y="4669549"/>
            <a:ext cx="9679252" cy="1685846"/>
          </a:xfrm>
          <a:prstGeom prst="rect">
            <a:avLst/>
          </a:prstGeom>
          <a:noFill/>
        </p:spPr>
        <p:txBody>
          <a:bodyPr wrap="none" rtlCol="0">
            <a:spAutoFit/>
          </a:bodyPr>
          <a:lstStyle/>
          <a:p>
            <a:pPr algn="ctr">
              <a:lnSpc>
                <a:spcPct val="150000"/>
              </a:lnSpc>
            </a:pPr>
            <a:r>
              <a:rPr lang="x-none" sz="2400" dirty="0">
                <a:solidFill>
                  <a:srgbClr val="002060"/>
                </a:solidFill>
              </a:rPr>
              <a:t>Khi đến </a:t>
            </a:r>
            <a:r>
              <a:rPr lang="vi-VN" sz="2400" dirty="0">
                <a:solidFill>
                  <a:srgbClr val="002060"/>
                </a:solidFill>
              </a:rPr>
              <a:t>siêu thị, khu vui chơi, rạp hát, … cần xếp hàng theo quy định.</a:t>
            </a:r>
          </a:p>
          <a:p>
            <a:pPr algn="ctr">
              <a:lnSpc>
                <a:spcPct val="150000"/>
              </a:lnSpc>
            </a:pPr>
            <a:r>
              <a:rPr lang="vi-VN" sz="2400" dirty="0">
                <a:solidFill>
                  <a:srgbClr val="002060"/>
                </a:solidFill>
              </a:rPr>
              <a:t>Không gây ồn ào, chen lấn, xô đẩy.</a:t>
            </a:r>
          </a:p>
          <a:p>
            <a:pPr algn="ctr">
              <a:lnSpc>
                <a:spcPct val="150000"/>
              </a:lnSpc>
            </a:pPr>
            <a:r>
              <a:rPr lang="vi-VN" sz="2400" dirty="0">
                <a:solidFill>
                  <a:srgbClr val="002060"/>
                </a:solidFill>
              </a:rPr>
              <a:t>Giữ vệ sinh chung.</a:t>
            </a:r>
            <a:endParaRPr lang="x-none" sz="2400" dirty="0">
              <a:solidFill>
                <a:srgbClr val="002060"/>
              </a:solidFill>
            </a:endParaRPr>
          </a:p>
        </p:txBody>
      </p:sp>
      <p:pic>
        <p:nvPicPr>
          <p:cNvPr id="29" name="Picture 28">
            <a:extLst>
              <a:ext uri="{FF2B5EF4-FFF2-40B4-BE49-F238E27FC236}">
                <a16:creationId xmlns:a16="http://schemas.microsoft.com/office/drawing/2014/main" xmlns="" id="{2299FF3B-287A-E642-8579-F47D23DE0B5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1144" t="6353"/>
          <a:stretch/>
        </p:blipFill>
        <p:spPr>
          <a:xfrm>
            <a:off x="5274664" y="1194603"/>
            <a:ext cx="3111182" cy="3321679"/>
          </a:xfrm>
          <a:prstGeom prst="rect">
            <a:avLst/>
          </a:prstGeom>
        </p:spPr>
      </p:pic>
      <p:pic>
        <p:nvPicPr>
          <p:cNvPr id="30" name="Picture 29">
            <a:extLst>
              <a:ext uri="{FF2B5EF4-FFF2-40B4-BE49-F238E27FC236}">
                <a16:creationId xmlns:a16="http://schemas.microsoft.com/office/drawing/2014/main" xmlns="" id="{BC40735B-6B99-7C4C-9166-84F14ED48EE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001"/>
          <a:stretch/>
        </p:blipFill>
        <p:spPr>
          <a:xfrm>
            <a:off x="8517868" y="1170718"/>
            <a:ext cx="3111182" cy="3345564"/>
          </a:xfrm>
          <a:prstGeom prst="rect">
            <a:avLst/>
          </a:prstGeom>
        </p:spPr>
      </p:pic>
    </p:spTree>
    <p:extLst>
      <p:ext uri="{BB962C8B-B14F-4D97-AF65-F5344CB8AC3E}">
        <p14:creationId xmlns:p14="http://schemas.microsoft.com/office/powerpoint/2010/main" val="22397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2F36EA8-04A1-EB4C-8CAD-D005E31696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2288" t="6353" r="48856"/>
          <a:stretch/>
        </p:blipFill>
        <p:spPr>
          <a:xfrm>
            <a:off x="1224366" y="828380"/>
            <a:ext cx="4871634" cy="5201240"/>
          </a:xfrm>
          <a:prstGeom prst="rect">
            <a:avLst/>
          </a:prstGeom>
        </p:spPr>
      </p:pic>
      <p:sp>
        <p:nvSpPr>
          <p:cNvPr id="15" name="TextBox 14">
            <a:extLst>
              <a:ext uri="{FF2B5EF4-FFF2-40B4-BE49-F238E27FC236}">
                <a16:creationId xmlns:a16="http://schemas.microsoft.com/office/drawing/2014/main" xmlns="" id="{3FDD1F78-E1C5-1042-8F64-E26A95D49BE9}"/>
              </a:ext>
            </a:extLst>
          </p:cNvPr>
          <p:cNvSpPr txBox="1"/>
          <p:nvPr/>
        </p:nvSpPr>
        <p:spPr>
          <a:xfrm>
            <a:off x="6638442" y="1587797"/>
            <a:ext cx="4711484" cy="3890424"/>
          </a:xfrm>
          <a:prstGeom prst="rect">
            <a:avLst/>
          </a:prstGeom>
          <a:noFill/>
        </p:spPr>
        <p:txBody>
          <a:bodyPr wrap="square" rtlCol="0">
            <a:spAutoFit/>
          </a:bodyPr>
          <a:lstStyle/>
          <a:p>
            <a:pPr>
              <a:lnSpc>
                <a:spcPct val="150000"/>
              </a:lnSpc>
            </a:pPr>
            <a:r>
              <a:rPr lang="x-none" sz="2800" dirty="0">
                <a:solidFill>
                  <a:srgbClr val="002060"/>
                </a:solidFill>
              </a:rPr>
              <a:t>Khi </a:t>
            </a:r>
            <a:r>
              <a:rPr lang="vi-VN" sz="2800" dirty="0">
                <a:solidFill>
                  <a:srgbClr val="002060"/>
                </a:solidFill>
              </a:rPr>
              <a:t>đến thư viện: </a:t>
            </a:r>
          </a:p>
          <a:p>
            <a:pPr marL="342900" indent="-342900">
              <a:lnSpc>
                <a:spcPct val="150000"/>
              </a:lnSpc>
              <a:buFontTx/>
              <a:buChar char="-"/>
            </a:pPr>
            <a:r>
              <a:rPr lang="vi-VN" sz="2800" dirty="0">
                <a:solidFill>
                  <a:srgbClr val="002060"/>
                </a:solidFill>
              </a:rPr>
              <a:t>Xếp hàng theo quy định.</a:t>
            </a:r>
          </a:p>
          <a:p>
            <a:pPr marL="342900" indent="-342900">
              <a:lnSpc>
                <a:spcPct val="150000"/>
              </a:lnSpc>
              <a:buFontTx/>
              <a:buChar char="-"/>
            </a:pPr>
            <a:r>
              <a:rPr lang="vi-VN" sz="2800" dirty="0">
                <a:solidFill>
                  <a:srgbClr val="002060"/>
                </a:solidFill>
              </a:rPr>
              <a:t>Giữ trật tự.</a:t>
            </a:r>
          </a:p>
          <a:p>
            <a:pPr marL="342900" indent="-342900">
              <a:lnSpc>
                <a:spcPct val="150000"/>
              </a:lnSpc>
              <a:buFontTx/>
              <a:buChar char="-"/>
            </a:pPr>
            <a:r>
              <a:rPr lang="vi-VN" sz="2800" dirty="0">
                <a:solidFill>
                  <a:srgbClr val="002060"/>
                </a:solidFill>
              </a:rPr>
              <a:t>Sắp xếp sách, tài liệu ngay ngắn, đúng vị trí.</a:t>
            </a:r>
          </a:p>
          <a:p>
            <a:pPr marL="342900" indent="-342900">
              <a:lnSpc>
                <a:spcPct val="150000"/>
              </a:lnSpc>
              <a:buFontTx/>
              <a:buChar char="-"/>
            </a:pPr>
            <a:r>
              <a:rPr lang="vi-VN" sz="2800" dirty="0">
                <a:solidFill>
                  <a:srgbClr val="002060"/>
                </a:solidFill>
              </a:rPr>
              <a:t>Giữ vệ sinh chung.</a:t>
            </a:r>
            <a:endParaRPr lang="x-none" sz="2800" dirty="0">
              <a:solidFill>
                <a:srgbClr val="002060"/>
              </a:solidFill>
            </a:endParaRPr>
          </a:p>
        </p:txBody>
      </p:sp>
    </p:spTree>
    <p:extLst>
      <p:ext uri="{BB962C8B-B14F-4D97-AF65-F5344CB8AC3E}">
        <p14:creationId xmlns:p14="http://schemas.microsoft.com/office/powerpoint/2010/main" val="20727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1964</TotalTime>
  <Words>471</Words>
  <Application>Microsoft Office PowerPoint</Application>
  <PresentationFormat>Custom</PresentationFormat>
  <Paragraphs>77</Paragraphs>
  <Slides>13</Slides>
  <Notes>0</Notes>
  <HiddenSlides>0</HiddenSlides>
  <MMClips>2</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Cute Sticker by Slidesgo</vt:lpstr>
      <vt:lpstr>1_Cute Sticker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Xem và tải giáo án, tài liệu mới mỗi ngày tại: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144</cp:revision>
  <dcterms:created xsi:type="dcterms:W3CDTF">2021-06-11T02:39:36Z</dcterms:created>
  <dcterms:modified xsi:type="dcterms:W3CDTF">2022-03-23T00:36:03Z</dcterms:modified>
</cp:coreProperties>
</file>