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350" r:id="rId3"/>
    <p:sldId id="349" r:id="rId4"/>
    <p:sldId id="351" r:id="rId5"/>
    <p:sldId id="352" r:id="rId6"/>
    <p:sldId id="353" r:id="rId7"/>
    <p:sldId id="354" r:id="rId8"/>
    <p:sldId id="355" r:id="rId9"/>
    <p:sldId id="359" r:id="rId10"/>
    <p:sldId id="358" r:id="rId11"/>
    <p:sldId id="357" r:id="rId12"/>
    <p:sldId id="371" r:id="rId13"/>
    <p:sldId id="356" r:id="rId14"/>
    <p:sldId id="360" r:id="rId15"/>
    <p:sldId id="370" r:id="rId16"/>
    <p:sldId id="369" r:id="rId17"/>
    <p:sldId id="373" r:id="rId18"/>
    <p:sldId id="368" r:id="rId19"/>
    <p:sldId id="367" r:id="rId20"/>
    <p:sldId id="374" r:id="rId21"/>
    <p:sldId id="372" r:id="rId22"/>
    <p:sldId id="366" r:id="rId23"/>
    <p:sldId id="365" r:id="rId24"/>
    <p:sldId id="375" r:id="rId25"/>
    <p:sldId id="364" r:id="rId26"/>
    <p:sldId id="363" r:id="rId27"/>
    <p:sldId id="376" r:id="rId28"/>
    <p:sldId id="387" r:id="rId29"/>
    <p:sldId id="389" r:id="rId30"/>
    <p:sldId id="388" r:id="rId31"/>
    <p:sldId id="386" r:id="rId32"/>
    <p:sldId id="385" r:id="rId33"/>
    <p:sldId id="384" r:id="rId34"/>
    <p:sldId id="383" r:id="rId35"/>
    <p:sldId id="390" r:id="rId36"/>
    <p:sldId id="391" r:id="rId37"/>
    <p:sldId id="380" r:id="rId38"/>
    <p:sldId id="379" r:id="rId39"/>
    <p:sldId id="378"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0" d="100"/>
          <a:sy n="90" d="100"/>
        </p:scale>
        <p:origin x="138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973623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1949676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33377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06330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EFD3CC-E74C-454E-AEC8-ADE3669C89A5}" type="datetimeFigureOut">
              <a:rPr lang="en-US" smtClean="0"/>
              <a:pPr/>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781848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EFD3CC-E74C-454E-AEC8-ADE3669C89A5}" type="datetimeFigureOut">
              <a:rPr lang="en-US" smtClean="0"/>
              <a:pPr/>
              <a:t>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4045538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EFD3CC-E74C-454E-AEC8-ADE3669C89A5}" type="datetimeFigureOut">
              <a:rPr lang="en-US" smtClean="0"/>
              <a:pPr/>
              <a:t>5/9/2022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659717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EFD3CC-E74C-454E-AEC8-ADE3669C89A5}" type="datetimeFigureOut">
              <a:rPr lang="en-US" smtClean="0"/>
              <a:pPr/>
              <a:t>5/9/2022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47683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EFD3CC-E74C-454E-AEC8-ADE3669C89A5}" type="datetimeFigureOut">
              <a:rPr lang="en-US" smtClean="0"/>
              <a:pPr/>
              <a:t>5/9/2022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275381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EFD3CC-E74C-454E-AEC8-ADE3669C89A5}" type="datetimeFigureOut">
              <a:rPr lang="en-US" smtClean="0"/>
              <a:pPr/>
              <a:t>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505263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EFD3CC-E74C-454E-AEC8-ADE3669C89A5}" type="datetimeFigureOut">
              <a:rPr lang="en-US" smtClean="0"/>
              <a:pPr/>
              <a:t>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596067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FD3CC-E74C-454E-AEC8-ADE3669C89A5}" type="datetimeFigureOut">
              <a:rPr lang="en-US" smtClean="0"/>
              <a:pPr/>
              <a:t>5/9/2022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502AF4-5419-4C97-8941-6E8144AD9252}" type="slidenum">
              <a:rPr lang="en-US" smtClean="0"/>
              <a:pPr/>
              <a:t>‹#›</a:t>
            </a:fld>
            <a:endParaRPr lang="en-US"/>
          </a:p>
        </p:txBody>
      </p:sp>
    </p:spTree>
    <p:extLst>
      <p:ext uri="{BB962C8B-B14F-4D97-AF65-F5344CB8AC3E}">
        <p14:creationId xmlns:p14="http://schemas.microsoft.com/office/powerpoint/2010/main" val="1048384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8" name="Rectangle 7"/>
          <p:cNvSpPr/>
          <p:nvPr/>
        </p:nvSpPr>
        <p:spPr>
          <a:xfrm>
            <a:off x="3007544" y="1848779"/>
            <a:ext cx="5773567" cy="3718885"/>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US" sz="4800" b="1" dirty="0">
                <a:ln w="22225">
                  <a:solidFill>
                    <a:schemeClr val="accent2"/>
                  </a:solidFill>
                  <a:prstDash val="solid"/>
                </a:ln>
                <a:solidFill>
                  <a:schemeClr val="accent2">
                    <a:lumMod val="40000"/>
                    <a:lumOff val="60000"/>
                  </a:schemeClr>
                </a:solidFill>
              </a:rPr>
              <a:t>KẾ HOẠCH BÀI DẠY </a:t>
            </a:r>
          </a:p>
          <a:p>
            <a:pPr algn="ctr"/>
            <a:r>
              <a:rPr lang="en-US" sz="2400" b="1" dirty="0">
                <a:ln w="22225">
                  <a:solidFill>
                    <a:schemeClr val="accent2"/>
                  </a:solidFill>
                  <a:prstDash val="solid"/>
                </a:ln>
                <a:solidFill>
                  <a:schemeClr val="accent2">
                    <a:lumMod val="40000"/>
                    <a:lumOff val="60000"/>
                  </a:schemeClr>
                </a:solidFill>
              </a:rPr>
              <a:t>MÔN: MĨ THUẬT </a:t>
            </a:r>
          </a:p>
          <a:p>
            <a:pPr algn="ctr"/>
            <a:r>
              <a:rPr lang="en-US" sz="2400" b="1" dirty="0">
                <a:ln w="22225">
                  <a:solidFill>
                    <a:schemeClr val="accent2"/>
                  </a:solidFill>
                  <a:prstDash val="solid"/>
                </a:ln>
                <a:solidFill>
                  <a:schemeClr val="accent2">
                    <a:lumMod val="40000"/>
                    <a:lumOff val="60000"/>
                  </a:schemeClr>
                </a:solidFill>
              </a:rPr>
              <a:t>LỚP: 1</a:t>
            </a:r>
          </a:p>
          <a:p>
            <a:r>
              <a:rPr lang="vi-VN" sz="2400" b="1" dirty="0">
                <a:ln w="22225">
                  <a:solidFill>
                    <a:schemeClr val="accent2"/>
                  </a:solidFill>
                  <a:prstDash val="solid"/>
                </a:ln>
                <a:solidFill>
                  <a:schemeClr val="accent2">
                    <a:lumMod val="40000"/>
                    <a:lumOff val="60000"/>
                  </a:schemeClr>
                </a:solidFill>
              </a:rPr>
              <a:t>Trường:</a:t>
            </a:r>
            <a:r>
              <a:rPr lang="en-US" sz="2400" b="1" dirty="0">
                <a:ln w="22225">
                  <a:solidFill>
                    <a:schemeClr val="accent2"/>
                  </a:solidFill>
                  <a:prstDash val="solid"/>
                </a:ln>
                <a:solidFill>
                  <a:schemeClr val="accent2">
                    <a:lumMod val="40000"/>
                    <a:lumOff val="60000"/>
                  </a:schemeClr>
                </a:solidFill>
              </a:rPr>
              <a:t> TH ĐOÀN NGHIÊN</a:t>
            </a:r>
            <a:endParaRPr lang="vi-VN" sz="2400" b="1" dirty="0">
              <a:ln w="22225">
                <a:solidFill>
                  <a:schemeClr val="accent2"/>
                </a:solidFill>
                <a:prstDash val="solid"/>
              </a:ln>
              <a:solidFill>
                <a:schemeClr val="accent2">
                  <a:lumMod val="40000"/>
                  <a:lumOff val="60000"/>
                </a:schemeClr>
              </a:solidFill>
            </a:endParaRPr>
          </a:p>
          <a:p>
            <a:r>
              <a:rPr lang="vi-VN" sz="2400" b="1" dirty="0">
                <a:ln w="22225">
                  <a:solidFill>
                    <a:schemeClr val="accent2"/>
                  </a:solidFill>
                  <a:prstDash val="solid"/>
                </a:ln>
                <a:solidFill>
                  <a:schemeClr val="accent2">
                    <a:lumMod val="40000"/>
                    <a:lumOff val="60000"/>
                  </a:schemeClr>
                </a:solidFill>
              </a:rPr>
              <a:t>Tổ:</a:t>
            </a:r>
            <a:r>
              <a:rPr lang="en-US" sz="2400" b="1" dirty="0">
                <a:ln w="22225">
                  <a:solidFill>
                    <a:schemeClr val="accent2"/>
                  </a:solidFill>
                  <a:prstDash val="solid"/>
                </a:ln>
                <a:solidFill>
                  <a:schemeClr val="accent2">
                    <a:lumMod val="40000"/>
                    <a:lumOff val="60000"/>
                  </a:schemeClr>
                </a:solidFill>
              </a:rPr>
              <a:t> MỘT</a:t>
            </a:r>
            <a:r>
              <a:rPr lang="vi-VN" sz="2400" b="1" dirty="0">
                <a:ln w="22225">
                  <a:solidFill>
                    <a:schemeClr val="accent2"/>
                  </a:solidFill>
                  <a:prstDash val="solid"/>
                </a:ln>
                <a:solidFill>
                  <a:schemeClr val="accent2">
                    <a:lumMod val="40000"/>
                    <a:lumOff val="60000"/>
                  </a:schemeClr>
                </a:solidFill>
              </a:rPr>
              <a:t>	</a:t>
            </a:r>
          </a:p>
          <a:p>
            <a:r>
              <a:rPr lang="vi-VN" sz="2400" b="1" dirty="0">
                <a:ln w="22225">
                  <a:solidFill>
                    <a:schemeClr val="accent2"/>
                  </a:solidFill>
                  <a:prstDash val="solid"/>
                </a:ln>
                <a:solidFill>
                  <a:schemeClr val="accent2">
                    <a:lumMod val="40000"/>
                    <a:lumOff val="60000"/>
                  </a:schemeClr>
                </a:solidFill>
              </a:rPr>
              <a:t>Họ và tên giáo viê</a:t>
            </a:r>
            <a:r>
              <a:rPr lang="en-US" sz="2400" b="1" dirty="0">
                <a:ln w="22225">
                  <a:solidFill>
                    <a:schemeClr val="accent2"/>
                  </a:solidFill>
                  <a:prstDash val="solid"/>
                </a:ln>
                <a:solidFill>
                  <a:schemeClr val="accent2">
                    <a:lumMod val="40000"/>
                    <a:lumOff val="60000"/>
                  </a:schemeClr>
                </a:solidFill>
              </a:rPr>
              <a:t>n: </a:t>
            </a:r>
            <a:r>
              <a:rPr lang="en-US" sz="2400" b="1" dirty="0" err="1">
                <a:ln w="22225">
                  <a:solidFill>
                    <a:schemeClr val="accent2"/>
                  </a:solidFill>
                  <a:prstDash val="solid"/>
                </a:ln>
                <a:solidFill>
                  <a:schemeClr val="accent2">
                    <a:lumMod val="40000"/>
                    <a:lumOff val="60000"/>
                  </a:schemeClr>
                </a:solidFill>
              </a:rPr>
              <a:t>Trần</a:t>
            </a:r>
            <a:r>
              <a:rPr lang="en-US" sz="2400" b="1" dirty="0">
                <a:ln w="22225">
                  <a:solidFill>
                    <a:schemeClr val="accent2"/>
                  </a:solidFill>
                  <a:prstDash val="solid"/>
                </a:ln>
                <a:solidFill>
                  <a:schemeClr val="accent2">
                    <a:lumMod val="40000"/>
                    <a:lumOff val="60000"/>
                  </a:schemeClr>
                </a:solidFill>
              </a:rPr>
              <a:t> </a:t>
            </a:r>
            <a:r>
              <a:rPr lang="en-US" sz="2400" b="1" dirty="0" err="1">
                <a:ln w="22225">
                  <a:solidFill>
                    <a:schemeClr val="accent2"/>
                  </a:solidFill>
                  <a:prstDash val="solid"/>
                </a:ln>
                <a:solidFill>
                  <a:schemeClr val="accent2">
                    <a:lumMod val="40000"/>
                    <a:lumOff val="60000"/>
                  </a:schemeClr>
                </a:solidFill>
              </a:rPr>
              <a:t>Thị</a:t>
            </a:r>
            <a:r>
              <a:rPr lang="en-US" sz="2400" b="1" dirty="0">
                <a:ln w="22225">
                  <a:solidFill>
                    <a:schemeClr val="accent2"/>
                  </a:solidFill>
                  <a:prstDash val="solid"/>
                </a:ln>
                <a:solidFill>
                  <a:schemeClr val="accent2">
                    <a:lumMod val="40000"/>
                    <a:lumOff val="60000"/>
                  </a:schemeClr>
                </a:solidFill>
              </a:rPr>
              <a:t> </a:t>
            </a:r>
            <a:r>
              <a:rPr lang="en-US" sz="2400" b="1">
                <a:ln w="22225">
                  <a:solidFill>
                    <a:schemeClr val="accent2"/>
                  </a:solidFill>
                  <a:prstDash val="solid"/>
                </a:ln>
                <a:solidFill>
                  <a:schemeClr val="accent2">
                    <a:lumMod val="40000"/>
                    <a:lumOff val="60000"/>
                  </a:schemeClr>
                </a:solidFill>
              </a:rPr>
              <a:t>Bình</a:t>
            </a:r>
            <a:endParaRPr lang="vi-VN" sz="2400" b="1" dirty="0">
              <a:ln w="22225">
                <a:solidFill>
                  <a:schemeClr val="accent2"/>
                </a:solidFill>
                <a:prstDash val="solid"/>
              </a:ln>
              <a:solidFill>
                <a:schemeClr val="accent2">
                  <a:lumMod val="40000"/>
                  <a:lumOff val="60000"/>
                </a:schemeClr>
              </a:solidFill>
            </a:endParaRPr>
          </a:p>
          <a:p>
            <a:pPr algn="ctr"/>
            <a:endParaRPr lang="en-US" sz="2400" b="1" dirty="0">
              <a:ln w="22225">
                <a:solidFill>
                  <a:schemeClr val="accent2"/>
                </a:solidFill>
                <a:prstDash val="solid"/>
              </a:ln>
              <a:solidFill>
                <a:schemeClr val="accent2">
                  <a:lumMod val="40000"/>
                  <a:lumOff val="60000"/>
                </a:schemeClr>
              </a:solidFill>
            </a:endParaRPr>
          </a:p>
          <a:p>
            <a:pPr algn="ctr"/>
            <a:endParaRPr lang="en-US" b="1" dirty="0">
              <a:ln w="22225">
                <a:solidFill>
                  <a:schemeClr val="accent2"/>
                </a:solidFill>
                <a:prstDash val="solid"/>
              </a:ln>
              <a:solidFill>
                <a:schemeClr val="accent2">
                  <a:lumMod val="40000"/>
                  <a:lumOff val="60000"/>
                </a:schemeClr>
              </a:solidFill>
            </a:endParaRPr>
          </a:p>
        </p:txBody>
      </p:sp>
      <p:pic>
        <p:nvPicPr>
          <p:cNvPr id="1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985301" cy="3732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6567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3" name="Rectangle 2"/>
          <p:cNvSpPr/>
          <p:nvPr/>
        </p:nvSpPr>
        <p:spPr>
          <a:xfrm>
            <a:off x="670139" y="368307"/>
            <a:ext cx="1787022" cy="37064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NỘI DUNG 3:</a:t>
            </a:r>
          </a:p>
        </p:txBody>
      </p:sp>
      <p:pic>
        <p:nvPicPr>
          <p:cNvPr id="4" name="Picture 3"/>
          <p:cNvPicPr>
            <a:picLocks noChangeAspect="1"/>
          </p:cNvPicPr>
          <p:nvPr/>
        </p:nvPicPr>
        <p:blipFill>
          <a:blip r:embed="rId3"/>
          <a:stretch>
            <a:fillRect/>
          </a:stretch>
        </p:blipFill>
        <p:spPr>
          <a:xfrm>
            <a:off x="670139" y="892917"/>
            <a:ext cx="2572109" cy="428685"/>
          </a:xfrm>
          <a:prstGeom prst="rect">
            <a:avLst/>
          </a:prstGeom>
        </p:spPr>
      </p:pic>
      <p:pic>
        <p:nvPicPr>
          <p:cNvPr id="5" name="Picture 4"/>
          <p:cNvPicPr>
            <a:picLocks noChangeAspect="1"/>
          </p:cNvPicPr>
          <p:nvPr/>
        </p:nvPicPr>
        <p:blipFill>
          <a:blip r:embed="rId4"/>
          <a:stretch>
            <a:fillRect/>
          </a:stretch>
        </p:blipFill>
        <p:spPr>
          <a:xfrm>
            <a:off x="1096023" y="1475566"/>
            <a:ext cx="6469697" cy="2164119"/>
          </a:xfrm>
          <a:prstGeom prst="rect">
            <a:avLst/>
          </a:prstGeom>
        </p:spPr>
      </p:pic>
      <p:pic>
        <p:nvPicPr>
          <p:cNvPr id="6" name="Picture 5"/>
          <p:cNvPicPr>
            <a:picLocks noChangeAspect="1"/>
          </p:cNvPicPr>
          <p:nvPr/>
        </p:nvPicPr>
        <p:blipFill>
          <a:blip r:embed="rId5"/>
          <a:stretch>
            <a:fillRect/>
          </a:stretch>
        </p:blipFill>
        <p:spPr>
          <a:xfrm>
            <a:off x="1096023" y="3793649"/>
            <a:ext cx="6460086" cy="2131162"/>
          </a:xfrm>
          <a:prstGeom prst="rect">
            <a:avLst/>
          </a:prstGeom>
        </p:spPr>
      </p:pic>
    </p:spTree>
    <p:extLst>
      <p:ext uri="{BB962C8B-B14F-4D97-AF65-F5344CB8AC3E}">
        <p14:creationId xmlns:p14="http://schemas.microsoft.com/office/powerpoint/2010/main" val="2027935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670139" y="892917"/>
            <a:ext cx="2572109" cy="428685"/>
          </a:xfrm>
          <a:prstGeom prst="rect">
            <a:avLst/>
          </a:prstGeom>
        </p:spPr>
      </p:pic>
      <p:pic>
        <p:nvPicPr>
          <p:cNvPr id="4" name="Picture 3"/>
          <p:cNvPicPr>
            <a:picLocks noChangeAspect="1"/>
          </p:cNvPicPr>
          <p:nvPr/>
        </p:nvPicPr>
        <p:blipFill>
          <a:blip r:embed="rId4"/>
          <a:stretch>
            <a:fillRect/>
          </a:stretch>
        </p:blipFill>
        <p:spPr>
          <a:xfrm>
            <a:off x="1836888" y="1419963"/>
            <a:ext cx="4989796" cy="2232722"/>
          </a:xfrm>
          <a:prstGeom prst="rect">
            <a:avLst/>
          </a:prstGeom>
        </p:spPr>
      </p:pic>
      <p:pic>
        <p:nvPicPr>
          <p:cNvPr id="5" name="Picture 4"/>
          <p:cNvPicPr>
            <a:picLocks noChangeAspect="1"/>
          </p:cNvPicPr>
          <p:nvPr/>
        </p:nvPicPr>
        <p:blipFill>
          <a:blip r:embed="rId5"/>
          <a:stretch>
            <a:fillRect/>
          </a:stretch>
        </p:blipFill>
        <p:spPr>
          <a:xfrm>
            <a:off x="1440545" y="3910436"/>
            <a:ext cx="5782482" cy="2324424"/>
          </a:xfrm>
          <a:prstGeom prst="rect">
            <a:avLst/>
          </a:prstGeom>
        </p:spPr>
      </p:pic>
    </p:spTree>
    <p:extLst>
      <p:ext uri="{BB962C8B-B14F-4D97-AF65-F5344CB8AC3E}">
        <p14:creationId xmlns:p14="http://schemas.microsoft.com/office/powerpoint/2010/main" val="1492509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6" name="Rectangle 5"/>
          <p:cNvSpPr/>
          <p:nvPr/>
        </p:nvSpPr>
        <p:spPr>
          <a:xfrm>
            <a:off x="634791" y="702803"/>
            <a:ext cx="2818770" cy="4534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rPr>
              <a:t>Một</a:t>
            </a:r>
            <a:r>
              <a:rPr lang="en-US" sz="2400" b="1" dirty="0">
                <a:solidFill>
                  <a:srgbClr val="FF0000"/>
                </a:solidFill>
              </a:rPr>
              <a:t> </a:t>
            </a:r>
            <a:r>
              <a:rPr lang="en-US" sz="2400" b="1" dirty="0" err="1">
                <a:solidFill>
                  <a:srgbClr val="FF0000"/>
                </a:solidFill>
              </a:rPr>
              <a:t>số</a:t>
            </a:r>
            <a:r>
              <a:rPr lang="en-US" sz="2400" b="1" dirty="0">
                <a:solidFill>
                  <a:srgbClr val="FF0000"/>
                </a:solidFill>
              </a:rPr>
              <a:t> </a:t>
            </a:r>
            <a:r>
              <a:rPr lang="en-US" sz="2400" b="1" dirty="0" err="1">
                <a:solidFill>
                  <a:srgbClr val="FF0000"/>
                </a:solidFill>
              </a:rPr>
              <a:t>vật</a:t>
            </a:r>
            <a:r>
              <a:rPr lang="en-US" sz="2400" b="1" dirty="0">
                <a:solidFill>
                  <a:srgbClr val="FF0000"/>
                </a:solidFill>
              </a:rPr>
              <a:t> </a:t>
            </a:r>
            <a:r>
              <a:rPr lang="en-US" sz="2400" b="1" dirty="0" err="1">
                <a:solidFill>
                  <a:srgbClr val="FF0000"/>
                </a:solidFill>
              </a:rPr>
              <a:t>liệu</a:t>
            </a:r>
            <a:r>
              <a:rPr lang="en-US" sz="2400" b="1" dirty="0">
                <a:solidFill>
                  <a:srgbClr val="FF0000"/>
                </a:solidFill>
              </a:rPr>
              <a:t> </a:t>
            </a:r>
            <a:r>
              <a:rPr lang="en-US" sz="2400" b="1" dirty="0" err="1">
                <a:solidFill>
                  <a:srgbClr val="FF0000"/>
                </a:solidFill>
              </a:rPr>
              <a:t>khác</a:t>
            </a:r>
            <a:endParaRPr lang="en-US" sz="2400" b="1" dirty="0">
              <a:solidFill>
                <a:srgbClr val="FF0000"/>
              </a:solidFill>
            </a:endParaRPr>
          </a:p>
        </p:txBody>
      </p:sp>
      <p:pic>
        <p:nvPicPr>
          <p:cNvPr id="7" name="Picture 6"/>
          <p:cNvPicPr>
            <a:picLocks noChangeAspect="1"/>
          </p:cNvPicPr>
          <p:nvPr/>
        </p:nvPicPr>
        <p:blipFill>
          <a:blip r:embed="rId3"/>
          <a:stretch>
            <a:fillRect/>
          </a:stretch>
        </p:blipFill>
        <p:spPr>
          <a:xfrm>
            <a:off x="634791" y="1270187"/>
            <a:ext cx="4655126" cy="2914793"/>
          </a:xfrm>
          <a:prstGeom prst="rect">
            <a:avLst/>
          </a:prstGeom>
        </p:spPr>
      </p:pic>
      <p:pic>
        <p:nvPicPr>
          <p:cNvPr id="8" name="Picture 7"/>
          <p:cNvPicPr>
            <a:picLocks noChangeAspect="1"/>
          </p:cNvPicPr>
          <p:nvPr/>
        </p:nvPicPr>
        <p:blipFill>
          <a:blip r:embed="rId4"/>
          <a:stretch>
            <a:fillRect/>
          </a:stretch>
        </p:blipFill>
        <p:spPr>
          <a:xfrm>
            <a:off x="3141852" y="4088223"/>
            <a:ext cx="6002148" cy="2769777"/>
          </a:xfrm>
          <a:prstGeom prst="rect">
            <a:avLst/>
          </a:prstGeom>
        </p:spPr>
      </p:pic>
    </p:spTree>
    <p:extLst>
      <p:ext uri="{BB962C8B-B14F-4D97-AF65-F5344CB8AC3E}">
        <p14:creationId xmlns:p14="http://schemas.microsoft.com/office/powerpoint/2010/main" val="457813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702960893"/>
              </p:ext>
            </p:extLst>
          </p:nvPr>
        </p:nvGraphicFramePr>
        <p:xfrm>
          <a:off x="1039660" y="1397000"/>
          <a:ext cx="6976998" cy="4511040"/>
        </p:xfrm>
        <a:graphic>
          <a:graphicData uri="http://schemas.openxmlformats.org/drawingml/2006/table">
            <a:tbl>
              <a:tblPr firstRow="1" bandRow="1">
                <a:tableStyleId>{5C22544A-7EE6-4342-B048-85BDC9FD1C3A}</a:tableStyleId>
              </a:tblPr>
              <a:tblGrid>
                <a:gridCol w="6976998">
                  <a:extLst>
                    <a:ext uri="{9D8B030D-6E8A-4147-A177-3AD203B41FA5}">
                      <a16:colId xmlns:a16="http://schemas.microsoft.com/office/drawing/2014/main" val="251759597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t>Câu</a:t>
                      </a:r>
                      <a:r>
                        <a:rPr lang="en-US" sz="3200" b="1" dirty="0"/>
                        <a:t> </a:t>
                      </a:r>
                      <a:r>
                        <a:rPr lang="en-US" sz="3200" b="1" dirty="0" err="1"/>
                        <a:t>hỏi</a:t>
                      </a:r>
                      <a:r>
                        <a:rPr lang="en-US" sz="3200" b="1" dirty="0"/>
                        <a:t> </a:t>
                      </a:r>
                      <a:r>
                        <a:rPr lang="en-US" sz="3200" b="1" dirty="0" err="1"/>
                        <a:t>thảo</a:t>
                      </a:r>
                      <a:r>
                        <a:rPr lang="en-US" sz="3200" b="1" dirty="0"/>
                        <a:t> </a:t>
                      </a:r>
                      <a:r>
                        <a:rPr lang="en-US" sz="3200" b="1" dirty="0" err="1"/>
                        <a:t>luận</a:t>
                      </a:r>
                      <a:r>
                        <a:rPr lang="en-US" sz="3200" b="1" dirty="0"/>
                        <a:t> </a:t>
                      </a:r>
                      <a:r>
                        <a:rPr lang="en-US" sz="3200" b="1" dirty="0" err="1"/>
                        <a:t>gợi</a:t>
                      </a:r>
                      <a:r>
                        <a:rPr lang="en-US" sz="3200" b="1" baseline="0" dirty="0"/>
                        <a:t> ý</a:t>
                      </a:r>
                      <a:endParaRPr lang="en-US" sz="3200" b="1" dirty="0"/>
                    </a:p>
                  </a:txBody>
                  <a:tcPr/>
                </a:tc>
                <a:extLst>
                  <a:ext uri="{0D108BD9-81ED-4DB2-BD59-A6C34878D82A}">
                    <a16:rowId xmlns:a16="http://schemas.microsoft.com/office/drawing/2014/main" val="783247405"/>
                  </a:ext>
                </a:extLst>
              </a:tr>
              <a:tr h="370840">
                <a:tc>
                  <a:txBody>
                    <a:bodyPr/>
                    <a:lstStyle/>
                    <a:p>
                      <a:r>
                        <a:rPr lang="en-US" sz="2400" dirty="0" err="1"/>
                        <a:t>Vẽ</a:t>
                      </a:r>
                      <a:r>
                        <a:rPr lang="en-US" sz="2400" baseline="0" dirty="0"/>
                        <a:t> </a:t>
                      </a:r>
                      <a:r>
                        <a:rPr lang="en-US" sz="2400" baseline="0" dirty="0" err="1"/>
                        <a:t>hình</a:t>
                      </a:r>
                      <a:r>
                        <a:rPr lang="en-US" sz="2400" baseline="0" dirty="0"/>
                        <a:t> </a:t>
                      </a:r>
                      <a:r>
                        <a:rPr lang="en-US" sz="2400" baseline="0" dirty="0" err="1"/>
                        <a:t>bằng</a:t>
                      </a:r>
                      <a:r>
                        <a:rPr lang="en-US" sz="2400" baseline="0" dirty="0"/>
                        <a:t> </a:t>
                      </a:r>
                      <a:r>
                        <a:rPr lang="en-US" sz="2400" baseline="0" dirty="0" err="1"/>
                        <a:t>dụng</a:t>
                      </a:r>
                      <a:r>
                        <a:rPr lang="en-US" sz="2400" baseline="0" dirty="0"/>
                        <a:t> </a:t>
                      </a:r>
                      <a:r>
                        <a:rPr lang="en-US" sz="2400" baseline="0" dirty="0" err="1"/>
                        <a:t>cụ</a:t>
                      </a:r>
                      <a:r>
                        <a:rPr lang="en-US" sz="2400" baseline="0" dirty="0"/>
                        <a:t> </a:t>
                      </a:r>
                      <a:r>
                        <a:rPr lang="en-US" sz="2400" baseline="0" dirty="0" err="1"/>
                        <a:t>nào</a:t>
                      </a:r>
                      <a:r>
                        <a:rPr lang="en-US" sz="2400" baseline="0" dirty="0"/>
                        <a:t>?</a:t>
                      </a:r>
                      <a:endParaRPr lang="en-US" sz="2400" dirty="0"/>
                    </a:p>
                  </a:txBody>
                  <a:tcPr/>
                </a:tc>
                <a:extLst>
                  <a:ext uri="{0D108BD9-81ED-4DB2-BD59-A6C34878D82A}">
                    <a16:rowId xmlns:a16="http://schemas.microsoft.com/office/drawing/2014/main" val="2726406346"/>
                  </a:ext>
                </a:extLst>
              </a:tr>
              <a:tr h="370840">
                <a:tc>
                  <a:txBody>
                    <a:bodyPr/>
                    <a:lstStyle/>
                    <a:p>
                      <a:r>
                        <a:rPr lang="en-US" sz="2400" dirty="0" err="1"/>
                        <a:t>Khi</a:t>
                      </a:r>
                      <a:r>
                        <a:rPr lang="en-US" sz="2400" dirty="0"/>
                        <a:t> </a:t>
                      </a:r>
                      <a:r>
                        <a:rPr lang="en-US" sz="2400" dirty="0" err="1"/>
                        <a:t>vẽ</a:t>
                      </a:r>
                      <a:r>
                        <a:rPr lang="en-US" sz="2400" baseline="0" dirty="0"/>
                        <a:t> </a:t>
                      </a:r>
                      <a:r>
                        <a:rPr lang="en-US" sz="2400" baseline="0" dirty="0" err="1"/>
                        <a:t>chưa</a:t>
                      </a:r>
                      <a:r>
                        <a:rPr lang="en-US" sz="2400" baseline="0" dirty="0"/>
                        <a:t> </a:t>
                      </a:r>
                      <a:r>
                        <a:rPr lang="en-US" sz="2400" baseline="0" dirty="0" err="1"/>
                        <a:t>được</a:t>
                      </a:r>
                      <a:r>
                        <a:rPr lang="en-US" sz="2400" baseline="0" dirty="0"/>
                        <a:t>, </a:t>
                      </a:r>
                      <a:r>
                        <a:rPr lang="en-US" sz="2400" baseline="0" dirty="0" err="1"/>
                        <a:t>dùng</a:t>
                      </a:r>
                      <a:r>
                        <a:rPr lang="en-US" sz="2400" baseline="0" dirty="0"/>
                        <a:t> </a:t>
                      </a:r>
                      <a:r>
                        <a:rPr lang="en-US" sz="2400" baseline="0" dirty="0" err="1"/>
                        <a:t>cái</a:t>
                      </a:r>
                      <a:r>
                        <a:rPr lang="en-US" sz="2400" baseline="0" dirty="0"/>
                        <a:t> </a:t>
                      </a:r>
                      <a:r>
                        <a:rPr lang="en-US" sz="2400" baseline="0" dirty="0" err="1"/>
                        <a:t>gì</a:t>
                      </a:r>
                      <a:r>
                        <a:rPr lang="en-US" sz="2400" baseline="0" dirty="0"/>
                        <a:t> </a:t>
                      </a:r>
                      <a:r>
                        <a:rPr lang="en-US" sz="2400" baseline="0" dirty="0" err="1"/>
                        <a:t>để</a:t>
                      </a:r>
                      <a:r>
                        <a:rPr lang="en-US" sz="2400" baseline="0" dirty="0"/>
                        <a:t> </a:t>
                      </a:r>
                      <a:r>
                        <a:rPr lang="en-US" sz="2400" baseline="0" dirty="0" err="1"/>
                        <a:t>xóa</a:t>
                      </a:r>
                      <a:r>
                        <a:rPr lang="en-US" sz="2400" baseline="0" dirty="0"/>
                        <a:t>?</a:t>
                      </a:r>
                    </a:p>
                    <a:p>
                      <a:r>
                        <a:rPr lang="en-US" sz="2400" baseline="0" dirty="0" err="1"/>
                        <a:t>Vẽ</a:t>
                      </a:r>
                      <a:r>
                        <a:rPr lang="en-US" sz="2400" baseline="0" dirty="0"/>
                        <a:t> </a:t>
                      </a:r>
                      <a:r>
                        <a:rPr lang="en-US" sz="2400" baseline="0" dirty="0" err="1"/>
                        <a:t>trên</a:t>
                      </a:r>
                      <a:r>
                        <a:rPr lang="en-US" sz="2400" baseline="0" dirty="0"/>
                        <a:t> </a:t>
                      </a:r>
                      <a:r>
                        <a:rPr lang="en-US" sz="2400" baseline="0" dirty="0" err="1"/>
                        <a:t>cái</a:t>
                      </a:r>
                      <a:r>
                        <a:rPr lang="en-US" sz="2400" baseline="0" dirty="0"/>
                        <a:t> </a:t>
                      </a:r>
                      <a:r>
                        <a:rPr lang="en-US" sz="2400" baseline="0" dirty="0" err="1"/>
                        <a:t>gì</a:t>
                      </a:r>
                      <a:r>
                        <a:rPr lang="en-US" sz="2400" baseline="0" dirty="0"/>
                        <a:t>?</a:t>
                      </a:r>
                    </a:p>
                    <a:p>
                      <a:r>
                        <a:rPr lang="en-US" sz="2400" baseline="0" dirty="0" err="1"/>
                        <a:t>Tô</a:t>
                      </a:r>
                      <a:r>
                        <a:rPr lang="en-US" sz="2400" baseline="0" dirty="0"/>
                        <a:t> </a:t>
                      </a:r>
                      <a:r>
                        <a:rPr lang="en-US" sz="2400" baseline="0" dirty="0" err="1"/>
                        <a:t>màu</a:t>
                      </a:r>
                      <a:r>
                        <a:rPr lang="en-US" sz="2400" baseline="0" dirty="0"/>
                        <a:t> </a:t>
                      </a:r>
                      <a:r>
                        <a:rPr lang="en-US" sz="2400" baseline="0" dirty="0" err="1"/>
                        <a:t>bằng</a:t>
                      </a:r>
                      <a:r>
                        <a:rPr lang="en-US" sz="2400" baseline="0" dirty="0"/>
                        <a:t> </a:t>
                      </a:r>
                      <a:r>
                        <a:rPr lang="en-US" sz="2400" baseline="0" dirty="0" err="1"/>
                        <a:t>dụng</a:t>
                      </a:r>
                      <a:r>
                        <a:rPr lang="en-US" sz="2400" baseline="0" dirty="0"/>
                        <a:t> </a:t>
                      </a:r>
                      <a:r>
                        <a:rPr lang="en-US" sz="2400" baseline="0" dirty="0" err="1"/>
                        <a:t>cụ</a:t>
                      </a:r>
                      <a:r>
                        <a:rPr lang="en-US" sz="2400" baseline="0" dirty="0"/>
                        <a:t> </a:t>
                      </a:r>
                      <a:r>
                        <a:rPr lang="en-US" sz="2400" baseline="0" dirty="0" err="1"/>
                        <a:t>gì</a:t>
                      </a:r>
                      <a:r>
                        <a:rPr lang="en-US" sz="2400" baseline="0" dirty="0"/>
                        <a:t>?</a:t>
                      </a:r>
                      <a:endParaRPr lang="en-US" sz="2400" dirty="0"/>
                    </a:p>
                  </a:txBody>
                  <a:tcPr/>
                </a:tc>
                <a:extLst>
                  <a:ext uri="{0D108BD9-81ED-4DB2-BD59-A6C34878D82A}">
                    <a16:rowId xmlns:a16="http://schemas.microsoft.com/office/drawing/2014/main" val="3980961806"/>
                  </a:ext>
                </a:extLst>
              </a:tr>
              <a:tr h="370840">
                <a:tc>
                  <a:txBody>
                    <a:bodyPr/>
                    <a:lstStyle/>
                    <a:p>
                      <a:r>
                        <a:rPr lang="en-US" sz="2400" dirty="0" err="1"/>
                        <a:t>Giấy</a:t>
                      </a:r>
                      <a:r>
                        <a:rPr lang="en-US" sz="2400" baseline="0" dirty="0"/>
                        <a:t> </a:t>
                      </a:r>
                      <a:r>
                        <a:rPr lang="en-US" sz="2400" baseline="0" dirty="0" err="1"/>
                        <a:t>màu</a:t>
                      </a:r>
                      <a:r>
                        <a:rPr lang="en-US" sz="2400" baseline="0" dirty="0"/>
                        <a:t> dung </a:t>
                      </a:r>
                      <a:r>
                        <a:rPr lang="en-US" sz="2400" baseline="0" dirty="0" err="1"/>
                        <a:t>để</a:t>
                      </a:r>
                      <a:r>
                        <a:rPr lang="en-US" sz="2400" baseline="0" dirty="0"/>
                        <a:t> </a:t>
                      </a:r>
                      <a:r>
                        <a:rPr lang="en-US" sz="2400" baseline="0" dirty="0" err="1"/>
                        <a:t>làm</a:t>
                      </a:r>
                      <a:r>
                        <a:rPr lang="en-US" sz="2400" baseline="0" dirty="0"/>
                        <a:t> </a:t>
                      </a:r>
                      <a:r>
                        <a:rPr lang="en-US" sz="2400" baseline="0" dirty="0" err="1"/>
                        <a:t>gì</a:t>
                      </a:r>
                      <a:r>
                        <a:rPr lang="en-US" sz="2400" baseline="0" dirty="0"/>
                        <a:t>?</a:t>
                      </a:r>
                      <a:endParaRPr lang="en-US" sz="2400" dirty="0"/>
                    </a:p>
                  </a:txBody>
                  <a:tcPr/>
                </a:tc>
                <a:extLst>
                  <a:ext uri="{0D108BD9-81ED-4DB2-BD59-A6C34878D82A}">
                    <a16:rowId xmlns:a16="http://schemas.microsoft.com/office/drawing/2014/main" val="1906418919"/>
                  </a:ext>
                </a:extLst>
              </a:tr>
              <a:tr h="370840">
                <a:tc>
                  <a:txBody>
                    <a:bodyPr/>
                    <a:lstStyle/>
                    <a:p>
                      <a:r>
                        <a:rPr lang="en-US" sz="2400" baseline="0" dirty="0" err="1"/>
                        <a:t>Kéo</a:t>
                      </a:r>
                      <a:r>
                        <a:rPr lang="en-US" sz="2400" baseline="0" dirty="0"/>
                        <a:t> </a:t>
                      </a:r>
                      <a:r>
                        <a:rPr lang="en-US" sz="2400" baseline="0" dirty="0" err="1"/>
                        <a:t>dùng</a:t>
                      </a:r>
                      <a:r>
                        <a:rPr lang="en-US" sz="2400" baseline="0" dirty="0"/>
                        <a:t> </a:t>
                      </a:r>
                      <a:r>
                        <a:rPr lang="en-US" sz="2400" baseline="0" dirty="0" err="1"/>
                        <a:t>để</a:t>
                      </a:r>
                      <a:r>
                        <a:rPr lang="en-US" sz="2400" baseline="0" dirty="0"/>
                        <a:t> </a:t>
                      </a:r>
                      <a:r>
                        <a:rPr lang="en-US" sz="2400" baseline="0" dirty="0" err="1"/>
                        <a:t>làm</a:t>
                      </a:r>
                      <a:r>
                        <a:rPr lang="en-US" sz="2400" baseline="0" dirty="0"/>
                        <a:t> </a:t>
                      </a:r>
                      <a:r>
                        <a:rPr lang="en-US" sz="2400" baseline="0" dirty="0" err="1"/>
                        <a:t>gì</a:t>
                      </a:r>
                      <a:r>
                        <a:rPr lang="en-US" sz="2400" baseline="0" dirty="0"/>
                        <a:t>?</a:t>
                      </a:r>
                    </a:p>
                  </a:txBody>
                  <a:tcPr/>
                </a:tc>
                <a:extLst>
                  <a:ext uri="{0D108BD9-81ED-4DB2-BD59-A6C34878D82A}">
                    <a16:rowId xmlns:a16="http://schemas.microsoft.com/office/drawing/2014/main" val="560687309"/>
                  </a:ext>
                </a:extLst>
              </a:tr>
              <a:tr h="370840">
                <a:tc>
                  <a:txBody>
                    <a:bodyPr/>
                    <a:lstStyle/>
                    <a:p>
                      <a:r>
                        <a:rPr lang="en-US" sz="2400" dirty="0" err="1"/>
                        <a:t>Hồ</a:t>
                      </a:r>
                      <a:r>
                        <a:rPr lang="en-US" sz="2400" baseline="0" dirty="0"/>
                        <a:t> </a:t>
                      </a:r>
                      <a:r>
                        <a:rPr lang="en-US" sz="2400" baseline="0" dirty="0" err="1"/>
                        <a:t>dán</a:t>
                      </a:r>
                      <a:r>
                        <a:rPr lang="en-US" sz="2400" baseline="0" dirty="0"/>
                        <a:t> </a:t>
                      </a:r>
                      <a:r>
                        <a:rPr lang="en-US" sz="2400" baseline="0" dirty="0" err="1"/>
                        <a:t>dùng</a:t>
                      </a:r>
                      <a:r>
                        <a:rPr lang="en-US" sz="2400" baseline="0" dirty="0"/>
                        <a:t> </a:t>
                      </a:r>
                      <a:r>
                        <a:rPr lang="en-US" sz="2400" baseline="0" dirty="0" err="1"/>
                        <a:t>để</a:t>
                      </a:r>
                      <a:r>
                        <a:rPr lang="en-US" sz="2400" baseline="0" dirty="0"/>
                        <a:t> </a:t>
                      </a:r>
                      <a:r>
                        <a:rPr lang="en-US" sz="2400" baseline="0" dirty="0" err="1"/>
                        <a:t>làm</a:t>
                      </a:r>
                      <a:r>
                        <a:rPr lang="en-US" sz="2400" baseline="0" dirty="0"/>
                        <a:t> </a:t>
                      </a:r>
                      <a:r>
                        <a:rPr lang="en-US" sz="2400" baseline="0" dirty="0" err="1"/>
                        <a:t>gì</a:t>
                      </a:r>
                      <a:r>
                        <a:rPr lang="en-US" sz="2400" baseline="0" dirty="0"/>
                        <a:t>?</a:t>
                      </a:r>
                    </a:p>
                  </a:txBody>
                  <a:tcPr/>
                </a:tc>
                <a:extLst>
                  <a:ext uri="{0D108BD9-81ED-4DB2-BD59-A6C34878D82A}">
                    <a16:rowId xmlns:a16="http://schemas.microsoft.com/office/drawing/2014/main" val="1082302076"/>
                  </a:ext>
                </a:extLst>
              </a:tr>
              <a:tr h="370840">
                <a:tc>
                  <a:txBody>
                    <a:bodyPr/>
                    <a:lstStyle/>
                    <a:p>
                      <a:r>
                        <a:rPr lang="en-US" sz="2400" dirty="0" err="1"/>
                        <a:t>Đất</a:t>
                      </a:r>
                      <a:r>
                        <a:rPr lang="en-US" sz="2400" baseline="0" dirty="0"/>
                        <a:t> </a:t>
                      </a:r>
                      <a:r>
                        <a:rPr lang="en-US" sz="2400" baseline="0" dirty="0" err="1"/>
                        <a:t>nặn</a:t>
                      </a:r>
                      <a:r>
                        <a:rPr lang="en-US" sz="2400" baseline="0" dirty="0"/>
                        <a:t> </a:t>
                      </a:r>
                      <a:r>
                        <a:rPr lang="en-US" sz="2400" baseline="0" dirty="0" err="1"/>
                        <a:t>dùng</a:t>
                      </a:r>
                      <a:r>
                        <a:rPr lang="en-US" sz="2400" baseline="0" dirty="0"/>
                        <a:t> </a:t>
                      </a:r>
                      <a:r>
                        <a:rPr lang="en-US" sz="2400" baseline="0" dirty="0" err="1"/>
                        <a:t>để</a:t>
                      </a:r>
                      <a:r>
                        <a:rPr lang="en-US" sz="2400" baseline="0" dirty="0"/>
                        <a:t> </a:t>
                      </a:r>
                      <a:r>
                        <a:rPr lang="en-US" sz="2400" baseline="0" dirty="0" err="1"/>
                        <a:t>làm</a:t>
                      </a:r>
                      <a:r>
                        <a:rPr lang="en-US" sz="2400" baseline="0" dirty="0"/>
                        <a:t> </a:t>
                      </a:r>
                      <a:r>
                        <a:rPr lang="en-US" sz="2400" baseline="0" dirty="0" err="1"/>
                        <a:t>gì</a:t>
                      </a:r>
                      <a:r>
                        <a:rPr lang="en-US" sz="2400" baseline="0" dirty="0"/>
                        <a:t>?</a:t>
                      </a:r>
                      <a:endParaRPr lang="en-US" sz="2400" dirty="0"/>
                    </a:p>
                  </a:txBody>
                  <a:tcPr/>
                </a:tc>
                <a:extLst>
                  <a:ext uri="{0D108BD9-81ED-4DB2-BD59-A6C34878D82A}">
                    <a16:rowId xmlns:a16="http://schemas.microsoft.com/office/drawing/2014/main" val="2486120878"/>
                  </a:ext>
                </a:extLst>
              </a:tr>
              <a:tr h="370840">
                <a:tc>
                  <a:txBody>
                    <a:bodyPr/>
                    <a:lstStyle/>
                    <a:p>
                      <a:r>
                        <a:rPr lang="en-US" sz="2400" dirty="0" err="1"/>
                        <a:t>Có</a:t>
                      </a:r>
                      <a:r>
                        <a:rPr lang="en-US" sz="2400" baseline="0" dirty="0"/>
                        <a:t> </a:t>
                      </a:r>
                      <a:r>
                        <a:rPr lang="en-US" sz="2400" baseline="0" dirty="0" err="1"/>
                        <a:t>được</a:t>
                      </a:r>
                      <a:r>
                        <a:rPr lang="en-US" sz="2400" baseline="0" dirty="0"/>
                        <a:t> </a:t>
                      </a:r>
                      <a:r>
                        <a:rPr lang="en-US" sz="2400" baseline="0" dirty="0" err="1"/>
                        <a:t>vẽ</a:t>
                      </a:r>
                      <a:r>
                        <a:rPr lang="en-US" sz="2400" baseline="0" dirty="0"/>
                        <a:t> </a:t>
                      </a:r>
                      <a:r>
                        <a:rPr lang="en-US" sz="2400" baseline="0" dirty="0" err="1"/>
                        <a:t>và</a:t>
                      </a:r>
                      <a:r>
                        <a:rPr lang="en-US" sz="2400" baseline="0" dirty="0"/>
                        <a:t> </a:t>
                      </a:r>
                      <a:r>
                        <a:rPr lang="en-US" sz="2400" baseline="0" dirty="0" err="1"/>
                        <a:t>tô</a:t>
                      </a:r>
                      <a:r>
                        <a:rPr lang="en-US" sz="2400" baseline="0" dirty="0"/>
                        <a:t> </a:t>
                      </a:r>
                      <a:r>
                        <a:rPr lang="en-US" sz="2400" baseline="0" dirty="0" err="1"/>
                        <a:t>màu</a:t>
                      </a:r>
                      <a:r>
                        <a:rPr lang="en-US" sz="2400" baseline="0" dirty="0"/>
                        <a:t> </a:t>
                      </a:r>
                      <a:r>
                        <a:rPr lang="en-US" sz="2400" baseline="0" dirty="0" err="1"/>
                        <a:t>ra</a:t>
                      </a:r>
                      <a:r>
                        <a:rPr lang="en-US" sz="2400" baseline="0" dirty="0"/>
                        <a:t> </a:t>
                      </a:r>
                      <a:r>
                        <a:rPr lang="en-US" sz="2400" baseline="0" dirty="0" err="1"/>
                        <a:t>bàn</a:t>
                      </a:r>
                      <a:r>
                        <a:rPr lang="en-US" sz="2400" baseline="0" dirty="0"/>
                        <a:t>, </a:t>
                      </a:r>
                      <a:r>
                        <a:rPr lang="en-US" sz="2400" baseline="0" dirty="0" err="1"/>
                        <a:t>tường</a:t>
                      </a:r>
                      <a:r>
                        <a:rPr lang="en-US" sz="2400" baseline="0" dirty="0"/>
                        <a:t> </a:t>
                      </a:r>
                      <a:r>
                        <a:rPr lang="en-US" sz="2400" baseline="0" dirty="0" err="1"/>
                        <a:t>không</a:t>
                      </a:r>
                      <a:r>
                        <a:rPr lang="en-US" sz="2400" baseline="0" dirty="0"/>
                        <a:t>? </a:t>
                      </a:r>
                      <a:r>
                        <a:rPr lang="en-US" sz="2400" baseline="0" dirty="0" err="1"/>
                        <a:t>Vì</a:t>
                      </a:r>
                      <a:r>
                        <a:rPr lang="en-US" sz="2400" baseline="0" dirty="0"/>
                        <a:t> </a:t>
                      </a:r>
                      <a:r>
                        <a:rPr lang="en-US" sz="2400" baseline="0" dirty="0" err="1"/>
                        <a:t>sao</a:t>
                      </a:r>
                      <a:r>
                        <a:rPr lang="en-US" sz="2400" baseline="0" dirty="0"/>
                        <a:t>?</a:t>
                      </a:r>
                      <a:endParaRPr lang="en-US" sz="2400" dirty="0"/>
                    </a:p>
                  </a:txBody>
                  <a:tcPr/>
                </a:tc>
                <a:extLst>
                  <a:ext uri="{0D108BD9-81ED-4DB2-BD59-A6C34878D82A}">
                    <a16:rowId xmlns:a16="http://schemas.microsoft.com/office/drawing/2014/main" val="3288003372"/>
                  </a:ext>
                </a:extLst>
              </a:tr>
            </a:tbl>
          </a:graphicData>
        </a:graphic>
      </p:graphicFrame>
    </p:spTree>
    <p:extLst>
      <p:ext uri="{BB962C8B-B14F-4D97-AF65-F5344CB8AC3E}">
        <p14:creationId xmlns:p14="http://schemas.microsoft.com/office/powerpoint/2010/main" val="2681564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1035312" y="831273"/>
            <a:ext cx="7276260" cy="1819065"/>
          </a:xfrm>
          <a:prstGeom prst="rect">
            <a:avLst/>
          </a:prstGeom>
        </p:spPr>
      </p:pic>
      <p:pic>
        <p:nvPicPr>
          <p:cNvPr id="5" name="Picture 4"/>
          <p:cNvPicPr>
            <a:picLocks noChangeAspect="1"/>
          </p:cNvPicPr>
          <p:nvPr/>
        </p:nvPicPr>
        <p:blipFill>
          <a:blip r:embed="rId4"/>
          <a:stretch>
            <a:fillRect/>
          </a:stretch>
        </p:blipFill>
        <p:spPr>
          <a:xfrm>
            <a:off x="2071387" y="2920902"/>
            <a:ext cx="5439534" cy="1771897"/>
          </a:xfrm>
          <a:prstGeom prst="rect">
            <a:avLst/>
          </a:prstGeom>
        </p:spPr>
      </p:pic>
    </p:spTree>
    <p:extLst>
      <p:ext uri="{BB962C8B-B14F-4D97-AF65-F5344CB8AC3E}">
        <p14:creationId xmlns:p14="http://schemas.microsoft.com/office/powerpoint/2010/main" val="27925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278154" y="537143"/>
            <a:ext cx="1157682" cy="1131666"/>
          </a:xfrm>
          <a:prstGeom prst="rect">
            <a:avLst/>
          </a:prstGeom>
        </p:spPr>
      </p:pic>
      <p:pic>
        <p:nvPicPr>
          <p:cNvPr id="4" name="Picture 3"/>
          <p:cNvPicPr>
            <a:picLocks noChangeAspect="1"/>
          </p:cNvPicPr>
          <p:nvPr/>
        </p:nvPicPr>
        <p:blipFill>
          <a:blip r:embed="rId4"/>
          <a:stretch>
            <a:fillRect/>
          </a:stretch>
        </p:blipFill>
        <p:spPr>
          <a:xfrm>
            <a:off x="1435836" y="1030545"/>
            <a:ext cx="4296375" cy="638264"/>
          </a:xfrm>
          <a:prstGeom prst="rect">
            <a:avLst/>
          </a:prstGeom>
        </p:spPr>
      </p:pic>
      <p:pic>
        <p:nvPicPr>
          <p:cNvPr id="5" name="Picture 4"/>
          <p:cNvPicPr>
            <a:picLocks noChangeAspect="1"/>
          </p:cNvPicPr>
          <p:nvPr/>
        </p:nvPicPr>
        <p:blipFill>
          <a:blip r:embed="rId5"/>
          <a:stretch>
            <a:fillRect/>
          </a:stretch>
        </p:blipFill>
        <p:spPr>
          <a:xfrm>
            <a:off x="785931" y="4387112"/>
            <a:ext cx="3305604" cy="2164384"/>
          </a:xfrm>
          <a:prstGeom prst="rect">
            <a:avLst/>
          </a:prstGeom>
        </p:spPr>
      </p:pic>
      <p:pic>
        <p:nvPicPr>
          <p:cNvPr id="6" name="Picture 5"/>
          <p:cNvPicPr>
            <a:picLocks noChangeAspect="1"/>
          </p:cNvPicPr>
          <p:nvPr/>
        </p:nvPicPr>
        <p:blipFill>
          <a:blip r:embed="rId6"/>
          <a:stretch>
            <a:fillRect/>
          </a:stretch>
        </p:blipFill>
        <p:spPr>
          <a:xfrm>
            <a:off x="5205813" y="4100262"/>
            <a:ext cx="2893439" cy="2451234"/>
          </a:xfrm>
          <a:prstGeom prst="rect">
            <a:avLst/>
          </a:prstGeom>
        </p:spPr>
      </p:pic>
      <p:sp>
        <p:nvSpPr>
          <p:cNvPr id="8" name="Rectangle 7"/>
          <p:cNvSpPr/>
          <p:nvPr/>
        </p:nvSpPr>
        <p:spPr>
          <a:xfrm>
            <a:off x="6892744" y="6106839"/>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Con </a:t>
            </a:r>
            <a:r>
              <a:rPr lang="en-US" sz="1600" b="1" dirty="0" err="1">
                <a:solidFill>
                  <a:schemeClr val="bg1"/>
                </a:solidFill>
              </a:rPr>
              <a:t>bọ</a:t>
            </a:r>
            <a:r>
              <a:rPr lang="en-US" sz="1600" b="1" dirty="0">
                <a:solidFill>
                  <a:schemeClr val="bg1"/>
                </a:solidFill>
              </a:rPr>
              <a:t> </a:t>
            </a:r>
            <a:r>
              <a:rPr lang="en-US" sz="1600" b="1" dirty="0" err="1">
                <a:solidFill>
                  <a:schemeClr val="bg1"/>
                </a:solidFill>
              </a:rPr>
              <a:t>rùa</a:t>
            </a:r>
            <a:endParaRPr lang="en-US" sz="1600" b="1" dirty="0">
              <a:solidFill>
                <a:schemeClr val="bg1"/>
              </a:solidFill>
            </a:endParaRPr>
          </a:p>
        </p:txBody>
      </p:sp>
      <p:sp>
        <p:nvSpPr>
          <p:cNvPr id="10" name="Rectangle 9"/>
          <p:cNvSpPr/>
          <p:nvPr/>
        </p:nvSpPr>
        <p:spPr>
          <a:xfrm>
            <a:off x="2950633" y="4359438"/>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Con </a:t>
            </a:r>
            <a:r>
              <a:rPr lang="en-US" sz="1600" b="1" dirty="0" err="1">
                <a:solidFill>
                  <a:schemeClr val="bg1"/>
                </a:solidFill>
              </a:rPr>
              <a:t>mèo</a:t>
            </a:r>
            <a:endParaRPr lang="en-US" sz="1600" b="1" dirty="0">
              <a:solidFill>
                <a:schemeClr val="bg1"/>
              </a:solidFill>
            </a:endParaRPr>
          </a:p>
        </p:txBody>
      </p:sp>
      <p:pic>
        <p:nvPicPr>
          <p:cNvPr id="11" name="Picture 10"/>
          <p:cNvPicPr>
            <a:picLocks noChangeAspect="1"/>
          </p:cNvPicPr>
          <p:nvPr/>
        </p:nvPicPr>
        <p:blipFill>
          <a:blip r:embed="rId7"/>
          <a:stretch>
            <a:fillRect/>
          </a:stretch>
        </p:blipFill>
        <p:spPr>
          <a:xfrm>
            <a:off x="4353534" y="1757894"/>
            <a:ext cx="4562049" cy="2207659"/>
          </a:xfrm>
          <a:prstGeom prst="rect">
            <a:avLst/>
          </a:prstGeom>
        </p:spPr>
      </p:pic>
      <p:sp>
        <p:nvSpPr>
          <p:cNvPr id="12" name="Rectangle 11"/>
          <p:cNvSpPr/>
          <p:nvPr/>
        </p:nvSpPr>
        <p:spPr>
          <a:xfrm>
            <a:off x="7774680" y="1757894"/>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Con </a:t>
            </a:r>
            <a:r>
              <a:rPr lang="en-US" sz="1600" b="1" dirty="0" err="1">
                <a:solidFill>
                  <a:schemeClr val="bg1"/>
                </a:solidFill>
              </a:rPr>
              <a:t>cá</a:t>
            </a:r>
            <a:endParaRPr lang="en-US" sz="1600" b="1" dirty="0">
              <a:solidFill>
                <a:schemeClr val="bg1"/>
              </a:solidFill>
            </a:endParaRPr>
          </a:p>
        </p:txBody>
      </p:sp>
      <p:pic>
        <p:nvPicPr>
          <p:cNvPr id="18" name="Picture 17"/>
          <p:cNvPicPr>
            <a:picLocks noChangeAspect="1"/>
          </p:cNvPicPr>
          <p:nvPr/>
        </p:nvPicPr>
        <p:blipFill>
          <a:blip r:embed="rId8"/>
          <a:stretch>
            <a:fillRect/>
          </a:stretch>
        </p:blipFill>
        <p:spPr>
          <a:xfrm>
            <a:off x="937072" y="1697152"/>
            <a:ext cx="2958056" cy="2556104"/>
          </a:xfrm>
          <a:prstGeom prst="rect">
            <a:avLst/>
          </a:prstGeom>
        </p:spPr>
      </p:pic>
      <p:sp>
        <p:nvSpPr>
          <p:cNvPr id="20" name="Rectangle 19"/>
          <p:cNvSpPr/>
          <p:nvPr/>
        </p:nvSpPr>
        <p:spPr>
          <a:xfrm>
            <a:off x="865384" y="1931076"/>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rPr>
              <a:t>Con </a:t>
            </a:r>
            <a:r>
              <a:rPr lang="en-US" sz="1600" b="1" dirty="0" err="1">
                <a:solidFill>
                  <a:srgbClr val="FF0000"/>
                </a:solidFill>
              </a:rPr>
              <a:t>hươu</a:t>
            </a:r>
            <a:endParaRPr lang="en-US" sz="1600" b="1" dirty="0">
              <a:solidFill>
                <a:srgbClr val="FF0000"/>
              </a:solidFill>
            </a:endParaRPr>
          </a:p>
        </p:txBody>
      </p:sp>
    </p:spTree>
    <p:extLst>
      <p:ext uri="{BB962C8B-B14F-4D97-AF65-F5344CB8AC3E}">
        <p14:creationId xmlns:p14="http://schemas.microsoft.com/office/powerpoint/2010/main" val="3893396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1202289" y="405325"/>
            <a:ext cx="6573167" cy="1105054"/>
          </a:xfrm>
          <a:prstGeom prst="rect">
            <a:avLst/>
          </a:prstGeom>
        </p:spPr>
      </p:pic>
      <p:pic>
        <p:nvPicPr>
          <p:cNvPr id="5" name="Picture 4"/>
          <p:cNvPicPr>
            <a:picLocks noChangeAspect="1"/>
          </p:cNvPicPr>
          <p:nvPr/>
        </p:nvPicPr>
        <p:blipFill>
          <a:blip r:embed="rId4"/>
          <a:stretch>
            <a:fillRect/>
          </a:stretch>
        </p:blipFill>
        <p:spPr>
          <a:xfrm>
            <a:off x="277903" y="1867159"/>
            <a:ext cx="4375827" cy="3109140"/>
          </a:xfrm>
          <a:prstGeom prst="rect">
            <a:avLst/>
          </a:prstGeom>
        </p:spPr>
      </p:pic>
      <p:sp>
        <p:nvSpPr>
          <p:cNvPr id="6" name="Rectangle 5"/>
          <p:cNvSpPr/>
          <p:nvPr/>
        </p:nvSpPr>
        <p:spPr>
          <a:xfrm>
            <a:off x="3347969" y="2022080"/>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FF0000"/>
                </a:solidFill>
              </a:rPr>
              <a:t>Lá</a:t>
            </a:r>
            <a:r>
              <a:rPr lang="en-US" sz="1600" b="1" dirty="0">
                <a:solidFill>
                  <a:srgbClr val="FF0000"/>
                </a:solidFill>
              </a:rPr>
              <a:t> </a:t>
            </a:r>
            <a:r>
              <a:rPr lang="en-US" sz="1600" b="1" dirty="0" err="1">
                <a:solidFill>
                  <a:srgbClr val="FF0000"/>
                </a:solidFill>
              </a:rPr>
              <a:t>cây</a:t>
            </a:r>
            <a:endParaRPr lang="en-US" sz="1600" b="1" dirty="0">
              <a:solidFill>
                <a:srgbClr val="FF0000"/>
              </a:solidFill>
            </a:endParaRPr>
          </a:p>
        </p:txBody>
      </p:sp>
      <p:pic>
        <p:nvPicPr>
          <p:cNvPr id="7" name="Picture 6"/>
          <p:cNvPicPr>
            <a:picLocks noChangeAspect="1"/>
          </p:cNvPicPr>
          <p:nvPr/>
        </p:nvPicPr>
        <p:blipFill>
          <a:blip r:embed="rId5"/>
          <a:stretch>
            <a:fillRect/>
          </a:stretch>
        </p:blipFill>
        <p:spPr>
          <a:xfrm>
            <a:off x="5379277" y="1867160"/>
            <a:ext cx="3095681" cy="3109140"/>
          </a:xfrm>
          <a:prstGeom prst="rect">
            <a:avLst/>
          </a:prstGeom>
        </p:spPr>
      </p:pic>
      <p:sp>
        <p:nvSpPr>
          <p:cNvPr id="8" name="Rectangle 7"/>
          <p:cNvSpPr/>
          <p:nvPr/>
        </p:nvSpPr>
        <p:spPr>
          <a:xfrm>
            <a:off x="7528263" y="4606583"/>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solidFill>
              </a:rPr>
              <a:t>Hoa</a:t>
            </a:r>
            <a:endParaRPr lang="en-US" sz="1600" b="1" dirty="0">
              <a:solidFill>
                <a:schemeClr val="bg1"/>
              </a:solidFill>
            </a:endParaRPr>
          </a:p>
        </p:txBody>
      </p:sp>
    </p:spTree>
    <p:extLst>
      <p:ext uri="{BB962C8B-B14F-4D97-AF65-F5344CB8AC3E}">
        <p14:creationId xmlns:p14="http://schemas.microsoft.com/office/powerpoint/2010/main" val="191107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487846994"/>
              </p:ext>
            </p:extLst>
          </p:nvPr>
        </p:nvGraphicFramePr>
        <p:xfrm>
          <a:off x="1039660" y="1397001"/>
          <a:ext cx="6976998" cy="3291840"/>
        </p:xfrm>
        <a:graphic>
          <a:graphicData uri="http://schemas.openxmlformats.org/drawingml/2006/table">
            <a:tbl>
              <a:tblPr firstRow="1" bandRow="1">
                <a:tableStyleId>{5C22544A-7EE6-4342-B048-85BDC9FD1C3A}</a:tableStyleId>
              </a:tblPr>
              <a:tblGrid>
                <a:gridCol w="6976998">
                  <a:extLst>
                    <a:ext uri="{9D8B030D-6E8A-4147-A177-3AD203B41FA5}">
                      <a16:colId xmlns:a16="http://schemas.microsoft.com/office/drawing/2014/main" val="2517595976"/>
                    </a:ext>
                  </a:extLst>
                </a:gridCol>
              </a:tblGrid>
              <a:tr h="502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t>Câu</a:t>
                      </a:r>
                      <a:r>
                        <a:rPr lang="en-US" sz="3200" b="1" dirty="0"/>
                        <a:t> </a:t>
                      </a:r>
                      <a:r>
                        <a:rPr lang="en-US" sz="3200" b="1" dirty="0" err="1"/>
                        <a:t>hỏi</a:t>
                      </a:r>
                      <a:r>
                        <a:rPr lang="en-US" sz="3200" b="1" dirty="0"/>
                        <a:t> </a:t>
                      </a:r>
                      <a:r>
                        <a:rPr lang="en-US" sz="3200" b="1" dirty="0" err="1"/>
                        <a:t>thảo</a:t>
                      </a:r>
                      <a:r>
                        <a:rPr lang="en-US" sz="3200" b="1" dirty="0"/>
                        <a:t> </a:t>
                      </a:r>
                      <a:r>
                        <a:rPr lang="en-US" sz="3200" b="1" dirty="0" err="1"/>
                        <a:t>luận</a:t>
                      </a:r>
                      <a:r>
                        <a:rPr lang="en-US" sz="3200" b="1" dirty="0"/>
                        <a:t> </a:t>
                      </a:r>
                      <a:r>
                        <a:rPr lang="en-US" sz="3200" b="1" dirty="0" err="1"/>
                        <a:t>gợi</a:t>
                      </a:r>
                      <a:r>
                        <a:rPr lang="en-US" sz="3200" b="1" baseline="0" dirty="0"/>
                        <a:t> ý</a:t>
                      </a:r>
                      <a:endParaRPr lang="en-US" sz="3200" b="1" dirty="0"/>
                    </a:p>
                  </a:txBody>
                  <a:tcPr/>
                </a:tc>
                <a:extLst>
                  <a:ext uri="{0D108BD9-81ED-4DB2-BD59-A6C34878D82A}">
                    <a16:rowId xmlns:a16="http://schemas.microsoft.com/office/drawing/2014/main" val="783247405"/>
                  </a:ext>
                </a:extLst>
              </a:tr>
              <a:tr h="397033">
                <a:tc>
                  <a:txBody>
                    <a:bodyPr/>
                    <a:lstStyle/>
                    <a:p>
                      <a:r>
                        <a:rPr lang="en-US" sz="3200" baseline="0" dirty="0" err="1"/>
                        <a:t>Những</a:t>
                      </a:r>
                      <a:r>
                        <a:rPr lang="en-US" sz="3200" baseline="0" dirty="0"/>
                        <a:t> </a:t>
                      </a:r>
                      <a:r>
                        <a:rPr lang="en-US" sz="3200" baseline="0" dirty="0" err="1"/>
                        <a:t>chấm</a:t>
                      </a:r>
                      <a:r>
                        <a:rPr lang="en-US" sz="3200" baseline="0" dirty="0"/>
                        <a:t> </a:t>
                      </a:r>
                      <a:r>
                        <a:rPr lang="en-US" sz="3200" baseline="0" dirty="0" err="1"/>
                        <a:t>màu</a:t>
                      </a:r>
                      <a:r>
                        <a:rPr lang="en-US" sz="3200" baseline="0" dirty="0"/>
                        <a:t> </a:t>
                      </a:r>
                      <a:r>
                        <a:rPr lang="en-US" sz="3200" baseline="0" dirty="0" err="1"/>
                        <a:t>xuất</a:t>
                      </a:r>
                      <a:r>
                        <a:rPr lang="en-US" sz="3200" baseline="0" dirty="0"/>
                        <a:t> </a:t>
                      </a:r>
                      <a:r>
                        <a:rPr lang="en-US" sz="3200" baseline="0" dirty="0" err="1"/>
                        <a:t>hiện</a:t>
                      </a:r>
                      <a:r>
                        <a:rPr lang="en-US" sz="3200" baseline="0" dirty="0"/>
                        <a:t> ở </a:t>
                      </a:r>
                      <a:r>
                        <a:rPr lang="en-US" sz="3200" baseline="0" dirty="0" err="1"/>
                        <a:t>đâu</a:t>
                      </a:r>
                      <a:r>
                        <a:rPr lang="en-US" sz="3200" baseline="0" dirty="0"/>
                        <a:t>?</a:t>
                      </a:r>
                      <a:endParaRPr lang="en-US" sz="3200" dirty="0"/>
                    </a:p>
                  </a:txBody>
                  <a:tcPr/>
                </a:tc>
                <a:extLst>
                  <a:ext uri="{0D108BD9-81ED-4DB2-BD59-A6C34878D82A}">
                    <a16:rowId xmlns:a16="http://schemas.microsoft.com/office/drawing/2014/main" val="2726406346"/>
                  </a:ext>
                </a:extLst>
              </a:tr>
              <a:tr h="397033">
                <a:tc>
                  <a:txBody>
                    <a:bodyPr/>
                    <a:lstStyle/>
                    <a:p>
                      <a:r>
                        <a:rPr lang="en-US" sz="3200" baseline="0" dirty="0" err="1"/>
                        <a:t>Xung</a:t>
                      </a:r>
                      <a:r>
                        <a:rPr lang="en-US" sz="3200" baseline="0" dirty="0"/>
                        <a:t> </a:t>
                      </a:r>
                      <a:r>
                        <a:rPr lang="en-US" sz="3200" baseline="0" dirty="0" err="1"/>
                        <a:t>quanh</a:t>
                      </a:r>
                      <a:r>
                        <a:rPr lang="en-US" sz="3200" baseline="0" dirty="0"/>
                        <a:t> </a:t>
                      </a:r>
                      <a:r>
                        <a:rPr lang="en-US" sz="3200" baseline="0" dirty="0" err="1"/>
                        <a:t>em</a:t>
                      </a:r>
                      <a:r>
                        <a:rPr lang="en-US" sz="3200" baseline="0" dirty="0"/>
                        <a:t> </a:t>
                      </a:r>
                      <a:r>
                        <a:rPr lang="en-US" sz="3200" baseline="0" dirty="0" err="1"/>
                        <a:t>có</a:t>
                      </a:r>
                      <a:r>
                        <a:rPr lang="en-US" sz="3200" baseline="0" dirty="0"/>
                        <a:t> </a:t>
                      </a:r>
                      <a:r>
                        <a:rPr lang="en-US" sz="3200" baseline="0" dirty="0" err="1"/>
                        <a:t>những</a:t>
                      </a:r>
                      <a:r>
                        <a:rPr lang="en-US" sz="3200" baseline="0" dirty="0"/>
                        <a:t> </a:t>
                      </a:r>
                      <a:r>
                        <a:rPr lang="en-US" sz="3200" baseline="0" dirty="0" err="1"/>
                        <a:t>đồ</a:t>
                      </a:r>
                      <a:r>
                        <a:rPr lang="en-US" sz="3200" baseline="0" dirty="0"/>
                        <a:t> </a:t>
                      </a:r>
                      <a:r>
                        <a:rPr lang="en-US" sz="3200" baseline="0" dirty="0" err="1"/>
                        <a:t>vật</a:t>
                      </a:r>
                      <a:r>
                        <a:rPr lang="en-US" sz="3200" baseline="0" dirty="0"/>
                        <a:t> </a:t>
                      </a:r>
                      <a:r>
                        <a:rPr lang="en-US" sz="3200" baseline="0" dirty="0" err="1"/>
                        <a:t>có</a:t>
                      </a:r>
                      <a:r>
                        <a:rPr lang="en-US" sz="3200" baseline="0" dirty="0"/>
                        <a:t> </a:t>
                      </a:r>
                      <a:r>
                        <a:rPr lang="en-US" sz="3200" baseline="0" dirty="0" err="1"/>
                        <a:t>yếu</a:t>
                      </a:r>
                      <a:r>
                        <a:rPr lang="en-US" sz="3200" baseline="0" dirty="0"/>
                        <a:t> </a:t>
                      </a:r>
                      <a:r>
                        <a:rPr lang="en-US" sz="3200" baseline="0" dirty="0" err="1"/>
                        <a:t>tố</a:t>
                      </a:r>
                      <a:r>
                        <a:rPr lang="en-US" sz="3200" baseline="0" dirty="0"/>
                        <a:t> </a:t>
                      </a:r>
                      <a:r>
                        <a:rPr lang="en-US" sz="3200" baseline="0" dirty="0" err="1"/>
                        <a:t>chấm</a:t>
                      </a:r>
                      <a:r>
                        <a:rPr lang="en-US" sz="3200" baseline="0" dirty="0"/>
                        <a:t>?</a:t>
                      </a:r>
                    </a:p>
                  </a:txBody>
                  <a:tcPr/>
                </a:tc>
                <a:extLst>
                  <a:ext uri="{0D108BD9-81ED-4DB2-BD59-A6C34878D82A}">
                    <a16:rowId xmlns:a16="http://schemas.microsoft.com/office/drawing/2014/main" val="3980961806"/>
                  </a:ext>
                </a:extLst>
              </a:tr>
              <a:tr h="736912">
                <a:tc>
                  <a:txBody>
                    <a:bodyPr/>
                    <a:lstStyle/>
                    <a:p>
                      <a:r>
                        <a:rPr lang="en-US" sz="3200" dirty="0"/>
                        <a:t>Ở</a:t>
                      </a:r>
                      <a:r>
                        <a:rPr lang="en-US" sz="3200" baseline="0" dirty="0"/>
                        <a:t> </a:t>
                      </a:r>
                      <a:r>
                        <a:rPr lang="en-US" sz="3200" baseline="0" dirty="0" err="1"/>
                        <a:t>nhà</a:t>
                      </a:r>
                      <a:r>
                        <a:rPr lang="en-US" sz="3200" baseline="0" dirty="0"/>
                        <a:t> </a:t>
                      </a:r>
                      <a:r>
                        <a:rPr lang="en-US" sz="3200" baseline="0" dirty="0" err="1"/>
                        <a:t>em</a:t>
                      </a:r>
                      <a:r>
                        <a:rPr lang="en-US" sz="3200" baseline="0" dirty="0"/>
                        <a:t> </a:t>
                      </a:r>
                      <a:r>
                        <a:rPr lang="en-US" sz="3200" baseline="0" dirty="0" err="1"/>
                        <a:t>có</a:t>
                      </a:r>
                      <a:r>
                        <a:rPr lang="en-US" sz="3200" baseline="0" dirty="0"/>
                        <a:t> </a:t>
                      </a:r>
                      <a:r>
                        <a:rPr lang="en-US" sz="3200" baseline="0" dirty="0" err="1"/>
                        <a:t>những</a:t>
                      </a:r>
                      <a:r>
                        <a:rPr lang="en-US" sz="3200" baseline="0" dirty="0"/>
                        <a:t> </a:t>
                      </a:r>
                      <a:r>
                        <a:rPr lang="en-US" sz="3200" baseline="0" dirty="0" err="1"/>
                        <a:t>đồ</a:t>
                      </a:r>
                      <a:r>
                        <a:rPr lang="en-US" sz="3200" baseline="0" dirty="0"/>
                        <a:t> </a:t>
                      </a:r>
                      <a:r>
                        <a:rPr lang="en-US" sz="3200" baseline="0" dirty="0" err="1"/>
                        <a:t>vật</a:t>
                      </a:r>
                      <a:r>
                        <a:rPr lang="en-US" sz="3200" baseline="0" dirty="0"/>
                        <a:t> </a:t>
                      </a:r>
                      <a:r>
                        <a:rPr lang="en-US" sz="3200" baseline="0" dirty="0" err="1"/>
                        <a:t>gì</a:t>
                      </a:r>
                      <a:r>
                        <a:rPr lang="en-US" sz="3200" baseline="0" dirty="0"/>
                        <a:t> </a:t>
                      </a:r>
                      <a:r>
                        <a:rPr lang="en-US" sz="3200" baseline="0" dirty="0" err="1"/>
                        <a:t>xuất</a:t>
                      </a:r>
                      <a:r>
                        <a:rPr lang="en-US" sz="3200" baseline="0" dirty="0"/>
                        <a:t> </a:t>
                      </a:r>
                      <a:r>
                        <a:rPr lang="en-US" sz="3200" baseline="0" dirty="0" err="1"/>
                        <a:t>hiện</a:t>
                      </a:r>
                      <a:r>
                        <a:rPr lang="en-US" sz="3200" baseline="0" dirty="0"/>
                        <a:t> </a:t>
                      </a:r>
                      <a:r>
                        <a:rPr lang="en-US" sz="3200" baseline="0" dirty="0" err="1"/>
                        <a:t>chấm</a:t>
                      </a:r>
                      <a:r>
                        <a:rPr lang="en-US" sz="3200" baseline="0" dirty="0"/>
                        <a:t> </a:t>
                      </a:r>
                      <a:r>
                        <a:rPr lang="en-US" sz="3200" baseline="0" dirty="0" err="1"/>
                        <a:t>màu</a:t>
                      </a:r>
                      <a:r>
                        <a:rPr lang="en-US" sz="3200" baseline="0" dirty="0"/>
                        <a:t>?</a:t>
                      </a:r>
                      <a:endParaRPr lang="en-US" sz="3200" dirty="0"/>
                    </a:p>
                  </a:txBody>
                  <a:tcPr/>
                </a:tc>
                <a:extLst>
                  <a:ext uri="{0D108BD9-81ED-4DB2-BD59-A6C34878D82A}">
                    <a16:rowId xmlns:a16="http://schemas.microsoft.com/office/drawing/2014/main" val="1906418919"/>
                  </a:ext>
                </a:extLst>
              </a:tr>
            </a:tbl>
          </a:graphicData>
        </a:graphic>
      </p:graphicFrame>
    </p:spTree>
    <p:extLst>
      <p:ext uri="{BB962C8B-B14F-4D97-AF65-F5344CB8AC3E}">
        <p14:creationId xmlns:p14="http://schemas.microsoft.com/office/powerpoint/2010/main" val="3725173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355458" y="465631"/>
            <a:ext cx="4220164" cy="619211"/>
          </a:xfrm>
          <a:prstGeom prst="rect">
            <a:avLst/>
          </a:prstGeom>
        </p:spPr>
      </p:pic>
      <p:pic>
        <p:nvPicPr>
          <p:cNvPr id="5" name="Picture 4"/>
          <p:cNvPicPr>
            <a:picLocks noChangeAspect="1"/>
          </p:cNvPicPr>
          <p:nvPr/>
        </p:nvPicPr>
        <p:blipFill>
          <a:blip r:embed="rId4"/>
          <a:stretch>
            <a:fillRect/>
          </a:stretch>
        </p:blipFill>
        <p:spPr>
          <a:xfrm>
            <a:off x="5063206" y="3866540"/>
            <a:ext cx="3732158" cy="2433655"/>
          </a:xfrm>
          <a:prstGeom prst="rect">
            <a:avLst/>
          </a:prstGeom>
        </p:spPr>
      </p:pic>
      <p:pic>
        <p:nvPicPr>
          <p:cNvPr id="6" name="Picture 5"/>
          <p:cNvPicPr>
            <a:picLocks noChangeAspect="1"/>
          </p:cNvPicPr>
          <p:nvPr/>
        </p:nvPicPr>
        <p:blipFill>
          <a:blip r:embed="rId5"/>
          <a:stretch>
            <a:fillRect/>
          </a:stretch>
        </p:blipFill>
        <p:spPr>
          <a:xfrm>
            <a:off x="533544" y="1320526"/>
            <a:ext cx="3613635" cy="4979669"/>
          </a:xfrm>
          <a:prstGeom prst="rect">
            <a:avLst/>
          </a:prstGeom>
        </p:spPr>
      </p:pic>
      <p:pic>
        <p:nvPicPr>
          <p:cNvPr id="7" name="Picture 6"/>
          <p:cNvPicPr>
            <a:picLocks noChangeAspect="1"/>
          </p:cNvPicPr>
          <p:nvPr/>
        </p:nvPicPr>
        <p:blipFill>
          <a:blip r:embed="rId6"/>
          <a:stretch>
            <a:fillRect/>
          </a:stretch>
        </p:blipFill>
        <p:spPr>
          <a:xfrm>
            <a:off x="5656865" y="174178"/>
            <a:ext cx="2544839" cy="3518185"/>
          </a:xfrm>
          <a:prstGeom prst="rect">
            <a:avLst/>
          </a:prstGeom>
        </p:spPr>
      </p:pic>
    </p:spTree>
    <p:extLst>
      <p:ext uri="{BB962C8B-B14F-4D97-AF65-F5344CB8AC3E}">
        <p14:creationId xmlns:p14="http://schemas.microsoft.com/office/powerpoint/2010/main" val="2706169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491759" y="1619594"/>
            <a:ext cx="4410739" cy="3618811"/>
          </a:xfrm>
          <a:prstGeom prst="rect">
            <a:avLst/>
          </a:prstGeom>
        </p:spPr>
      </p:pic>
      <p:pic>
        <p:nvPicPr>
          <p:cNvPr id="4" name="Picture 3"/>
          <p:cNvPicPr>
            <a:picLocks noChangeAspect="1"/>
          </p:cNvPicPr>
          <p:nvPr/>
        </p:nvPicPr>
        <p:blipFill>
          <a:blip r:embed="rId4"/>
          <a:stretch>
            <a:fillRect/>
          </a:stretch>
        </p:blipFill>
        <p:spPr>
          <a:xfrm>
            <a:off x="5394258" y="449330"/>
            <a:ext cx="3099838" cy="4789075"/>
          </a:xfrm>
          <a:prstGeom prst="rect">
            <a:avLst/>
          </a:prstGeom>
        </p:spPr>
      </p:pic>
    </p:spTree>
    <p:extLst>
      <p:ext uri="{BB962C8B-B14F-4D97-AF65-F5344CB8AC3E}">
        <p14:creationId xmlns:p14="http://schemas.microsoft.com/office/powerpoint/2010/main" val="2928651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4" name="Picture 3"/>
          <p:cNvPicPr>
            <a:picLocks noChangeAspect="1"/>
          </p:cNvPicPr>
          <p:nvPr/>
        </p:nvPicPr>
        <p:blipFill>
          <a:blip r:embed="rId3"/>
          <a:stretch>
            <a:fillRect/>
          </a:stretch>
        </p:blipFill>
        <p:spPr>
          <a:xfrm>
            <a:off x="1367822" y="1988718"/>
            <a:ext cx="6963947" cy="2709245"/>
          </a:xfrm>
          <a:prstGeom prst="rect">
            <a:avLst/>
          </a:prstGeom>
        </p:spPr>
      </p:pic>
    </p:spTree>
    <p:extLst>
      <p:ext uri="{BB962C8B-B14F-4D97-AF65-F5344CB8AC3E}">
        <p14:creationId xmlns:p14="http://schemas.microsoft.com/office/powerpoint/2010/main" val="1513234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096563209"/>
              </p:ext>
            </p:extLst>
          </p:nvPr>
        </p:nvGraphicFramePr>
        <p:xfrm>
          <a:off x="1039660" y="1397001"/>
          <a:ext cx="6976998" cy="3779520"/>
        </p:xfrm>
        <a:graphic>
          <a:graphicData uri="http://schemas.openxmlformats.org/drawingml/2006/table">
            <a:tbl>
              <a:tblPr firstRow="1" bandRow="1">
                <a:tableStyleId>{5C22544A-7EE6-4342-B048-85BDC9FD1C3A}</a:tableStyleId>
              </a:tblPr>
              <a:tblGrid>
                <a:gridCol w="6976998">
                  <a:extLst>
                    <a:ext uri="{9D8B030D-6E8A-4147-A177-3AD203B41FA5}">
                      <a16:colId xmlns:a16="http://schemas.microsoft.com/office/drawing/2014/main" val="2517595976"/>
                    </a:ext>
                  </a:extLst>
                </a:gridCol>
              </a:tblGrid>
              <a:tr h="502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t>Câu</a:t>
                      </a:r>
                      <a:r>
                        <a:rPr lang="en-US" sz="3200" b="1" dirty="0"/>
                        <a:t> </a:t>
                      </a:r>
                      <a:r>
                        <a:rPr lang="en-US" sz="3200" b="1" dirty="0" err="1"/>
                        <a:t>hỏi</a:t>
                      </a:r>
                      <a:r>
                        <a:rPr lang="en-US" sz="3200" b="1" dirty="0"/>
                        <a:t> </a:t>
                      </a:r>
                      <a:r>
                        <a:rPr lang="en-US" sz="3200" b="1" dirty="0" err="1"/>
                        <a:t>thảo</a:t>
                      </a:r>
                      <a:r>
                        <a:rPr lang="en-US" sz="3200" b="1" dirty="0"/>
                        <a:t> </a:t>
                      </a:r>
                      <a:r>
                        <a:rPr lang="en-US" sz="3200" b="1" dirty="0" err="1"/>
                        <a:t>luận</a:t>
                      </a:r>
                      <a:r>
                        <a:rPr lang="en-US" sz="3200" b="1" dirty="0"/>
                        <a:t> </a:t>
                      </a:r>
                      <a:r>
                        <a:rPr lang="en-US" sz="3200" b="1" dirty="0" err="1"/>
                        <a:t>gợi</a:t>
                      </a:r>
                      <a:r>
                        <a:rPr lang="en-US" sz="3200" b="1" baseline="0" dirty="0"/>
                        <a:t> ý</a:t>
                      </a:r>
                      <a:endParaRPr lang="en-US" sz="3200" b="1" dirty="0"/>
                    </a:p>
                  </a:txBody>
                  <a:tcPr/>
                </a:tc>
                <a:extLst>
                  <a:ext uri="{0D108BD9-81ED-4DB2-BD59-A6C34878D82A}">
                    <a16:rowId xmlns:a16="http://schemas.microsoft.com/office/drawing/2014/main" val="783247405"/>
                  </a:ext>
                </a:extLst>
              </a:tr>
              <a:tr h="397033">
                <a:tc>
                  <a:txBody>
                    <a:bodyPr/>
                    <a:lstStyle/>
                    <a:p>
                      <a:r>
                        <a:rPr lang="en-US" sz="3200" baseline="0" dirty="0" err="1"/>
                        <a:t>Những</a:t>
                      </a:r>
                      <a:r>
                        <a:rPr lang="en-US" sz="3200" baseline="0" dirty="0"/>
                        <a:t> </a:t>
                      </a:r>
                      <a:r>
                        <a:rPr lang="en-US" sz="3200" baseline="0" dirty="0" err="1"/>
                        <a:t>chấm</a:t>
                      </a:r>
                      <a:r>
                        <a:rPr lang="en-US" sz="3200" baseline="0" dirty="0"/>
                        <a:t> </a:t>
                      </a:r>
                      <a:r>
                        <a:rPr lang="en-US" sz="3200" baseline="0" dirty="0" err="1"/>
                        <a:t>màu</a:t>
                      </a:r>
                      <a:r>
                        <a:rPr lang="en-US" sz="3200" baseline="0" dirty="0"/>
                        <a:t> </a:t>
                      </a:r>
                      <a:r>
                        <a:rPr lang="en-US" sz="3200" baseline="0" dirty="0" err="1"/>
                        <a:t>kết</a:t>
                      </a:r>
                      <a:r>
                        <a:rPr lang="en-US" sz="3200" baseline="0" dirty="0"/>
                        <a:t> </a:t>
                      </a:r>
                      <a:r>
                        <a:rPr lang="en-US" sz="3200" baseline="0" dirty="0" err="1"/>
                        <a:t>hợp</a:t>
                      </a:r>
                      <a:r>
                        <a:rPr lang="en-US" sz="3200" baseline="0" dirty="0"/>
                        <a:t> </a:t>
                      </a:r>
                      <a:r>
                        <a:rPr lang="en-US" sz="3200" baseline="0" dirty="0" err="1"/>
                        <a:t>tạo</a:t>
                      </a:r>
                      <a:r>
                        <a:rPr lang="en-US" sz="3200" baseline="0" dirty="0"/>
                        <a:t> </a:t>
                      </a:r>
                      <a:r>
                        <a:rPr lang="en-US" sz="3200" baseline="0" dirty="0" err="1"/>
                        <a:t>nên</a:t>
                      </a:r>
                      <a:r>
                        <a:rPr lang="en-US" sz="3200" baseline="0" dirty="0"/>
                        <a:t> </a:t>
                      </a:r>
                      <a:r>
                        <a:rPr lang="en-US" sz="3200" baseline="0" dirty="0" err="1"/>
                        <a:t>những</a:t>
                      </a:r>
                      <a:r>
                        <a:rPr lang="en-US" sz="3200" baseline="0" dirty="0"/>
                        <a:t> </a:t>
                      </a:r>
                      <a:r>
                        <a:rPr lang="en-US" sz="3200" baseline="0" dirty="0" err="1"/>
                        <a:t>hình</a:t>
                      </a:r>
                      <a:r>
                        <a:rPr lang="en-US" sz="3200" baseline="0" dirty="0"/>
                        <a:t> </a:t>
                      </a:r>
                      <a:r>
                        <a:rPr lang="en-US" sz="3200" baseline="0" dirty="0" err="1"/>
                        <a:t>gì</a:t>
                      </a:r>
                      <a:r>
                        <a:rPr lang="en-US" sz="3200" baseline="0" dirty="0"/>
                        <a:t>?</a:t>
                      </a:r>
                      <a:endParaRPr lang="en-US" sz="3200" dirty="0"/>
                    </a:p>
                  </a:txBody>
                  <a:tcPr/>
                </a:tc>
                <a:extLst>
                  <a:ext uri="{0D108BD9-81ED-4DB2-BD59-A6C34878D82A}">
                    <a16:rowId xmlns:a16="http://schemas.microsoft.com/office/drawing/2014/main" val="2726406346"/>
                  </a:ext>
                </a:extLst>
              </a:tr>
              <a:tr h="397033">
                <a:tc>
                  <a:txBody>
                    <a:bodyPr/>
                    <a:lstStyle/>
                    <a:p>
                      <a:r>
                        <a:rPr lang="en-US" sz="3200" baseline="0" dirty="0" err="1"/>
                        <a:t>Nhiều</a:t>
                      </a:r>
                      <a:r>
                        <a:rPr lang="en-US" sz="3200" baseline="0" dirty="0"/>
                        <a:t> </a:t>
                      </a:r>
                      <a:r>
                        <a:rPr lang="en-US" sz="3200" baseline="0" dirty="0" err="1"/>
                        <a:t>chấm</a:t>
                      </a:r>
                      <a:r>
                        <a:rPr lang="en-US" sz="3200" baseline="0" dirty="0"/>
                        <a:t> </a:t>
                      </a:r>
                      <a:r>
                        <a:rPr lang="en-US" sz="3200" baseline="0" dirty="0" err="1"/>
                        <a:t>màu</a:t>
                      </a:r>
                      <a:r>
                        <a:rPr lang="en-US" sz="3200" baseline="0" dirty="0"/>
                        <a:t> </a:t>
                      </a:r>
                      <a:r>
                        <a:rPr lang="en-US" sz="3200" baseline="0" dirty="0" err="1"/>
                        <a:t>đặt</a:t>
                      </a:r>
                      <a:r>
                        <a:rPr lang="en-US" sz="3200" baseline="0" dirty="0"/>
                        <a:t> </a:t>
                      </a:r>
                      <a:r>
                        <a:rPr lang="en-US" sz="3200" baseline="0" dirty="0" err="1"/>
                        <a:t>cách</a:t>
                      </a:r>
                      <a:r>
                        <a:rPr lang="en-US" sz="3200" baseline="0" dirty="0"/>
                        <a:t> </a:t>
                      </a:r>
                      <a:r>
                        <a:rPr lang="en-US" sz="3200" baseline="0" dirty="0" err="1"/>
                        <a:t>nhau</a:t>
                      </a:r>
                      <a:r>
                        <a:rPr lang="en-US" sz="3200" baseline="0" dirty="0"/>
                        <a:t> </a:t>
                      </a:r>
                      <a:r>
                        <a:rPr lang="en-US" sz="3200" baseline="0" dirty="0" err="1"/>
                        <a:t>có</a:t>
                      </a:r>
                      <a:r>
                        <a:rPr lang="en-US" sz="3200" baseline="0" dirty="0"/>
                        <a:t> </a:t>
                      </a:r>
                      <a:r>
                        <a:rPr lang="en-US" sz="3200" baseline="0" dirty="0" err="1"/>
                        <a:t>tạo</a:t>
                      </a:r>
                      <a:r>
                        <a:rPr lang="en-US" sz="3200" baseline="0" dirty="0"/>
                        <a:t> </a:t>
                      </a:r>
                      <a:r>
                        <a:rPr lang="en-US" sz="3200" baseline="0" dirty="0" err="1"/>
                        <a:t>nên</a:t>
                      </a:r>
                      <a:r>
                        <a:rPr lang="en-US" sz="3200" baseline="0" dirty="0"/>
                        <a:t> </a:t>
                      </a:r>
                      <a:r>
                        <a:rPr lang="en-US" sz="3200" baseline="0" dirty="0" err="1"/>
                        <a:t>mảng</a:t>
                      </a:r>
                      <a:r>
                        <a:rPr lang="en-US" sz="3200" baseline="0" dirty="0"/>
                        <a:t> </a:t>
                      </a:r>
                      <a:r>
                        <a:rPr lang="en-US" sz="3200" baseline="0" dirty="0" err="1"/>
                        <a:t>màu</a:t>
                      </a:r>
                      <a:r>
                        <a:rPr lang="en-US" sz="3200" baseline="0" dirty="0"/>
                        <a:t> </a:t>
                      </a:r>
                      <a:r>
                        <a:rPr lang="en-US" sz="3200" baseline="0" dirty="0" err="1"/>
                        <a:t>không</a:t>
                      </a:r>
                      <a:r>
                        <a:rPr lang="en-US" sz="3200" baseline="0" dirty="0"/>
                        <a:t>?</a:t>
                      </a:r>
                    </a:p>
                  </a:txBody>
                  <a:tcPr/>
                </a:tc>
                <a:extLst>
                  <a:ext uri="{0D108BD9-81ED-4DB2-BD59-A6C34878D82A}">
                    <a16:rowId xmlns:a16="http://schemas.microsoft.com/office/drawing/2014/main" val="3980961806"/>
                  </a:ext>
                </a:extLst>
              </a:tr>
              <a:tr h="736912">
                <a:tc>
                  <a:txBody>
                    <a:bodyPr/>
                    <a:lstStyle/>
                    <a:p>
                      <a:r>
                        <a:rPr lang="en-US" sz="3200" baseline="0" dirty="0" err="1"/>
                        <a:t>Em</a:t>
                      </a:r>
                      <a:r>
                        <a:rPr lang="en-US" sz="3200" baseline="0" dirty="0"/>
                        <a:t> </a:t>
                      </a:r>
                      <a:r>
                        <a:rPr lang="en-US" sz="3200" baseline="0" dirty="0" err="1"/>
                        <a:t>có</a:t>
                      </a:r>
                      <a:r>
                        <a:rPr lang="en-US" sz="3200" baseline="0" dirty="0"/>
                        <a:t> </a:t>
                      </a:r>
                      <a:r>
                        <a:rPr lang="en-US" sz="3200" baseline="0" dirty="0" err="1"/>
                        <a:t>thích</a:t>
                      </a:r>
                      <a:r>
                        <a:rPr lang="en-US" sz="3200" baseline="0" dirty="0"/>
                        <a:t> </a:t>
                      </a:r>
                      <a:r>
                        <a:rPr lang="en-US" sz="3200" baseline="0" dirty="0" err="1"/>
                        <a:t>cách</a:t>
                      </a:r>
                      <a:r>
                        <a:rPr lang="en-US" sz="3200" baseline="0" dirty="0"/>
                        <a:t> </a:t>
                      </a:r>
                      <a:r>
                        <a:rPr lang="en-US" sz="3200" baseline="0" dirty="0" err="1"/>
                        <a:t>sử</a:t>
                      </a:r>
                      <a:r>
                        <a:rPr lang="en-US" sz="3200" baseline="0" dirty="0"/>
                        <a:t> </a:t>
                      </a:r>
                      <a:r>
                        <a:rPr lang="en-US" sz="3200" baseline="0" dirty="0" err="1"/>
                        <a:t>dụng</a:t>
                      </a:r>
                      <a:r>
                        <a:rPr lang="en-US" sz="3200" baseline="0" dirty="0"/>
                        <a:t> </a:t>
                      </a:r>
                      <a:r>
                        <a:rPr lang="en-US" sz="3200" baseline="0" dirty="0" err="1"/>
                        <a:t>chấm</a:t>
                      </a:r>
                      <a:r>
                        <a:rPr lang="en-US" sz="3200" baseline="0" dirty="0"/>
                        <a:t> </a:t>
                      </a:r>
                      <a:r>
                        <a:rPr lang="en-US" sz="3200" baseline="0" dirty="0" err="1"/>
                        <a:t>màu</a:t>
                      </a:r>
                      <a:r>
                        <a:rPr lang="en-US" sz="3200" baseline="0" dirty="0"/>
                        <a:t> </a:t>
                      </a:r>
                      <a:r>
                        <a:rPr lang="en-US" sz="3200" baseline="0" dirty="0" err="1"/>
                        <a:t>tạo</a:t>
                      </a:r>
                      <a:r>
                        <a:rPr lang="en-US" sz="3200" baseline="0" dirty="0"/>
                        <a:t> </a:t>
                      </a:r>
                      <a:r>
                        <a:rPr lang="en-US" sz="3200" baseline="0" dirty="0" err="1"/>
                        <a:t>nên</a:t>
                      </a:r>
                      <a:r>
                        <a:rPr lang="en-US" sz="3200" baseline="0" dirty="0"/>
                        <a:t> </a:t>
                      </a:r>
                      <a:r>
                        <a:rPr lang="en-US" sz="3200" baseline="0" dirty="0" err="1"/>
                        <a:t>hình</a:t>
                      </a:r>
                      <a:r>
                        <a:rPr lang="en-US" sz="3200" baseline="0" dirty="0"/>
                        <a:t> </a:t>
                      </a:r>
                      <a:r>
                        <a:rPr lang="en-US" sz="3200" baseline="0" dirty="0" err="1"/>
                        <a:t>không</a:t>
                      </a:r>
                      <a:r>
                        <a:rPr lang="en-US" sz="3200" baseline="0" dirty="0"/>
                        <a:t>?</a:t>
                      </a:r>
                      <a:endParaRPr lang="en-US" sz="3200" dirty="0"/>
                    </a:p>
                  </a:txBody>
                  <a:tcPr/>
                </a:tc>
                <a:extLst>
                  <a:ext uri="{0D108BD9-81ED-4DB2-BD59-A6C34878D82A}">
                    <a16:rowId xmlns:a16="http://schemas.microsoft.com/office/drawing/2014/main" val="1906418919"/>
                  </a:ext>
                </a:extLst>
              </a:tr>
            </a:tbl>
          </a:graphicData>
        </a:graphic>
      </p:graphicFrame>
    </p:spTree>
    <p:extLst>
      <p:ext uri="{BB962C8B-B14F-4D97-AF65-F5344CB8AC3E}">
        <p14:creationId xmlns:p14="http://schemas.microsoft.com/office/powerpoint/2010/main" val="3120693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5" name="Rectangle 4"/>
          <p:cNvSpPr/>
          <p:nvPr/>
        </p:nvSpPr>
        <p:spPr>
          <a:xfrm>
            <a:off x="649905" y="1280915"/>
            <a:ext cx="7693050" cy="549773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Trò chơi gợi ý: </a:t>
            </a:r>
            <a:r>
              <a:rPr lang="vi-VN" sz="2400" dirty="0">
                <a:solidFill>
                  <a:schemeClr val="tx1"/>
                </a:solidFill>
              </a:rPr>
              <a:t>Chấm to – chấm nhỏ</a:t>
            </a:r>
          </a:p>
          <a:p>
            <a:r>
              <a:rPr lang="vi-VN" sz="2400" b="1" dirty="0">
                <a:solidFill>
                  <a:schemeClr val="tx1"/>
                </a:solidFill>
              </a:rPr>
              <a:t>Mục đích: </a:t>
            </a:r>
            <a:r>
              <a:rPr lang="vi-VN" sz="2400" dirty="0">
                <a:solidFill>
                  <a:schemeClr val="tx1"/>
                </a:solidFill>
              </a:rPr>
              <a:t>Học sinh biết cách thể hiện chấm theo các kích cỡ khác nhau, bước đầu làm quen đến tương quan tỉ lệ và sự kết hợp các chất liệu trong một bài thực hành.</a:t>
            </a:r>
          </a:p>
          <a:p>
            <a:r>
              <a:rPr lang="vi-VN" sz="2400" b="1" dirty="0">
                <a:solidFill>
                  <a:schemeClr val="tx1"/>
                </a:solidFill>
              </a:rPr>
              <a:t>Cách chơi: </a:t>
            </a:r>
            <a:r>
              <a:rPr lang="vi-VN" sz="2400" dirty="0">
                <a:solidFill>
                  <a:schemeClr val="tx1"/>
                </a:solidFill>
              </a:rPr>
              <a:t>các thành viên làm sản phẩm nhóm, trong đó phân công ai chấm bằng màu sáp, ai nặn chấm bằng đất nặn, ai xé và dán chấm từ giấy màu. </a:t>
            </a:r>
          </a:p>
          <a:p>
            <a:r>
              <a:rPr lang="vi-VN" sz="2400" b="1" dirty="0">
                <a:solidFill>
                  <a:schemeClr val="tx1"/>
                </a:solidFill>
              </a:rPr>
              <a:t>Cách tiến hành: </a:t>
            </a:r>
            <a:r>
              <a:rPr lang="en-US" sz="2400" dirty="0">
                <a:solidFill>
                  <a:schemeClr val="tx1"/>
                </a:solidFill>
              </a:rPr>
              <a:t>M</a:t>
            </a:r>
            <a:r>
              <a:rPr lang="vi-VN" sz="2400" dirty="0">
                <a:solidFill>
                  <a:schemeClr val="tx1"/>
                </a:solidFill>
              </a:rPr>
              <a:t>ỗi nhóm (3-4 người) thực hiện trên một tờ giấy A3.</a:t>
            </a:r>
          </a:p>
          <a:p>
            <a:r>
              <a:rPr lang="vi-VN" sz="2400" dirty="0">
                <a:solidFill>
                  <a:schemeClr val="tx1"/>
                </a:solidFill>
              </a:rPr>
              <a:t>GV quan sát, nhận xét, tuyên dương cá nhân/ nhóm tích cực tham gia bài thực hành. Qua đó, GV có thể lồng ghép việc giải thích về sự kết hợp chất liệu, tương quan giữa to – nhỏ trong một bài thực hành</a:t>
            </a:r>
            <a:r>
              <a:rPr lang="en-US" sz="2400" dirty="0">
                <a:solidFill>
                  <a:schemeClr val="tx1"/>
                </a:solidFill>
              </a:rPr>
              <a:t>.</a:t>
            </a:r>
            <a:endParaRPr lang="vi-VN" sz="2400" dirty="0">
              <a:solidFill>
                <a:schemeClr val="tx1"/>
              </a:solidFill>
            </a:endParaRPr>
          </a:p>
        </p:txBody>
      </p:sp>
      <p:sp>
        <p:nvSpPr>
          <p:cNvPr id="6" name="Rectangle 5"/>
          <p:cNvSpPr/>
          <p:nvPr/>
        </p:nvSpPr>
        <p:spPr>
          <a:xfrm>
            <a:off x="649905" y="657462"/>
            <a:ext cx="1957270" cy="5214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err="1"/>
              <a:t>Tổ</a:t>
            </a:r>
            <a:r>
              <a:rPr lang="en-US" b="1" dirty="0"/>
              <a:t> </a:t>
            </a:r>
            <a:r>
              <a:rPr lang="en-US" b="1" dirty="0" err="1"/>
              <a:t>chức</a:t>
            </a:r>
            <a:r>
              <a:rPr lang="en-US" b="1" dirty="0"/>
              <a:t> </a:t>
            </a:r>
            <a:r>
              <a:rPr lang="en-US" b="1" dirty="0" err="1"/>
              <a:t>trò</a:t>
            </a:r>
            <a:r>
              <a:rPr lang="en-US" b="1" dirty="0"/>
              <a:t> </a:t>
            </a:r>
            <a:r>
              <a:rPr lang="en-US" b="1" dirty="0" err="1"/>
              <a:t>chơi</a:t>
            </a:r>
            <a:endParaRPr lang="en-US" b="1" dirty="0"/>
          </a:p>
        </p:txBody>
      </p:sp>
    </p:spTree>
    <p:extLst>
      <p:ext uri="{BB962C8B-B14F-4D97-AF65-F5344CB8AC3E}">
        <p14:creationId xmlns:p14="http://schemas.microsoft.com/office/powerpoint/2010/main" val="1966454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7"/>
            <a:ext cx="9151247" cy="6858000"/>
          </a:xfrm>
          <a:prstGeom prst="rect">
            <a:avLst/>
          </a:prstGeom>
        </p:spPr>
      </p:pic>
      <p:pic>
        <p:nvPicPr>
          <p:cNvPr id="3" name="Picture 2"/>
          <p:cNvPicPr>
            <a:picLocks noChangeAspect="1"/>
          </p:cNvPicPr>
          <p:nvPr/>
        </p:nvPicPr>
        <p:blipFill>
          <a:blip r:embed="rId3"/>
          <a:stretch>
            <a:fillRect/>
          </a:stretch>
        </p:blipFill>
        <p:spPr>
          <a:xfrm>
            <a:off x="297070" y="287575"/>
            <a:ext cx="1914792" cy="1476581"/>
          </a:xfrm>
          <a:prstGeom prst="rect">
            <a:avLst/>
          </a:prstGeom>
        </p:spPr>
      </p:pic>
      <p:pic>
        <p:nvPicPr>
          <p:cNvPr id="4" name="Picture 3"/>
          <p:cNvPicPr>
            <a:picLocks noChangeAspect="1"/>
          </p:cNvPicPr>
          <p:nvPr/>
        </p:nvPicPr>
        <p:blipFill>
          <a:blip r:embed="rId4"/>
          <a:stretch>
            <a:fillRect/>
          </a:stretch>
        </p:blipFill>
        <p:spPr>
          <a:xfrm>
            <a:off x="2211862" y="1306892"/>
            <a:ext cx="4334480" cy="457264"/>
          </a:xfrm>
          <a:prstGeom prst="rect">
            <a:avLst/>
          </a:prstGeom>
        </p:spPr>
      </p:pic>
      <p:pic>
        <p:nvPicPr>
          <p:cNvPr id="5" name="Picture 4"/>
          <p:cNvPicPr>
            <a:picLocks noChangeAspect="1"/>
          </p:cNvPicPr>
          <p:nvPr/>
        </p:nvPicPr>
        <p:blipFill>
          <a:blip r:embed="rId5"/>
          <a:stretch>
            <a:fillRect/>
          </a:stretch>
        </p:blipFill>
        <p:spPr>
          <a:xfrm>
            <a:off x="960344" y="2047954"/>
            <a:ext cx="7230557" cy="4410861"/>
          </a:xfrm>
          <a:prstGeom prst="rect">
            <a:avLst/>
          </a:prstGeom>
        </p:spPr>
      </p:pic>
      <p:sp>
        <p:nvSpPr>
          <p:cNvPr id="6" name="Rectangle 5"/>
          <p:cNvSpPr/>
          <p:nvPr/>
        </p:nvSpPr>
        <p:spPr>
          <a:xfrm>
            <a:off x="6491692" y="2158105"/>
            <a:ext cx="1533869" cy="811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FF0000"/>
                </a:solidFill>
              </a:rPr>
              <a:t>Tạo</a:t>
            </a:r>
            <a:r>
              <a:rPr lang="en-US" sz="1600" b="1" dirty="0">
                <a:solidFill>
                  <a:srgbClr val="FF0000"/>
                </a:solidFill>
              </a:rPr>
              <a:t> </a:t>
            </a:r>
            <a:r>
              <a:rPr lang="en-US" sz="1600" b="1" dirty="0" err="1">
                <a:solidFill>
                  <a:srgbClr val="FF0000"/>
                </a:solidFill>
              </a:rPr>
              <a:t>chấm</a:t>
            </a:r>
            <a:r>
              <a:rPr lang="en-US" sz="1600" b="1" dirty="0">
                <a:solidFill>
                  <a:srgbClr val="FF0000"/>
                </a:solidFill>
              </a:rPr>
              <a:t> </a:t>
            </a:r>
            <a:r>
              <a:rPr lang="en-US" sz="1600" b="1" dirty="0" err="1">
                <a:solidFill>
                  <a:srgbClr val="FF0000"/>
                </a:solidFill>
              </a:rPr>
              <a:t>bằng</a:t>
            </a:r>
            <a:r>
              <a:rPr lang="en-US" sz="1600" b="1" dirty="0">
                <a:solidFill>
                  <a:srgbClr val="FF0000"/>
                </a:solidFill>
              </a:rPr>
              <a:t> </a:t>
            </a:r>
            <a:r>
              <a:rPr lang="en-US" sz="1600" b="1" dirty="0" err="1">
                <a:solidFill>
                  <a:srgbClr val="FF0000"/>
                </a:solidFill>
              </a:rPr>
              <a:t>tăm</a:t>
            </a:r>
            <a:r>
              <a:rPr lang="en-US" sz="1600" b="1" dirty="0">
                <a:solidFill>
                  <a:srgbClr val="FF0000"/>
                </a:solidFill>
              </a:rPr>
              <a:t> </a:t>
            </a:r>
            <a:r>
              <a:rPr lang="en-US" sz="1600" b="1" dirty="0" err="1">
                <a:solidFill>
                  <a:srgbClr val="FF0000"/>
                </a:solidFill>
              </a:rPr>
              <a:t>bông</a:t>
            </a:r>
            <a:endParaRPr lang="en-US" sz="1600" b="1" dirty="0">
              <a:solidFill>
                <a:srgbClr val="FF0000"/>
              </a:solidFill>
            </a:endParaRPr>
          </a:p>
        </p:txBody>
      </p:sp>
      <p:sp>
        <p:nvSpPr>
          <p:cNvPr id="7" name="Rectangle 6"/>
          <p:cNvSpPr/>
          <p:nvPr/>
        </p:nvSpPr>
        <p:spPr>
          <a:xfrm>
            <a:off x="1265449" y="5197289"/>
            <a:ext cx="1533869" cy="811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FF0000"/>
                </a:solidFill>
              </a:rPr>
              <a:t>Tạo</a:t>
            </a:r>
            <a:r>
              <a:rPr lang="en-US" sz="1600" b="1" dirty="0">
                <a:solidFill>
                  <a:srgbClr val="FF0000"/>
                </a:solidFill>
              </a:rPr>
              <a:t> </a:t>
            </a:r>
            <a:r>
              <a:rPr lang="en-US" sz="1600" b="1" dirty="0" err="1">
                <a:solidFill>
                  <a:srgbClr val="FF0000"/>
                </a:solidFill>
              </a:rPr>
              <a:t>chấm</a:t>
            </a:r>
            <a:r>
              <a:rPr lang="en-US" sz="1600" b="1" dirty="0">
                <a:solidFill>
                  <a:srgbClr val="FF0000"/>
                </a:solidFill>
              </a:rPr>
              <a:t> </a:t>
            </a:r>
            <a:r>
              <a:rPr lang="en-US" sz="1600" b="1" dirty="0" err="1">
                <a:solidFill>
                  <a:srgbClr val="FF0000"/>
                </a:solidFill>
              </a:rPr>
              <a:t>bằng</a:t>
            </a:r>
            <a:r>
              <a:rPr lang="en-US" sz="1600" b="1" dirty="0">
                <a:solidFill>
                  <a:srgbClr val="FF0000"/>
                </a:solidFill>
              </a:rPr>
              <a:t> </a:t>
            </a:r>
            <a:r>
              <a:rPr lang="en-US" sz="1600" b="1" dirty="0" err="1">
                <a:solidFill>
                  <a:srgbClr val="FF0000"/>
                </a:solidFill>
              </a:rPr>
              <a:t>ngón</a:t>
            </a:r>
            <a:r>
              <a:rPr lang="en-US" sz="1600" b="1" dirty="0">
                <a:solidFill>
                  <a:srgbClr val="FF0000"/>
                </a:solidFill>
              </a:rPr>
              <a:t> </a:t>
            </a:r>
            <a:r>
              <a:rPr lang="en-US" sz="1600" b="1" dirty="0" err="1">
                <a:solidFill>
                  <a:srgbClr val="FF0000"/>
                </a:solidFill>
              </a:rPr>
              <a:t>tay</a:t>
            </a:r>
            <a:endParaRPr lang="en-US" sz="1600" b="1" dirty="0">
              <a:solidFill>
                <a:srgbClr val="FF0000"/>
              </a:solidFill>
            </a:endParaRPr>
          </a:p>
        </p:txBody>
      </p:sp>
    </p:spTree>
    <p:extLst>
      <p:ext uri="{BB962C8B-B14F-4D97-AF65-F5344CB8AC3E}">
        <p14:creationId xmlns:p14="http://schemas.microsoft.com/office/powerpoint/2010/main" val="3153823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710360" y="631564"/>
            <a:ext cx="7553308" cy="4219684"/>
          </a:xfrm>
          <a:prstGeom prst="rect">
            <a:avLst/>
          </a:prstGeom>
        </p:spPr>
      </p:pic>
      <p:sp>
        <p:nvSpPr>
          <p:cNvPr id="4" name="Rectangle 3"/>
          <p:cNvSpPr/>
          <p:nvPr/>
        </p:nvSpPr>
        <p:spPr>
          <a:xfrm>
            <a:off x="839037" y="843161"/>
            <a:ext cx="3196414" cy="57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FF0000"/>
                </a:solidFill>
              </a:rPr>
              <a:t>Tạo</a:t>
            </a:r>
            <a:r>
              <a:rPr lang="en-US" sz="1600" b="1" dirty="0">
                <a:solidFill>
                  <a:srgbClr val="FF0000"/>
                </a:solidFill>
              </a:rPr>
              <a:t> </a:t>
            </a:r>
            <a:r>
              <a:rPr lang="en-US" sz="1600" b="1" dirty="0" err="1">
                <a:solidFill>
                  <a:srgbClr val="FF0000"/>
                </a:solidFill>
              </a:rPr>
              <a:t>chấm</a:t>
            </a:r>
            <a:r>
              <a:rPr lang="en-US" sz="1600" b="1" dirty="0">
                <a:solidFill>
                  <a:srgbClr val="FF0000"/>
                </a:solidFill>
              </a:rPr>
              <a:t> </a:t>
            </a:r>
            <a:r>
              <a:rPr lang="en-US" sz="1600" b="1" dirty="0" err="1">
                <a:solidFill>
                  <a:srgbClr val="FF0000"/>
                </a:solidFill>
              </a:rPr>
              <a:t>bằng</a:t>
            </a:r>
            <a:r>
              <a:rPr lang="en-US" sz="1600" b="1" dirty="0">
                <a:solidFill>
                  <a:srgbClr val="FF0000"/>
                </a:solidFill>
              </a:rPr>
              <a:t> </a:t>
            </a:r>
            <a:r>
              <a:rPr lang="en-US" sz="1600" b="1" dirty="0" err="1">
                <a:solidFill>
                  <a:srgbClr val="FF0000"/>
                </a:solidFill>
              </a:rPr>
              <a:t>gắn</a:t>
            </a:r>
            <a:r>
              <a:rPr lang="en-US" sz="1600" b="1" dirty="0">
                <a:solidFill>
                  <a:srgbClr val="FF0000"/>
                </a:solidFill>
              </a:rPr>
              <a:t> </a:t>
            </a:r>
            <a:r>
              <a:rPr lang="en-US" sz="1600" b="1" dirty="0" err="1">
                <a:solidFill>
                  <a:srgbClr val="FF0000"/>
                </a:solidFill>
              </a:rPr>
              <a:t>hạt</a:t>
            </a:r>
            <a:endParaRPr lang="en-US" sz="1600" b="1" dirty="0">
              <a:solidFill>
                <a:srgbClr val="FF0000"/>
              </a:solidFill>
            </a:endParaRPr>
          </a:p>
        </p:txBody>
      </p:sp>
      <p:pic>
        <p:nvPicPr>
          <p:cNvPr id="5" name="Picture 4"/>
          <p:cNvPicPr>
            <a:picLocks noChangeAspect="1"/>
          </p:cNvPicPr>
          <p:nvPr/>
        </p:nvPicPr>
        <p:blipFill>
          <a:blip r:embed="rId4"/>
          <a:stretch>
            <a:fillRect/>
          </a:stretch>
        </p:blipFill>
        <p:spPr>
          <a:xfrm>
            <a:off x="2090332" y="5686900"/>
            <a:ext cx="6058746" cy="438211"/>
          </a:xfrm>
          <a:prstGeom prst="rect">
            <a:avLst/>
          </a:prstGeom>
        </p:spPr>
      </p:pic>
      <p:pic>
        <p:nvPicPr>
          <p:cNvPr id="6" name="Picture 5"/>
          <p:cNvPicPr>
            <a:picLocks noChangeAspect="1"/>
          </p:cNvPicPr>
          <p:nvPr/>
        </p:nvPicPr>
        <p:blipFill>
          <a:blip r:embed="rId5"/>
          <a:stretch>
            <a:fillRect/>
          </a:stretch>
        </p:blipFill>
        <p:spPr>
          <a:xfrm>
            <a:off x="710360" y="5062845"/>
            <a:ext cx="1379972" cy="1064158"/>
          </a:xfrm>
          <a:prstGeom prst="rect">
            <a:avLst/>
          </a:prstGeom>
        </p:spPr>
      </p:pic>
    </p:spTree>
    <p:extLst>
      <p:ext uri="{BB962C8B-B14F-4D97-AF65-F5344CB8AC3E}">
        <p14:creationId xmlns:p14="http://schemas.microsoft.com/office/powerpoint/2010/main" val="810768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5" name="Rectangle 4"/>
          <p:cNvSpPr/>
          <p:nvPr/>
        </p:nvSpPr>
        <p:spPr>
          <a:xfrm>
            <a:off x="649905" y="1443392"/>
            <a:ext cx="7693050" cy="451154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Trò chơi gợi ý:</a:t>
            </a:r>
            <a:r>
              <a:rPr lang="en-US" sz="2400" b="1" dirty="0">
                <a:solidFill>
                  <a:schemeClr val="tx1"/>
                </a:solidFill>
              </a:rPr>
              <a:t> </a:t>
            </a:r>
            <a:r>
              <a:rPr lang="vi-VN" sz="2400" dirty="0">
                <a:solidFill>
                  <a:schemeClr val="tx1"/>
                </a:solidFill>
              </a:rPr>
              <a:t>Chấm ở đâu?</a:t>
            </a:r>
          </a:p>
          <a:p>
            <a:r>
              <a:rPr lang="vi-VN" sz="2400" b="1" dirty="0">
                <a:solidFill>
                  <a:schemeClr val="tx1"/>
                </a:solidFill>
              </a:rPr>
              <a:t>Mục đích: </a:t>
            </a:r>
            <a:r>
              <a:rPr lang="vi-VN" sz="2400" dirty="0">
                <a:solidFill>
                  <a:schemeClr val="tx1"/>
                </a:solidFill>
              </a:rPr>
              <a:t>Học sinh nhận biết được cách sắp xếp chấm màu theo hình thức liên tiếp hay xen kẽ.</a:t>
            </a:r>
          </a:p>
          <a:p>
            <a:r>
              <a:rPr lang="vi-VN" sz="2400" b="1" dirty="0">
                <a:solidFill>
                  <a:schemeClr val="tx1"/>
                </a:solidFill>
              </a:rPr>
              <a:t>Cách chơi: </a:t>
            </a:r>
            <a:r>
              <a:rPr lang="vi-VN" sz="2400" dirty="0">
                <a:solidFill>
                  <a:schemeClr val="tx1"/>
                </a:solidFill>
              </a:rPr>
              <a:t>HS sắp xếp chấm màu theo hình thức liên tiếp, xen kẽ.</a:t>
            </a:r>
          </a:p>
          <a:p>
            <a:r>
              <a:rPr lang="vi-VN" sz="2400" b="1" dirty="0">
                <a:solidFill>
                  <a:schemeClr val="tx1"/>
                </a:solidFill>
              </a:rPr>
              <a:t>Cách tiến hành: </a:t>
            </a:r>
            <a:r>
              <a:rPr lang="vi-VN" sz="2400" dirty="0">
                <a:solidFill>
                  <a:schemeClr val="tx1"/>
                </a:solidFill>
              </a:rPr>
              <a:t>cho HS hay nhóm lên sắp xếp các chấm màu (nam châm màu) theo các hình thức khác nhau.</a:t>
            </a:r>
          </a:p>
          <a:p>
            <a:r>
              <a:rPr lang="vi-VN" sz="2400" dirty="0">
                <a:solidFill>
                  <a:schemeClr val="tx1"/>
                </a:solidFill>
              </a:rPr>
              <a:t>GV và HS còn lại nhận xét, tuyên dương cá nhân/ nhóm biết sắp xếp đúng. Qua đó, GV có thể lồng ghép việc giải thích về hình thức sắp xếp.</a:t>
            </a:r>
          </a:p>
        </p:txBody>
      </p:sp>
      <p:sp>
        <p:nvSpPr>
          <p:cNvPr id="6" name="Rectangle 5"/>
          <p:cNvSpPr/>
          <p:nvPr/>
        </p:nvSpPr>
        <p:spPr>
          <a:xfrm>
            <a:off x="649905" y="793489"/>
            <a:ext cx="1957270" cy="5214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err="1"/>
              <a:t>Tổ</a:t>
            </a:r>
            <a:r>
              <a:rPr lang="en-US" b="1" dirty="0"/>
              <a:t> </a:t>
            </a:r>
            <a:r>
              <a:rPr lang="en-US" b="1" dirty="0" err="1"/>
              <a:t>chức</a:t>
            </a:r>
            <a:r>
              <a:rPr lang="en-US" b="1" dirty="0"/>
              <a:t> </a:t>
            </a:r>
            <a:r>
              <a:rPr lang="en-US" b="1" dirty="0" err="1"/>
              <a:t>trò</a:t>
            </a:r>
            <a:r>
              <a:rPr lang="en-US" b="1" dirty="0"/>
              <a:t> </a:t>
            </a:r>
            <a:r>
              <a:rPr lang="en-US" b="1" dirty="0" err="1"/>
              <a:t>chơi</a:t>
            </a:r>
            <a:endParaRPr lang="en-US" b="1" dirty="0"/>
          </a:p>
        </p:txBody>
      </p:sp>
    </p:spTree>
    <p:extLst>
      <p:ext uri="{BB962C8B-B14F-4D97-AF65-F5344CB8AC3E}">
        <p14:creationId xmlns:p14="http://schemas.microsoft.com/office/powerpoint/2010/main" val="3427841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377083" y="396856"/>
            <a:ext cx="1436604" cy="1284655"/>
          </a:xfrm>
          <a:prstGeom prst="rect">
            <a:avLst/>
          </a:prstGeom>
        </p:spPr>
      </p:pic>
      <p:pic>
        <p:nvPicPr>
          <p:cNvPr id="4" name="Picture 3"/>
          <p:cNvPicPr>
            <a:picLocks noChangeAspect="1"/>
          </p:cNvPicPr>
          <p:nvPr/>
        </p:nvPicPr>
        <p:blipFill>
          <a:blip r:embed="rId4"/>
          <a:stretch>
            <a:fillRect/>
          </a:stretch>
        </p:blipFill>
        <p:spPr>
          <a:xfrm>
            <a:off x="1813687" y="1111806"/>
            <a:ext cx="6477472" cy="569705"/>
          </a:xfrm>
          <a:prstGeom prst="rect">
            <a:avLst/>
          </a:prstGeom>
        </p:spPr>
      </p:pic>
      <p:pic>
        <p:nvPicPr>
          <p:cNvPr id="5" name="Picture 4"/>
          <p:cNvPicPr>
            <a:picLocks noChangeAspect="1"/>
          </p:cNvPicPr>
          <p:nvPr/>
        </p:nvPicPr>
        <p:blipFill>
          <a:blip r:embed="rId5"/>
          <a:stretch>
            <a:fillRect/>
          </a:stretch>
        </p:blipFill>
        <p:spPr>
          <a:xfrm>
            <a:off x="362241" y="1797926"/>
            <a:ext cx="7928918" cy="4173963"/>
          </a:xfrm>
          <a:prstGeom prst="rect">
            <a:avLst/>
          </a:prstGeom>
        </p:spPr>
      </p:pic>
    </p:spTree>
    <p:extLst>
      <p:ext uri="{BB962C8B-B14F-4D97-AF65-F5344CB8AC3E}">
        <p14:creationId xmlns:p14="http://schemas.microsoft.com/office/powerpoint/2010/main" val="1704774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204039" y="625061"/>
            <a:ext cx="1283813" cy="1211823"/>
          </a:xfrm>
          <a:prstGeom prst="rect">
            <a:avLst/>
          </a:prstGeom>
        </p:spPr>
      </p:pic>
      <p:pic>
        <p:nvPicPr>
          <p:cNvPr id="4" name="Picture 3"/>
          <p:cNvPicPr>
            <a:picLocks noChangeAspect="1"/>
          </p:cNvPicPr>
          <p:nvPr/>
        </p:nvPicPr>
        <p:blipFill>
          <a:blip r:embed="rId4"/>
          <a:stretch>
            <a:fillRect/>
          </a:stretch>
        </p:blipFill>
        <p:spPr>
          <a:xfrm>
            <a:off x="1487852" y="1465357"/>
            <a:ext cx="7535327" cy="371527"/>
          </a:xfrm>
          <a:prstGeom prst="rect">
            <a:avLst/>
          </a:prstGeom>
        </p:spPr>
      </p:pic>
      <p:pic>
        <p:nvPicPr>
          <p:cNvPr id="5" name="Picture 4"/>
          <p:cNvPicPr>
            <a:picLocks noChangeAspect="1"/>
          </p:cNvPicPr>
          <p:nvPr/>
        </p:nvPicPr>
        <p:blipFill>
          <a:blip r:embed="rId5"/>
          <a:stretch>
            <a:fillRect/>
          </a:stretch>
        </p:blipFill>
        <p:spPr>
          <a:xfrm>
            <a:off x="1035311" y="2207769"/>
            <a:ext cx="7383163" cy="3296322"/>
          </a:xfrm>
          <a:prstGeom prst="rect">
            <a:avLst/>
          </a:prstGeom>
        </p:spPr>
      </p:pic>
    </p:spTree>
    <p:extLst>
      <p:ext uri="{BB962C8B-B14F-4D97-AF65-F5344CB8AC3E}">
        <p14:creationId xmlns:p14="http://schemas.microsoft.com/office/powerpoint/2010/main" val="3401393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6" name="Rectangle 5"/>
          <p:cNvSpPr/>
          <p:nvPr/>
        </p:nvSpPr>
        <p:spPr>
          <a:xfrm>
            <a:off x="495037" y="918731"/>
            <a:ext cx="4080585" cy="396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rPr>
              <a:t>Sản</a:t>
            </a:r>
            <a:r>
              <a:rPr lang="en-US" b="1" dirty="0">
                <a:solidFill>
                  <a:srgbClr val="FF0000"/>
                </a:solidFill>
              </a:rPr>
              <a:t> </a:t>
            </a:r>
            <a:r>
              <a:rPr lang="en-US" b="1" dirty="0" err="1">
                <a:solidFill>
                  <a:srgbClr val="FF0000"/>
                </a:solidFill>
              </a:rPr>
              <a:t>phẩm</a:t>
            </a:r>
            <a:r>
              <a:rPr lang="en-US" b="1" dirty="0">
                <a:solidFill>
                  <a:srgbClr val="FF0000"/>
                </a:solidFill>
              </a:rPr>
              <a:t> </a:t>
            </a:r>
            <a:r>
              <a:rPr lang="en-US" b="1" dirty="0" err="1">
                <a:solidFill>
                  <a:srgbClr val="FF0000"/>
                </a:solidFill>
              </a:rPr>
              <a:t>của</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sinh</a:t>
            </a:r>
            <a:r>
              <a:rPr lang="en-US" b="1" dirty="0">
                <a:solidFill>
                  <a:srgbClr val="FF0000"/>
                </a:solidFill>
              </a:rPr>
              <a:t> </a:t>
            </a:r>
            <a:r>
              <a:rPr lang="en-US" b="1" dirty="0" err="1">
                <a:solidFill>
                  <a:srgbClr val="FF0000"/>
                </a:solidFill>
              </a:rPr>
              <a:t>có</a:t>
            </a:r>
            <a:r>
              <a:rPr lang="en-US" b="1" dirty="0">
                <a:solidFill>
                  <a:srgbClr val="FF0000"/>
                </a:solidFill>
              </a:rPr>
              <a:t> </a:t>
            </a:r>
            <a:r>
              <a:rPr lang="en-US" b="1" dirty="0" err="1">
                <a:solidFill>
                  <a:srgbClr val="FF0000"/>
                </a:solidFill>
              </a:rPr>
              <a:t>yếu</a:t>
            </a:r>
            <a:r>
              <a:rPr lang="en-US" b="1" dirty="0">
                <a:solidFill>
                  <a:srgbClr val="FF0000"/>
                </a:solidFill>
              </a:rPr>
              <a:t> </a:t>
            </a:r>
            <a:r>
              <a:rPr lang="en-US" b="1" dirty="0" err="1">
                <a:solidFill>
                  <a:srgbClr val="FF0000"/>
                </a:solidFill>
              </a:rPr>
              <a:t>tố</a:t>
            </a:r>
            <a:r>
              <a:rPr lang="en-US" b="1" dirty="0">
                <a:solidFill>
                  <a:srgbClr val="FF0000"/>
                </a:solidFill>
              </a:rPr>
              <a:t> </a:t>
            </a:r>
            <a:r>
              <a:rPr lang="en-US" b="1" dirty="0" err="1">
                <a:solidFill>
                  <a:srgbClr val="FF0000"/>
                </a:solidFill>
              </a:rPr>
              <a:t>chấm</a:t>
            </a:r>
            <a:endParaRPr lang="en-US" b="1" dirty="0">
              <a:solidFill>
                <a:srgbClr val="FF0000"/>
              </a:solidFill>
            </a:endParaRPr>
          </a:p>
        </p:txBody>
      </p:sp>
      <p:pic>
        <p:nvPicPr>
          <p:cNvPr id="7" name="Picture 6"/>
          <p:cNvPicPr>
            <a:picLocks noChangeAspect="1"/>
          </p:cNvPicPr>
          <p:nvPr/>
        </p:nvPicPr>
        <p:blipFill>
          <a:blip r:embed="rId3"/>
          <a:stretch>
            <a:fillRect/>
          </a:stretch>
        </p:blipFill>
        <p:spPr>
          <a:xfrm>
            <a:off x="5231356" y="505474"/>
            <a:ext cx="3647598" cy="2400951"/>
          </a:xfrm>
          <a:prstGeom prst="rect">
            <a:avLst/>
          </a:prstGeom>
        </p:spPr>
      </p:pic>
      <p:pic>
        <p:nvPicPr>
          <p:cNvPr id="8" name="Picture 7"/>
          <p:cNvPicPr>
            <a:picLocks noChangeAspect="1"/>
          </p:cNvPicPr>
          <p:nvPr/>
        </p:nvPicPr>
        <p:blipFill>
          <a:blip r:embed="rId4"/>
          <a:stretch>
            <a:fillRect/>
          </a:stretch>
        </p:blipFill>
        <p:spPr>
          <a:xfrm>
            <a:off x="306111" y="1457658"/>
            <a:ext cx="3193294" cy="4021185"/>
          </a:xfrm>
          <a:prstGeom prst="rect">
            <a:avLst/>
          </a:prstGeom>
        </p:spPr>
      </p:pic>
      <p:pic>
        <p:nvPicPr>
          <p:cNvPr id="9" name="Picture 8"/>
          <p:cNvPicPr>
            <a:picLocks noChangeAspect="1"/>
          </p:cNvPicPr>
          <p:nvPr/>
        </p:nvPicPr>
        <p:blipFill>
          <a:blip r:embed="rId5"/>
          <a:stretch>
            <a:fillRect/>
          </a:stretch>
        </p:blipFill>
        <p:spPr>
          <a:xfrm>
            <a:off x="3698210" y="3049218"/>
            <a:ext cx="2794239" cy="3673545"/>
          </a:xfrm>
          <a:prstGeom prst="rect">
            <a:avLst/>
          </a:prstGeom>
        </p:spPr>
      </p:pic>
    </p:spTree>
    <p:extLst>
      <p:ext uri="{BB962C8B-B14F-4D97-AF65-F5344CB8AC3E}">
        <p14:creationId xmlns:p14="http://schemas.microsoft.com/office/powerpoint/2010/main" val="4002953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745351" y="1427883"/>
            <a:ext cx="7975210" cy="2001117"/>
          </a:xfrm>
          <a:prstGeom prst="rect">
            <a:avLst/>
          </a:prstGeom>
        </p:spPr>
      </p:pic>
      <p:pic>
        <p:nvPicPr>
          <p:cNvPr id="4" name="Picture 3"/>
          <p:cNvPicPr>
            <a:picLocks noChangeAspect="1"/>
          </p:cNvPicPr>
          <p:nvPr/>
        </p:nvPicPr>
        <p:blipFill>
          <a:blip r:embed="rId4"/>
          <a:stretch>
            <a:fillRect/>
          </a:stretch>
        </p:blipFill>
        <p:spPr>
          <a:xfrm>
            <a:off x="2803656" y="3494287"/>
            <a:ext cx="5485678" cy="1741106"/>
          </a:xfrm>
          <a:prstGeom prst="rect">
            <a:avLst/>
          </a:prstGeom>
        </p:spPr>
      </p:pic>
    </p:spTree>
    <p:extLst>
      <p:ext uri="{BB962C8B-B14F-4D97-AF65-F5344CB8AC3E}">
        <p14:creationId xmlns:p14="http://schemas.microsoft.com/office/powerpoint/2010/main" val="3289884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410104" y="1011129"/>
            <a:ext cx="1093743" cy="1062344"/>
          </a:xfrm>
          <a:prstGeom prst="rect">
            <a:avLst/>
          </a:prstGeom>
        </p:spPr>
      </p:pic>
      <p:pic>
        <p:nvPicPr>
          <p:cNvPr id="4" name="Picture 3"/>
          <p:cNvPicPr>
            <a:picLocks noChangeAspect="1"/>
          </p:cNvPicPr>
          <p:nvPr/>
        </p:nvPicPr>
        <p:blipFill>
          <a:blip r:embed="rId4"/>
          <a:stretch>
            <a:fillRect/>
          </a:stretch>
        </p:blipFill>
        <p:spPr>
          <a:xfrm>
            <a:off x="1507488" y="1591751"/>
            <a:ext cx="2883143" cy="481722"/>
          </a:xfrm>
          <a:prstGeom prst="rect">
            <a:avLst/>
          </a:prstGeom>
        </p:spPr>
      </p:pic>
      <p:pic>
        <p:nvPicPr>
          <p:cNvPr id="5" name="Picture 4"/>
          <p:cNvPicPr>
            <a:picLocks noChangeAspect="1"/>
          </p:cNvPicPr>
          <p:nvPr/>
        </p:nvPicPr>
        <p:blipFill>
          <a:blip r:embed="rId5"/>
          <a:stretch>
            <a:fillRect/>
          </a:stretch>
        </p:blipFill>
        <p:spPr>
          <a:xfrm>
            <a:off x="410104" y="2400405"/>
            <a:ext cx="8147239" cy="2687457"/>
          </a:xfrm>
          <a:prstGeom prst="rect">
            <a:avLst/>
          </a:prstGeom>
        </p:spPr>
      </p:pic>
    </p:spTree>
    <p:extLst>
      <p:ext uri="{BB962C8B-B14F-4D97-AF65-F5344CB8AC3E}">
        <p14:creationId xmlns:p14="http://schemas.microsoft.com/office/powerpoint/2010/main" val="1211193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5" name="Rectangle 4"/>
          <p:cNvSpPr/>
          <p:nvPr/>
        </p:nvSpPr>
        <p:spPr>
          <a:xfrm>
            <a:off x="649905" y="1838324"/>
            <a:ext cx="7693050" cy="456247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chemeClr val="tx1"/>
                </a:solidFill>
              </a:rPr>
              <a:t>Trò chơi gợi ý: Đúng - Sai</a:t>
            </a:r>
          </a:p>
          <a:p>
            <a:r>
              <a:rPr lang="vi-VN" sz="2400" dirty="0">
                <a:solidFill>
                  <a:schemeClr val="tx1"/>
                </a:solidFill>
              </a:rPr>
              <a:t>(Thực hiện video clip chiếu các sản phẩm mĩ thuật và lồng ghép một số hình ảnh không phải là sản phẩm mĩ thuật như chai nước, hộp bánh, đồ chơi bằng nhựa).</a:t>
            </a:r>
          </a:p>
          <a:p>
            <a:r>
              <a:rPr lang="vi-VN" sz="2400" b="1" dirty="0">
                <a:solidFill>
                  <a:schemeClr val="tx1"/>
                </a:solidFill>
              </a:rPr>
              <a:t>Mục đích: </a:t>
            </a:r>
            <a:r>
              <a:rPr lang="vi-VN" sz="2400" dirty="0">
                <a:solidFill>
                  <a:schemeClr val="tx1"/>
                </a:solidFill>
              </a:rPr>
              <a:t>Học sinh nhận biết được sản phẩm mĩ thuật </a:t>
            </a:r>
          </a:p>
          <a:p>
            <a:r>
              <a:rPr lang="vi-VN" sz="2400" b="1" dirty="0">
                <a:solidFill>
                  <a:schemeClr val="tx1"/>
                </a:solidFill>
              </a:rPr>
              <a:t>Cách chơi</a:t>
            </a:r>
            <a:r>
              <a:rPr lang="en-US" sz="2400" b="1" dirty="0">
                <a:solidFill>
                  <a:schemeClr val="tx1"/>
                </a:solidFill>
              </a:rPr>
              <a:t>:</a:t>
            </a:r>
          </a:p>
          <a:p>
            <a:r>
              <a:rPr lang="vi-VN" sz="2400" dirty="0">
                <a:solidFill>
                  <a:schemeClr val="tx1"/>
                </a:solidFill>
              </a:rPr>
              <a:t>Trong 2 phút, lựa chọn hình sản phẩm mĩ thuật trong những hình có sẵn.</a:t>
            </a:r>
          </a:p>
          <a:p>
            <a:r>
              <a:rPr lang="vi-VN" sz="2400" dirty="0">
                <a:solidFill>
                  <a:schemeClr val="tx1"/>
                </a:solidFill>
              </a:rPr>
              <a:t>Chọn 5 học sinh có số kết quả và mô tả chính xác để khen thưởng.</a:t>
            </a:r>
          </a:p>
          <a:p>
            <a:r>
              <a:rPr lang="vi-VN" sz="2400" dirty="0">
                <a:solidFill>
                  <a:schemeClr val="tx1"/>
                </a:solidFill>
              </a:rPr>
              <a:t>GV có thể lồng ghép việc giải thích thế nào là sản phẩm mĩ thuật.</a:t>
            </a:r>
          </a:p>
        </p:txBody>
      </p:sp>
      <p:sp>
        <p:nvSpPr>
          <p:cNvPr id="6" name="Rectangle 5"/>
          <p:cNvSpPr/>
          <p:nvPr/>
        </p:nvSpPr>
        <p:spPr>
          <a:xfrm>
            <a:off x="649905" y="1103326"/>
            <a:ext cx="1957270" cy="5214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err="1"/>
              <a:t>Tổ</a:t>
            </a:r>
            <a:r>
              <a:rPr lang="en-US" dirty="0"/>
              <a:t> </a:t>
            </a:r>
            <a:r>
              <a:rPr lang="en-US" dirty="0" err="1"/>
              <a:t>chức</a:t>
            </a:r>
            <a:r>
              <a:rPr lang="en-US" dirty="0"/>
              <a:t> </a:t>
            </a:r>
            <a:r>
              <a:rPr lang="en-US" dirty="0" err="1"/>
              <a:t>trò</a:t>
            </a:r>
            <a:r>
              <a:rPr lang="en-US" dirty="0"/>
              <a:t> </a:t>
            </a:r>
            <a:r>
              <a:rPr lang="en-US" dirty="0" err="1"/>
              <a:t>chơi</a:t>
            </a:r>
            <a:endParaRPr lang="en-US" dirty="0"/>
          </a:p>
        </p:txBody>
      </p:sp>
    </p:spTree>
    <p:extLst>
      <p:ext uri="{BB962C8B-B14F-4D97-AF65-F5344CB8AC3E}">
        <p14:creationId xmlns:p14="http://schemas.microsoft.com/office/powerpoint/2010/main" val="1526099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5" name="Rectangle 4"/>
          <p:cNvSpPr/>
          <p:nvPr/>
        </p:nvSpPr>
        <p:spPr>
          <a:xfrm>
            <a:off x="1972383" y="5767691"/>
            <a:ext cx="5002751" cy="6984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rPr>
              <a:t>Có</a:t>
            </a:r>
            <a:r>
              <a:rPr lang="en-US" sz="2800" b="1" dirty="0">
                <a:solidFill>
                  <a:schemeClr val="tx1"/>
                </a:solidFill>
              </a:rPr>
              <a:t> </a:t>
            </a:r>
            <a:r>
              <a:rPr lang="en-US" sz="2800" b="1" dirty="0" err="1">
                <a:solidFill>
                  <a:schemeClr val="tx1"/>
                </a:solidFill>
              </a:rPr>
              <a:t>rất</a:t>
            </a:r>
            <a:r>
              <a:rPr lang="en-US" sz="2800" b="1" dirty="0">
                <a:solidFill>
                  <a:schemeClr val="tx1"/>
                </a:solidFill>
              </a:rPr>
              <a:t> </a:t>
            </a:r>
            <a:r>
              <a:rPr lang="en-US" sz="2800" b="1" dirty="0" err="1">
                <a:solidFill>
                  <a:schemeClr val="tx1"/>
                </a:solidFill>
              </a:rPr>
              <a:t>nhiều</a:t>
            </a:r>
            <a:r>
              <a:rPr lang="en-US" sz="2800" b="1" dirty="0">
                <a:solidFill>
                  <a:schemeClr val="tx1"/>
                </a:solidFill>
              </a:rPr>
              <a:t> </a:t>
            </a:r>
            <a:r>
              <a:rPr lang="en-US" sz="2800" b="1" dirty="0" err="1">
                <a:solidFill>
                  <a:schemeClr val="tx1"/>
                </a:solidFill>
              </a:rPr>
              <a:t>loại</a:t>
            </a:r>
            <a:r>
              <a:rPr lang="en-US" sz="2800" b="1" dirty="0">
                <a:solidFill>
                  <a:schemeClr val="tx1"/>
                </a:solidFill>
              </a:rPr>
              <a:t> </a:t>
            </a:r>
            <a:r>
              <a:rPr lang="en-US" sz="2800" b="1" dirty="0" err="1">
                <a:solidFill>
                  <a:schemeClr val="tx1"/>
                </a:solidFill>
              </a:rPr>
              <a:t>nét</a:t>
            </a:r>
            <a:r>
              <a:rPr lang="en-US" sz="2800" b="1" dirty="0">
                <a:solidFill>
                  <a:schemeClr val="tx1"/>
                </a:solidFill>
              </a:rPr>
              <a:t> </a:t>
            </a:r>
            <a:r>
              <a:rPr lang="en-US" sz="2800" b="1" dirty="0" err="1">
                <a:solidFill>
                  <a:schemeClr val="tx1"/>
                </a:solidFill>
              </a:rPr>
              <a:t>khác</a:t>
            </a:r>
            <a:r>
              <a:rPr lang="en-US" sz="2800" b="1" dirty="0">
                <a:solidFill>
                  <a:schemeClr val="tx1"/>
                </a:solidFill>
              </a:rPr>
              <a:t> </a:t>
            </a:r>
            <a:r>
              <a:rPr lang="en-US" sz="2800" b="1" dirty="0" err="1">
                <a:solidFill>
                  <a:schemeClr val="tx1"/>
                </a:solidFill>
              </a:rPr>
              <a:t>nhau</a:t>
            </a:r>
            <a:endParaRPr lang="en-US" sz="2800" b="1" dirty="0">
              <a:solidFill>
                <a:schemeClr val="tx1"/>
              </a:solidFill>
            </a:endParaRPr>
          </a:p>
        </p:txBody>
      </p:sp>
      <p:pic>
        <p:nvPicPr>
          <p:cNvPr id="6" name="Picture 5"/>
          <p:cNvPicPr>
            <a:picLocks noChangeAspect="1"/>
          </p:cNvPicPr>
          <p:nvPr/>
        </p:nvPicPr>
        <p:blipFill>
          <a:blip r:embed="rId3"/>
          <a:stretch>
            <a:fillRect/>
          </a:stretch>
        </p:blipFill>
        <p:spPr>
          <a:xfrm>
            <a:off x="422615" y="363057"/>
            <a:ext cx="4722771" cy="2652196"/>
          </a:xfrm>
          <a:prstGeom prst="rect">
            <a:avLst/>
          </a:prstGeom>
        </p:spPr>
      </p:pic>
      <p:pic>
        <p:nvPicPr>
          <p:cNvPr id="7" name="Picture 6"/>
          <p:cNvPicPr>
            <a:picLocks noChangeAspect="1"/>
          </p:cNvPicPr>
          <p:nvPr/>
        </p:nvPicPr>
        <p:blipFill>
          <a:blip r:embed="rId4"/>
          <a:stretch>
            <a:fillRect/>
          </a:stretch>
        </p:blipFill>
        <p:spPr>
          <a:xfrm>
            <a:off x="856531" y="3232603"/>
            <a:ext cx="4105848" cy="2286319"/>
          </a:xfrm>
          <a:prstGeom prst="rect">
            <a:avLst/>
          </a:prstGeom>
        </p:spPr>
      </p:pic>
      <p:pic>
        <p:nvPicPr>
          <p:cNvPr id="8" name="Picture 7"/>
          <p:cNvPicPr>
            <a:picLocks noChangeAspect="1"/>
          </p:cNvPicPr>
          <p:nvPr/>
        </p:nvPicPr>
        <p:blipFill>
          <a:blip r:embed="rId5"/>
          <a:stretch>
            <a:fillRect/>
          </a:stretch>
        </p:blipFill>
        <p:spPr>
          <a:xfrm rot="16200000">
            <a:off x="4123619" y="1793272"/>
            <a:ext cx="5386945" cy="2537850"/>
          </a:xfrm>
          <a:prstGeom prst="rect">
            <a:avLst/>
          </a:prstGeom>
        </p:spPr>
      </p:pic>
    </p:spTree>
    <p:extLst>
      <p:ext uri="{BB962C8B-B14F-4D97-AF65-F5344CB8AC3E}">
        <p14:creationId xmlns:p14="http://schemas.microsoft.com/office/powerpoint/2010/main" val="2484393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355893" y="414413"/>
            <a:ext cx="3365356" cy="519227"/>
          </a:xfrm>
          <a:prstGeom prst="rect">
            <a:avLst/>
          </a:prstGeom>
        </p:spPr>
      </p:pic>
      <p:pic>
        <p:nvPicPr>
          <p:cNvPr id="4" name="Picture 3"/>
          <p:cNvPicPr>
            <a:picLocks noChangeAspect="1"/>
          </p:cNvPicPr>
          <p:nvPr/>
        </p:nvPicPr>
        <p:blipFill>
          <a:blip r:embed="rId4"/>
          <a:stretch>
            <a:fillRect/>
          </a:stretch>
        </p:blipFill>
        <p:spPr>
          <a:xfrm>
            <a:off x="355893" y="3655348"/>
            <a:ext cx="3548869" cy="2787190"/>
          </a:xfrm>
          <a:prstGeom prst="rect">
            <a:avLst/>
          </a:prstGeom>
        </p:spPr>
      </p:pic>
      <p:pic>
        <p:nvPicPr>
          <p:cNvPr id="5" name="Picture 4"/>
          <p:cNvPicPr>
            <a:picLocks noChangeAspect="1"/>
          </p:cNvPicPr>
          <p:nvPr/>
        </p:nvPicPr>
        <p:blipFill>
          <a:blip r:embed="rId5"/>
          <a:stretch>
            <a:fillRect/>
          </a:stretch>
        </p:blipFill>
        <p:spPr>
          <a:xfrm>
            <a:off x="5048806" y="3719502"/>
            <a:ext cx="3573759" cy="2746833"/>
          </a:xfrm>
          <a:prstGeom prst="rect">
            <a:avLst/>
          </a:prstGeom>
        </p:spPr>
      </p:pic>
      <p:pic>
        <p:nvPicPr>
          <p:cNvPr id="6" name="Picture 5"/>
          <p:cNvPicPr>
            <a:picLocks noChangeAspect="1"/>
          </p:cNvPicPr>
          <p:nvPr/>
        </p:nvPicPr>
        <p:blipFill>
          <a:blip r:embed="rId6"/>
          <a:stretch>
            <a:fillRect/>
          </a:stretch>
        </p:blipFill>
        <p:spPr>
          <a:xfrm>
            <a:off x="355893" y="1430345"/>
            <a:ext cx="3548869" cy="1998655"/>
          </a:xfrm>
          <a:prstGeom prst="rect">
            <a:avLst/>
          </a:prstGeom>
        </p:spPr>
      </p:pic>
      <p:pic>
        <p:nvPicPr>
          <p:cNvPr id="7" name="Picture 6"/>
          <p:cNvPicPr>
            <a:picLocks noChangeAspect="1"/>
          </p:cNvPicPr>
          <p:nvPr/>
        </p:nvPicPr>
        <p:blipFill>
          <a:blip r:embed="rId7"/>
          <a:stretch>
            <a:fillRect/>
          </a:stretch>
        </p:blipFill>
        <p:spPr>
          <a:xfrm>
            <a:off x="4773007" y="933640"/>
            <a:ext cx="4125356" cy="2495360"/>
          </a:xfrm>
          <a:prstGeom prst="rect">
            <a:avLst/>
          </a:prstGeom>
        </p:spPr>
      </p:pic>
      <p:sp>
        <p:nvSpPr>
          <p:cNvPr id="8" name="Rectangle 7"/>
          <p:cNvSpPr/>
          <p:nvPr/>
        </p:nvSpPr>
        <p:spPr>
          <a:xfrm>
            <a:off x="2812395" y="3082636"/>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Con </a:t>
            </a:r>
            <a:r>
              <a:rPr lang="en-US" sz="1600" b="1" dirty="0" err="1">
                <a:solidFill>
                  <a:schemeClr val="bg1"/>
                </a:solidFill>
              </a:rPr>
              <a:t>cá</a:t>
            </a:r>
            <a:endParaRPr lang="en-US" sz="1600" b="1" dirty="0">
              <a:solidFill>
                <a:schemeClr val="bg1"/>
              </a:solidFill>
            </a:endParaRPr>
          </a:p>
        </p:txBody>
      </p:sp>
      <p:sp>
        <p:nvSpPr>
          <p:cNvPr id="9" name="Rectangle 8"/>
          <p:cNvSpPr/>
          <p:nvPr/>
        </p:nvSpPr>
        <p:spPr>
          <a:xfrm>
            <a:off x="7798354" y="3082636"/>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Con </a:t>
            </a:r>
            <a:r>
              <a:rPr lang="en-US" sz="1600" b="1" dirty="0" err="1">
                <a:solidFill>
                  <a:schemeClr val="bg1"/>
                </a:solidFill>
              </a:rPr>
              <a:t>bướm</a:t>
            </a:r>
            <a:endParaRPr lang="en-US" sz="1600" b="1" dirty="0">
              <a:solidFill>
                <a:schemeClr val="bg1"/>
              </a:solidFill>
            </a:endParaRPr>
          </a:p>
        </p:txBody>
      </p:sp>
      <p:sp>
        <p:nvSpPr>
          <p:cNvPr id="11" name="Rectangle 10"/>
          <p:cNvSpPr/>
          <p:nvPr/>
        </p:nvSpPr>
        <p:spPr>
          <a:xfrm>
            <a:off x="2812395" y="6085743"/>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Con </a:t>
            </a:r>
            <a:r>
              <a:rPr lang="en-US" sz="1600" b="1" dirty="0" err="1">
                <a:solidFill>
                  <a:schemeClr val="tx1"/>
                </a:solidFill>
              </a:rPr>
              <a:t>ngựa</a:t>
            </a:r>
            <a:endParaRPr lang="en-US" sz="1600" b="1" dirty="0">
              <a:solidFill>
                <a:schemeClr val="tx1"/>
              </a:solidFill>
            </a:endParaRPr>
          </a:p>
        </p:txBody>
      </p:sp>
      <p:sp>
        <p:nvSpPr>
          <p:cNvPr id="12" name="Rectangle 11"/>
          <p:cNvSpPr/>
          <p:nvPr/>
        </p:nvSpPr>
        <p:spPr>
          <a:xfrm>
            <a:off x="7514813" y="3774553"/>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Con </a:t>
            </a:r>
            <a:r>
              <a:rPr lang="en-US" sz="1600" b="1" dirty="0" err="1">
                <a:solidFill>
                  <a:schemeClr val="tx1"/>
                </a:solidFill>
              </a:rPr>
              <a:t>hổ</a:t>
            </a:r>
            <a:endParaRPr lang="en-US" sz="1600" b="1" dirty="0">
              <a:solidFill>
                <a:schemeClr val="tx1"/>
              </a:solidFill>
            </a:endParaRPr>
          </a:p>
        </p:txBody>
      </p:sp>
    </p:spTree>
    <p:extLst>
      <p:ext uri="{BB962C8B-B14F-4D97-AF65-F5344CB8AC3E}">
        <p14:creationId xmlns:p14="http://schemas.microsoft.com/office/powerpoint/2010/main" val="1226172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4" name="Picture 3"/>
          <p:cNvPicPr>
            <a:picLocks noChangeAspect="1"/>
          </p:cNvPicPr>
          <p:nvPr/>
        </p:nvPicPr>
        <p:blipFill>
          <a:blip r:embed="rId3"/>
          <a:stretch>
            <a:fillRect/>
          </a:stretch>
        </p:blipFill>
        <p:spPr>
          <a:xfrm>
            <a:off x="256939" y="357347"/>
            <a:ext cx="3777821" cy="2842799"/>
          </a:xfrm>
          <a:prstGeom prst="rect">
            <a:avLst/>
          </a:prstGeom>
        </p:spPr>
      </p:pic>
      <p:pic>
        <p:nvPicPr>
          <p:cNvPr id="5" name="Picture 4"/>
          <p:cNvPicPr>
            <a:picLocks noChangeAspect="1"/>
          </p:cNvPicPr>
          <p:nvPr/>
        </p:nvPicPr>
        <p:blipFill>
          <a:blip r:embed="rId4"/>
          <a:stretch>
            <a:fillRect/>
          </a:stretch>
        </p:blipFill>
        <p:spPr>
          <a:xfrm>
            <a:off x="4534214" y="357347"/>
            <a:ext cx="4185589" cy="2847873"/>
          </a:xfrm>
          <a:prstGeom prst="rect">
            <a:avLst/>
          </a:prstGeom>
        </p:spPr>
      </p:pic>
      <p:pic>
        <p:nvPicPr>
          <p:cNvPr id="6" name="Picture 5"/>
          <p:cNvPicPr>
            <a:picLocks noChangeAspect="1"/>
          </p:cNvPicPr>
          <p:nvPr/>
        </p:nvPicPr>
        <p:blipFill>
          <a:blip r:embed="rId5"/>
          <a:stretch>
            <a:fillRect/>
          </a:stretch>
        </p:blipFill>
        <p:spPr>
          <a:xfrm>
            <a:off x="337752" y="3365929"/>
            <a:ext cx="3616194" cy="3326288"/>
          </a:xfrm>
          <a:prstGeom prst="rect">
            <a:avLst/>
          </a:prstGeom>
        </p:spPr>
      </p:pic>
      <p:pic>
        <p:nvPicPr>
          <p:cNvPr id="7" name="Picture 6"/>
          <p:cNvPicPr>
            <a:picLocks noChangeAspect="1"/>
          </p:cNvPicPr>
          <p:nvPr/>
        </p:nvPicPr>
        <p:blipFill>
          <a:blip r:embed="rId6"/>
          <a:stretch>
            <a:fillRect/>
          </a:stretch>
        </p:blipFill>
        <p:spPr>
          <a:xfrm>
            <a:off x="5237017" y="3365929"/>
            <a:ext cx="2893447" cy="3326288"/>
          </a:xfrm>
          <a:prstGeom prst="rect">
            <a:avLst/>
          </a:prstGeom>
        </p:spPr>
      </p:pic>
      <p:sp>
        <p:nvSpPr>
          <p:cNvPr id="8" name="Rectangle 7"/>
          <p:cNvSpPr/>
          <p:nvPr/>
        </p:nvSpPr>
        <p:spPr>
          <a:xfrm>
            <a:off x="54081" y="2853782"/>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solidFill>
              </a:rPr>
              <a:t>Lá</a:t>
            </a:r>
            <a:r>
              <a:rPr lang="en-US" sz="1600" b="1" dirty="0">
                <a:solidFill>
                  <a:schemeClr val="bg1"/>
                </a:solidFill>
              </a:rPr>
              <a:t> </a:t>
            </a:r>
            <a:r>
              <a:rPr lang="en-US" sz="1600" b="1" dirty="0" err="1">
                <a:solidFill>
                  <a:schemeClr val="bg1"/>
                </a:solidFill>
              </a:rPr>
              <a:t>cây</a:t>
            </a:r>
            <a:endParaRPr lang="en-US" sz="1600" b="1" dirty="0">
              <a:solidFill>
                <a:schemeClr val="bg1"/>
              </a:solidFill>
            </a:endParaRPr>
          </a:p>
        </p:txBody>
      </p:sp>
      <p:sp>
        <p:nvSpPr>
          <p:cNvPr id="9" name="Rectangle 8"/>
          <p:cNvSpPr/>
          <p:nvPr/>
        </p:nvSpPr>
        <p:spPr>
          <a:xfrm>
            <a:off x="4316389" y="2800176"/>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solidFill>
              </a:rPr>
              <a:t>Hoa</a:t>
            </a:r>
            <a:endParaRPr lang="en-US" sz="1600" b="1" dirty="0">
              <a:solidFill>
                <a:schemeClr val="bg1"/>
              </a:solidFill>
            </a:endParaRPr>
          </a:p>
        </p:txBody>
      </p:sp>
      <p:sp>
        <p:nvSpPr>
          <p:cNvPr id="10" name="Rectangle 9"/>
          <p:cNvSpPr/>
          <p:nvPr/>
        </p:nvSpPr>
        <p:spPr>
          <a:xfrm>
            <a:off x="2813043" y="3384311"/>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rPr>
              <a:t>Áo</a:t>
            </a:r>
            <a:endParaRPr lang="en-US" sz="1600" b="1" dirty="0">
              <a:solidFill>
                <a:schemeClr val="tx1"/>
              </a:solidFill>
            </a:endParaRPr>
          </a:p>
        </p:txBody>
      </p:sp>
      <p:sp>
        <p:nvSpPr>
          <p:cNvPr id="12" name="Rectangle 11"/>
          <p:cNvSpPr/>
          <p:nvPr/>
        </p:nvSpPr>
        <p:spPr>
          <a:xfrm>
            <a:off x="5164538" y="3429000"/>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Ba </a:t>
            </a:r>
            <a:r>
              <a:rPr lang="en-US" sz="1600" b="1" dirty="0" err="1">
                <a:solidFill>
                  <a:schemeClr val="tx1"/>
                </a:solidFill>
              </a:rPr>
              <a:t>lô</a:t>
            </a:r>
            <a:endParaRPr lang="en-US" sz="1600" b="1" dirty="0">
              <a:solidFill>
                <a:schemeClr val="tx1"/>
              </a:solidFill>
            </a:endParaRPr>
          </a:p>
        </p:txBody>
      </p:sp>
    </p:spTree>
    <p:extLst>
      <p:ext uri="{BB962C8B-B14F-4D97-AF65-F5344CB8AC3E}">
        <p14:creationId xmlns:p14="http://schemas.microsoft.com/office/powerpoint/2010/main" val="3340756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4167070764"/>
              </p:ext>
            </p:extLst>
          </p:nvPr>
        </p:nvGraphicFramePr>
        <p:xfrm>
          <a:off x="1039660" y="1397001"/>
          <a:ext cx="6976998" cy="3596640"/>
        </p:xfrm>
        <a:graphic>
          <a:graphicData uri="http://schemas.openxmlformats.org/drawingml/2006/table">
            <a:tbl>
              <a:tblPr firstRow="1" bandRow="1">
                <a:tableStyleId>{5C22544A-7EE6-4342-B048-85BDC9FD1C3A}</a:tableStyleId>
              </a:tblPr>
              <a:tblGrid>
                <a:gridCol w="6976998">
                  <a:extLst>
                    <a:ext uri="{9D8B030D-6E8A-4147-A177-3AD203B41FA5}">
                      <a16:colId xmlns:a16="http://schemas.microsoft.com/office/drawing/2014/main" val="2517595976"/>
                    </a:ext>
                  </a:extLst>
                </a:gridCol>
              </a:tblGrid>
              <a:tr h="502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t>Câu</a:t>
                      </a:r>
                      <a:r>
                        <a:rPr lang="en-US" sz="3200" b="1" dirty="0"/>
                        <a:t> </a:t>
                      </a:r>
                      <a:r>
                        <a:rPr lang="en-US" sz="3200" b="1" dirty="0" err="1"/>
                        <a:t>hỏi</a:t>
                      </a:r>
                      <a:r>
                        <a:rPr lang="en-US" sz="3200" b="1" dirty="0"/>
                        <a:t> </a:t>
                      </a:r>
                      <a:r>
                        <a:rPr lang="en-US" sz="3200" b="1" dirty="0" err="1"/>
                        <a:t>thảo</a:t>
                      </a:r>
                      <a:r>
                        <a:rPr lang="en-US" sz="3200" b="1" dirty="0"/>
                        <a:t> </a:t>
                      </a:r>
                      <a:r>
                        <a:rPr lang="en-US" sz="3200" b="1" dirty="0" err="1"/>
                        <a:t>luận</a:t>
                      </a:r>
                      <a:r>
                        <a:rPr lang="en-US" sz="3200" b="1" dirty="0"/>
                        <a:t> </a:t>
                      </a:r>
                      <a:r>
                        <a:rPr lang="en-US" sz="3200" b="1" dirty="0" err="1"/>
                        <a:t>gợi</a:t>
                      </a:r>
                      <a:r>
                        <a:rPr lang="en-US" sz="3200" b="1" baseline="0" dirty="0"/>
                        <a:t> ý</a:t>
                      </a:r>
                      <a:endParaRPr lang="en-US" sz="3200" b="1" dirty="0"/>
                    </a:p>
                  </a:txBody>
                  <a:tcPr/>
                </a:tc>
                <a:extLst>
                  <a:ext uri="{0D108BD9-81ED-4DB2-BD59-A6C34878D82A}">
                    <a16:rowId xmlns:a16="http://schemas.microsoft.com/office/drawing/2014/main" val="783247405"/>
                  </a:ext>
                </a:extLst>
              </a:tr>
              <a:tr h="397033">
                <a:tc>
                  <a:txBody>
                    <a:bodyPr/>
                    <a:lstStyle/>
                    <a:p>
                      <a:r>
                        <a:rPr lang="en-US" sz="3600" baseline="0" dirty="0" err="1"/>
                        <a:t>Em</a:t>
                      </a:r>
                      <a:r>
                        <a:rPr lang="en-US" sz="3600" baseline="0" dirty="0"/>
                        <a:t> </a:t>
                      </a:r>
                      <a:r>
                        <a:rPr lang="en-US" sz="3600" baseline="0" dirty="0" err="1"/>
                        <a:t>đã</a:t>
                      </a:r>
                      <a:r>
                        <a:rPr lang="en-US" sz="3600" baseline="0" dirty="0"/>
                        <a:t> </a:t>
                      </a:r>
                      <a:r>
                        <a:rPr lang="en-US" sz="3600" baseline="0" dirty="0" err="1"/>
                        <a:t>biết</a:t>
                      </a:r>
                      <a:r>
                        <a:rPr lang="en-US" sz="3600" baseline="0" dirty="0"/>
                        <a:t> </a:t>
                      </a:r>
                      <a:r>
                        <a:rPr lang="en-US" sz="3600" baseline="0" dirty="0" err="1"/>
                        <a:t>những</a:t>
                      </a:r>
                      <a:r>
                        <a:rPr lang="en-US" sz="3600" baseline="0" dirty="0"/>
                        <a:t> </a:t>
                      </a:r>
                      <a:r>
                        <a:rPr lang="en-US" sz="3600" baseline="0" dirty="0" err="1"/>
                        <a:t>loại</a:t>
                      </a:r>
                      <a:r>
                        <a:rPr lang="en-US" sz="3600" baseline="0" dirty="0"/>
                        <a:t> </a:t>
                      </a:r>
                      <a:r>
                        <a:rPr lang="en-US" sz="3600" baseline="0" dirty="0" err="1"/>
                        <a:t>nét</a:t>
                      </a:r>
                      <a:r>
                        <a:rPr lang="en-US" sz="3600" baseline="0" dirty="0"/>
                        <a:t> </a:t>
                      </a:r>
                      <a:r>
                        <a:rPr lang="en-US" sz="3600" baseline="0" dirty="0" err="1"/>
                        <a:t>nào</a:t>
                      </a:r>
                      <a:r>
                        <a:rPr lang="en-US" sz="3600" baseline="0" dirty="0"/>
                        <a:t>?</a:t>
                      </a:r>
                      <a:endParaRPr lang="en-US" sz="3600" dirty="0"/>
                    </a:p>
                  </a:txBody>
                  <a:tcPr/>
                </a:tc>
                <a:extLst>
                  <a:ext uri="{0D108BD9-81ED-4DB2-BD59-A6C34878D82A}">
                    <a16:rowId xmlns:a16="http://schemas.microsoft.com/office/drawing/2014/main" val="2726406346"/>
                  </a:ext>
                </a:extLst>
              </a:tr>
              <a:tr h="397033">
                <a:tc>
                  <a:txBody>
                    <a:bodyPr/>
                    <a:lstStyle/>
                    <a:p>
                      <a:r>
                        <a:rPr lang="en-US" sz="3600" baseline="0" dirty="0" err="1"/>
                        <a:t>Nét</a:t>
                      </a:r>
                      <a:r>
                        <a:rPr lang="en-US" sz="3600" baseline="0" dirty="0"/>
                        <a:t> </a:t>
                      </a:r>
                      <a:r>
                        <a:rPr lang="en-US" sz="3600" baseline="0" dirty="0" err="1"/>
                        <a:t>có</a:t>
                      </a:r>
                      <a:r>
                        <a:rPr lang="en-US" sz="3600" baseline="0" dirty="0"/>
                        <a:t> </a:t>
                      </a:r>
                      <a:r>
                        <a:rPr lang="en-US" sz="3600" baseline="0" dirty="0" err="1"/>
                        <a:t>trên</a:t>
                      </a:r>
                      <a:r>
                        <a:rPr lang="en-US" sz="3600" baseline="0" dirty="0"/>
                        <a:t> </a:t>
                      </a:r>
                      <a:r>
                        <a:rPr lang="en-US" sz="3600" baseline="0" dirty="0" err="1"/>
                        <a:t>những</a:t>
                      </a:r>
                      <a:r>
                        <a:rPr lang="en-US" sz="3600" baseline="0" dirty="0"/>
                        <a:t> </a:t>
                      </a:r>
                      <a:r>
                        <a:rPr lang="en-US" sz="3600" baseline="0" dirty="0" err="1"/>
                        <a:t>vật</a:t>
                      </a:r>
                      <a:r>
                        <a:rPr lang="en-US" sz="3600" baseline="0" dirty="0"/>
                        <a:t> </a:t>
                      </a:r>
                      <a:r>
                        <a:rPr lang="en-US" sz="3600" baseline="0" dirty="0" err="1"/>
                        <a:t>nào</a:t>
                      </a:r>
                      <a:r>
                        <a:rPr lang="en-US" sz="3600" baseline="0" dirty="0"/>
                        <a:t>?</a:t>
                      </a:r>
                    </a:p>
                  </a:txBody>
                  <a:tcPr/>
                </a:tc>
                <a:extLst>
                  <a:ext uri="{0D108BD9-81ED-4DB2-BD59-A6C34878D82A}">
                    <a16:rowId xmlns:a16="http://schemas.microsoft.com/office/drawing/2014/main" val="3980961806"/>
                  </a:ext>
                </a:extLst>
              </a:tr>
              <a:tr h="736912">
                <a:tc>
                  <a:txBody>
                    <a:bodyPr/>
                    <a:lstStyle/>
                    <a:p>
                      <a:r>
                        <a:rPr lang="en-US" sz="3600" baseline="0" dirty="0" err="1"/>
                        <a:t>Hãy</a:t>
                      </a:r>
                      <a:r>
                        <a:rPr lang="en-US" sz="3600" baseline="0" dirty="0"/>
                        <a:t> </a:t>
                      </a:r>
                      <a:r>
                        <a:rPr lang="en-US" sz="3600" baseline="0" dirty="0" err="1"/>
                        <a:t>quan</a:t>
                      </a:r>
                      <a:r>
                        <a:rPr lang="en-US" sz="3600" baseline="0" dirty="0"/>
                        <a:t> </a:t>
                      </a:r>
                      <a:r>
                        <a:rPr lang="en-US" sz="3600" baseline="0" dirty="0" err="1"/>
                        <a:t>sát</a:t>
                      </a:r>
                      <a:r>
                        <a:rPr lang="en-US" sz="3600" baseline="0" dirty="0"/>
                        <a:t>, </a:t>
                      </a:r>
                      <a:r>
                        <a:rPr lang="en-US" sz="3600" baseline="0" dirty="0" err="1"/>
                        <a:t>nhớ</a:t>
                      </a:r>
                      <a:r>
                        <a:rPr lang="en-US" sz="3600" baseline="0" dirty="0"/>
                        <a:t> </a:t>
                      </a:r>
                      <a:r>
                        <a:rPr lang="en-US" sz="3600" baseline="0" dirty="0" err="1"/>
                        <a:t>lại</a:t>
                      </a:r>
                      <a:r>
                        <a:rPr lang="en-US" sz="3600" baseline="0" dirty="0"/>
                        <a:t> </a:t>
                      </a:r>
                      <a:r>
                        <a:rPr lang="en-US" sz="3600" baseline="0" dirty="0" err="1"/>
                        <a:t>nét</a:t>
                      </a:r>
                      <a:r>
                        <a:rPr lang="en-US" sz="3600" baseline="0" dirty="0"/>
                        <a:t> </a:t>
                      </a:r>
                      <a:r>
                        <a:rPr lang="en-US" sz="3600" baseline="0" dirty="0" err="1"/>
                        <a:t>có</a:t>
                      </a:r>
                      <a:r>
                        <a:rPr lang="en-US" sz="3600" baseline="0" dirty="0"/>
                        <a:t> ở </a:t>
                      </a:r>
                      <a:r>
                        <a:rPr lang="en-US" sz="3600" baseline="0" dirty="0" err="1"/>
                        <a:t>đồ</a:t>
                      </a:r>
                      <a:r>
                        <a:rPr lang="en-US" sz="3600" baseline="0" dirty="0"/>
                        <a:t> </a:t>
                      </a:r>
                      <a:r>
                        <a:rPr lang="en-US" sz="3600" baseline="0" dirty="0" err="1"/>
                        <a:t>vật</a:t>
                      </a:r>
                      <a:r>
                        <a:rPr lang="en-US" sz="3600" baseline="0" dirty="0"/>
                        <a:t>, con </a:t>
                      </a:r>
                      <a:r>
                        <a:rPr lang="en-US" sz="3600" baseline="0" dirty="0" err="1"/>
                        <a:t>vật</a:t>
                      </a:r>
                      <a:r>
                        <a:rPr lang="en-US" sz="3600" baseline="0" dirty="0"/>
                        <a:t> </a:t>
                      </a:r>
                      <a:r>
                        <a:rPr lang="en-US" sz="3600" baseline="0" dirty="0" err="1"/>
                        <a:t>gì</a:t>
                      </a:r>
                      <a:r>
                        <a:rPr lang="en-US" sz="3600" baseline="0" dirty="0"/>
                        <a:t> </a:t>
                      </a:r>
                      <a:r>
                        <a:rPr lang="en-US" sz="3600" baseline="0" dirty="0" err="1"/>
                        <a:t>em</a:t>
                      </a:r>
                      <a:r>
                        <a:rPr lang="en-US" sz="3600" baseline="0" dirty="0"/>
                        <a:t> </a:t>
                      </a:r>
                      <a:r>
                        <a:rPr lang="en-US" sz="3600" baseline="0" dirty="0" err="1"/>
                        <a:t>đã</a:t>
                      </a:r>
                      <a:r>
                        <a:rPr lang="en-US" sz="3600" baseline="0" dirty="0"/>
                        <a:t> </a:t>
                      </a:r>
                      <a:r>
                        <a:rPr lang="en-US" sz="3600" baseline="0" dirty="0" err="1"/>
                        <a:t>biết</a:t>
                      </a:r>
                      <a:r>
                        <a:rPr lang="en-US" sz="3600" baseline="0" dirty="0"/>
                        <a:t> ở </a:t>
                      </a:r>
                      <a:r>
                        <a:rPr lang="en-US" sz="3600" baseline="0" dirty="0" err="1"/>
                        <a:t>nhà</a:t>
                      </a:r>
                      <a:r>
                        <a:rPr lang="en-US" sz="3600" baseline="0" dirty="0"/>
                        <a:t>, </a:t>
                      </a:r>
                      <a:r>
                        <a:rPr lang="en-US" sz="3600" baseline="0" dirty="0" err="1"/>
                        <a:t>xung</a:t>
                      </a:r>
                      <a:r>
                        <a:rPr lang="en-US" sz="3600" baseline="0" dirty="0"/>
                        <a:t> </a:t>
                      </a:r>
                      <a:r>
                        <a:rPr lang="en-US" sz="3600" baseline="0" dirty="0" err="1"/>
                        <a:t>quanh</a:t>
                      </a:r>
                      <a:r>
                        <a:rPr lang="en-US" sz="3600" baseline="0" dirty="0"/>
                        <a:t> </a:t>
                      </a:r>
                      <a:r>
                        <a:rPr lang="en-US" sz="3600" baseline="0" dirty="0" err="1"/>
                        <a:t>em</a:t>
                      </a:r>
                      <a:r>
                        <a:rPr lang="en-US" sz="3600" baseline="0" dirty="0"/>
                        <a:t>?</a:t>
                      </a:r>
                      <a:endParaRPr lang="en-US" sz="3600" dirty="0"/>
                    </a:p>
                  </a:txBody>
                  <a:tcPr/>
                </a:tc>
                <a:extLst>
                  <a:ext uri="{0D108BD9-81ED-4DB2-BD59-A6C34878D82A}">
                    <a16:rowId xmlns:a16="http://schemas.microsoft.com/office/drawing/2014/main" val="1906418919"/>
                  </a:ext>
                </a:extLst>
              </a:tr>
            </a:tbl>
          </a:graphicData>
        </a:graphic>
      </p:graphicFrame>
    </p:spTree>
    <p:extLst>
      <p:ext uri="{BB962C8B-B14F-4D97-AF65-F5344CB8AC3E}">
        <p14:creationId xmlns:p14="http://schemas.microsoft.com/office/powerpoint/2010/main" val="85487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546083" y="956669"/>
            <a:ext cx="1093791" cy="832086"/>
          </a:xfrm>
          <a:prstGeom prst="rect">
            <a:avLst/>
          </a:prstGeom>
        </p:spPr>
      </p:pic>
      <p:pic>
        <p:nvPicPr>
          <p:cNvPr id="8" name="Picture 7"/>
          <p:cNvPicPr>
            <a:picLocks noChangeAspect="1"/>
          </p:cNvPicPr>
          <p:nvPr/>
        </p:nvPicPr>
        <p:blipFill>
          <a:blip r:embed="rId4"/>
          <a:stretch>
            <a:fillRect/>
          </a:stretch>
        </p:blipFill>
        <p:spPr>
          <a:xfrm>
            <a:off x="546083" y="1854712"/>
            <a:ext cx="2619741" cy="1781424"/>
          </a:xfrm>
          <a:prstGeom prst="rect">
            <a:avLst/>
          </a:prstGeom>
        </p:spPr>
      </p:pic>
      <p:pic>
        <p:nvPicPr>
          <p:cNvPr id="9" name="Picture 8"/>
          <p:cNvPicPr>
            <a:picLocks noChangeAspect="1"/>
          </p:cNvPicPr>
          <p:nvPr/>
        </p:nvPicPr>
        <p:blipFill>
          <a:blip r:embed="rId5"/>
          <a:stretch>
            <a:fillRect/>
          </a:stretch>
        </p:blipFill>
        <p:spPr>
          <a:xfrm>
            <a:off x="546083" y="4262709"/>
            <a:ext cx="2658769" cy="1805582"/>
          </a:xfrm>
          <a:prstGeom prst="rect">
            <a:avLst/>
          </a:prstGeom>
        </p:spPr>
      </p:pic>
      <p:pic>
        <p:nvPicPr>
          <p:cNvPr id="10" name="Picture 9"/>
          <p:cNvPicPr>
            <a:picLocks noChangeAspect="1"/>
          </p:cNvPicPr>
          <p:nvPr/>
        </p:nvPicPr>
        <p:blipFill>
          <a:blip r:embed="rId6"/>
          <a:stretch>
            <a:fillRect/>
          </a:stretch>
        </p:blipFill>
        <p:spPr>
          <a:xfrm>
            <a:off x="6338522" y="1372712"/>
            <a:ext cx="2505425" cy="1762371"/>
          </a:xfrm>
          <a:prstGeom prst="rect">
            <a:avLst/>
          </a:prstGeom>
        </p:spPr>
      </p:pic>
      <p:pic>
        <p:nvPicPr>
          <p:cNvPr id="11" name="Picture 10"/>
          <p:cNvPicPr>
            <a:picLocks noChangeAspect="1"/>
          </p:cNvPicPr>
          <p:nvPr/>
        </p:nvPicPr>
        <p:blipFill>
          <a:blip r:embed="rId7"/>
          <a:stretch>
            <a:fillRect/>
          </a:stretch>
        </p:blipFill>
        <p:spPr>
          <a:xfrm>
            <a:off x="6322993" y="4262709"/>
            <a:ext cx="2572843" cy="1755118"/>
          </a:xfrm>
          <a:prstGeom prst="rect">
            <a:avLst/>
          </a:prstGeom>
        </p:spPr>
      </p:pic>
      <p:pic>
        <p:nvPicPr>
          <p:cNvPr id="12" name="Picture 11"/>
          <p:cNvPicPr>
            <a:picLocks noChangeAspect="1"/>
          </p:cNvPicPr>
          <p:nvPr/>
        </p:nvPicPr>
        <p:blipFill>
          <a:blip r:embed="rId8"/>
          <a:stretch>
            <a:fillRect/>
          </a:stretch>
        </p:blipFill>
        <p:spPr>
          <a:xfrm>
            <a:off x="3380381" y="3257990"/>
            <a:ext cx="2743583" cy="1505160"/>
          </a:xfrm>
          <a:prstGeom prst="rect">
            <a:avLst/>
          </a:prstGeom>
        </p:spPr>
      </p:pic>
      <p:sp>
        <p:nvSpPr>
          <p:cNvPr id="13" name="Rectangle 12"/>
          <p:cNvSpPr/>
          <p:nvPr/>
        </p:nvSpPr>
        <p:spPr>
          <a:xfrm>
            <a:off x="549287" y="3702093"/>
            <a:ext cx="2616537"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rPr>
              <a:t>Tạo</a:t>
            </a:r>
            <a:r>
              <a:rPr lang="en-US" sz="1600" b="1" dirty="0">
                <a:solidFill>
                  <a:schemeClr val="tx1"/>
                </a:solidFill>
              </a:rPr>
              <a:t> </a:t>
            </a:r>
            <a:r>
              <a:rPr lang="en-US" sz="1600" b="1" dirty="0" err="1">
                <a:solidFill>
                  <a:schemeClr val="tx1"/>
                </a:solidFill>
              </a:rPr>
              <a:t>nét</a:t>
            </a:r>
            <a:r>
              <a:rPr lang="en-US" sz="1600" b="1" dirty="0">
                <a:solidFill>
                  <a:schemeClr val="tx1"/>
                </a:solidFill>
              </a:rPr>
              <a:t> </a:t>
            </a:r>
            <a:r>
              <a:rPr lang="en-US" sz="1600" b="1" dirty="0" err="1">
                <a:solidFill>
                  <a:schemeClr val="tx1"/>
                </a:solidFill>
              </a:rPr>
              <a:t>từ</a:t>
            </a:r>
            <a:r>
              <a:rPr lang="en-US" sz="1600" b="1" dirty="0">
                <a:solidFill>
                  <a:schemeClr val="tx1"/>
                </a:solidFill>
              </a:rPr>
              <a:t> </a:t>
            </a:r>
            <a:r>
              <a:rPr lang="en-US" sz="1600" b="1" dirty="0" err="1">
                <a:solidFill>
                  <a:schemeClr val="tx1"/>
                </a:solidFill>
              </a:rPr>
              <a:t>màu</a:t>
            </a:r>
            <a:r>
              <a:rPr lang="en-US" sz="1600" b="1" dirty="0">
                <a:solidFill>
                  <a:schemeClr val="tx1"/>
                </a:solidFill>
              </a:rPr>
              <a:t> </a:t>
            </a:r>
            <a:r>
              <a:rPr lang="en-US" sz="1600" b="1" dirty="0" err="1">
                <a:solidFill>
                  <a:schemeClr val="tx1"/>
                </a:solidFill>
              </a:rPr>
              <a:t>sáp</a:t>
            </a:r>
            <a:endParaRPr lang="en-US" sz="1600" b="1" dirty="0">
              <a:solidFill>
                <a:schemeClr val="tx1"/>
              </a:solidFill>
            </a:endParaRPr>
          </a:p>
        </p:txBody>
      </p:sp>
      <p:sp>
        <p:nvSpPr>
          <p:cNvPr id="14" name="Rectangle 13"/>
          <p:cNvSpPr/>
          <p:nvPr/>
        </p:nvSpPr>
        <p:spPr>
          <a:xfrm>
            <a:off x="467419" y="6109361"/>
            <a:ext cx="2616537"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rPr>
              <a:t>Tạo</a:t>
            </a:r>
            <a:r>
              <a:rPr lang="en-US" sz="1600" b="1" dirty="0">
                <a:solidFill>
                  <a:schemeClr val="tx1"/>
                </a:solidFill>
              </a:rPr>
              <a:t> </a:t>
            </a:r>
            <a:r>
              <a:rPr lang="en-US" sz="1600" b="1" dirty="0" err="1">
                <a:solidFill>
                  <a:schemeClr val="tx1"/>
                </a:solidFill>
              </a:rPr>
              <a:t>nét</a:t>
            </a:r>
            <a:r>
              <a:rPr lang="en-US" sz="1600" b="1" dirty="0">
                <a:solidFill>
                  <a:schemeClr val="tx1"/>
                </a:solidFill>
              </a:rPr>
              <a:t> </a:t>
            </a:r>
            <a:r>
              <a:rPr lang="en-US" sz="1600" b="1" dirty="0" err="1">
                <a:solidFill>
                  <a:schemeClr val="tx1"/>
                </a:solidFill>
              </a:rPr>
              <a:t>từ</a:t>
            </a:r>
            <a:r>
              <a:rPr lang="en-US" sz="1600" b="1" dirty="0">
                <a:solidFill>
                  <a:schemeClr val="tx1"/>
                </a:solidFill>
              </a:rPr>
              <a:t> </a:t>
            </a:r>
            <a:r>
              <a:rPr lang="en-US" sz="1600" b="1" dirty="0" err="1">
                <a:solidFill>
                  <a:schemeClr val="tx1"/>
                </a:solidFill>
              </a:rPr>
              <a:t>giấy</a:t>
            </a:r>
            <a:r>
              <a:rPr lang="en-US" sz="1600" b="1" dirty="0">
                <a:solidFill>
                  <a:schemeClr val="tx1"/>
                </a:solidFill>
              </a:rPr>
              <a:t> </a:t>
            </a:r>
            <a:r>
              <a:rPr lang="en-US" sz="1600" b="1" dirty="0" err="1">
                <a:solidFill>
                  <a:schemeClr val="tx1"/>
                </a:solidFill>
              </a:rPr>
              <a:t>màu</a:t>
            </a:r>
            <a:endParaRPr lang="en-US" sz="1600" b="1" dirty="0">
              <a:solidFill>
                <a:schemeClr val="tx1"/>
              </a:solidFill>
            </a:endParaRPr>
          </a:p>
        </p:txBody>
      </p:sp>
      <p:sp>
        <p:nvSpPr>
          <p:cNvPr id="15" name="Rectangle 14"/>
          <p:cNvSpPr/>
          <p:nvPr/>
        </p:nvSpPr>
        <p:spPr>
          <a:xfrm>
            <a:off x="3267353" y="4819136"/>
            <a:ext cx="2616537"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rPr>
              <a:t>Tạo</a:t>
            </a:r>
            <a:r>
              <a:rPr lang="en-US" sz="1600" b="1" dirty="0">
                <a:solidFill>
                  <a:schemeClr val="tx1"/>
                </a:solidFill>
              </a:rPr>
              <a:t> </a:t>
            </a:r>
            <a:r>
              <a:rPr lang="en-US" sz="1600" b="1" dirty="0" err="1">
                <a:solidFill>
                  <a:schemeClr val="tx1"/>
                </a:solidFill>
              </a:rPr>
              <a:t>nét</a:t>
            </a:r>
            <a:r>
              <a:rPr lang="en-US" sz="1600" b="1" dirty="0">
                <a:solidFill>
                  <a:schemeClr val="tx1"/>
                </a:solidFill>
              </a:rPr>
              <a:t> </a:t>
            </a:r>
            <a:r>
              <a:rPr lang="en-US" sz="1600" b="1" dirty="0" err="1">
                <a:solidFill>
                  <a:schemeClr val="tx1"/>
                </a:solidFill>
              </a:rPr>
              <a:t>từ</a:t>
            </a:r>
            <a:r>
              <a:rPr lang="en-US" sz="1600" b="1" dirty="0">
                <a:solidFill>
                  <a:schemeClr val="tx1"/>
                </a:solidFill>
              </a:rPr>
              <a:t> </a:t>
            </a:r>
            <a:r>
              <a:rPr lang="en-US" sz="1600" b="1" dirty="0" err="1">
                <a:solidFill>
                  <a:schemeClr val="tx1"/>
                </a:solidFill>
              </a:rPr>
              <a:t>đất</a:t>
            </a:r>
            <a:r>
              <a:rPr lang="en-US" sz="1600" b="1" dirty="0">
                <a:solidFill>
                  <a:schemeClr val="tx1"/>
                </a:solidFill>
              </a:rPr>
              <a:t> </a:t>
            </a:r>
            <a:r>
              <a:rPr lang="en-US" sz="1600" b="1" dirty="0" err="1">
                <a:solidFill>
                  <a:schemeClr val="tx1"/>
                </a:solidFill>
              </a:rPr>
              <a:t>nặn</a:t>
            </a:r>
            <a:endParaRPr lang="en-US" sz="1600" b="1" dirty="0">
              <a:solidFill>
                <a:schemeClr val="tx1"/>
              </a:solidFill>
            </a:endParaRPr>
          </a:p>
        </p:txBody>
      </p:sp>
      <p:sp>
        <p:nvSpPr>
          <p:cNvPr id="16" name="Rectangle 15"/>
          <p:cNvSpPr/>
          <p:nvPr/>
        </p:nvSpPr>
        <p:spPr>
          <a:xfrm>
            <a:off x="6299493" y="3135083"/>
            <a:ext cx="2616537"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rPr>
              <a:t>Tạo</a:t>
            </a:r>
            <a:r>
              <a:rPr lang="en-US" sz="1600" b="1" dirty="0">
                <a:solidFill>
                  <a:schemeClr val="tx1"/>
                </a:solidFill>
              </a:rPr>
              <a:t> </a:t>
            </a:r>
            <a:r>
              <a:rPr lang="en-US" sz="1600" b="1" dirty="0" err="1">
                <a:solidFill>
                  <a:schemeClr val="tx1"/>
                </a:solidFill>
              </a:rPr>
              <a:t>nét</a:t>
            </a:r>
            <a:r>
              <a:rPr lang="en-US" sz="1600" b="1" dirty="0">
                <a:solidFill>
                  <a:schemeClr val="tx1"/>
                </a:solidFill>
              </a:rPr>
              <a:t> </a:t>
            </a:r>
            <a:r>
              <a:rPr lang="en-US" sz="1600" b="1" dirty="0" err="1">
                <a:solidFill>
                  <a:schemeClr val="tx1"/>
                </a:solidFill>
              </a:rPr>
              <a:t>từ</a:t>
            </a:r>
            <a:r>
              <a:rPr lang="en-US" sz="1600" b="1" dirty="0">
                <a:solidFill>
                  <a:schemeClr val="tx1"/>
                </a:solidFill>
              </a:rPr>
              <a:t> </a:t>
            </a:r>
            <a:r>
              <a:rPr lang="en-US" sz="1600" b="1" dirty="0" err="1">
                <a:solidFill>
                  <a:schemeClr val="tx1"/>
                </a:solidFill>
              </a:rPr>
              <a:t>màu</a:t>
            </a:r>
            <a:r>
              <a:rPr lang="en-US" sz="1600" b="1" dirty="0">
                <a:solidFill>
                  <a:schemeClr val="tx1"/>
                </a:solidFill>
              </a:rPr>
              <a:t> </a:t>
            </a:r>
            <a:r>
              <a:rPr lang="en-US" sz="1600" b="1" dirty="0" err="1">
                <a:solidFill>
                  <a:schemeClr val="tx1"/>
                </a:solidFill>
              </a:rPr>
              <a:t>dạ</a:t>
            </a:r>
            <a:endParaRPr lang="en-US" sz="1600" b="1" dirty="0">
              <a:solidFill>
                <a:schemeClr val="tx1"/>
              </a:solidFill>
            </a:endParaRPr>
          </a:p>
        </p:txBody>
      </p:sp>
      <p:sp>
        <p:nvSpPr>
          <p:cNvPr id="17" name="Rectangle 16"/>
          <p:cNvSpPr/>
          <p:nvPr/>
        </p:nvSpPr>
        <p:spPr>
          <a:xfrm>
            <a:off x="6299493" y="6091549"/>
            <a:ext cx="2616537"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rPr>
              <a:t>Tạo</a:t>
            </a:r>
            <a:r>
              <a:rPr lang="en-US" sz="1600" b="1" dirty="0">
                <a:solidFill>
                  <a:schemeClr val="tx1"/>
                </a:solidFill>
              </a:rPr>
              <a:t> </a:t>
            </a:r>
            <a:r>
              <a:rPr lang="en-US" sz="1600" b="1" dirty="0" err="1">
                <a:solidFill>
                  <a:schemeClr val="tx1"/>
                </a:solidFill>
              </a:rPr>
              <a:t>nét</a:t>
            </a:r>
            <a:r>
              <a:rPr lang="en-US" sz="1600" b="1" dirty="0">
                <a:solidFill>
                  <a:schemeClr val="tx1"/>
                </a:solidFill>
              </a:rPr>
              <a:t> </a:t>
            </a:r>
            <a:r>
              <a:rPr lang="en-US" sz="1600" b="1" dirty="0" err="1">
                <a:solidFill>
                  <a:schemeClr val="tx1"/>
                </a:solidFill>
              </a:rPr>
              <a:t>từ</a:t>
            </a:r>
            <a:r>
              <a:rPr lang="en-US" sz="1600" b="1" dirty="0">
                <a:solidFill>
                  <a:schemeClr val="tx1"/>
                </a:solidFill>
              </a:rPr>
              <a:t> </a:t>
            </a:r>
            <a:r>
              <a:rPr lang="en-US" sz="1600" b="1" dirty="0" err="1">
                <a:solidFill>
                  <a:schemeClr val="tx1"/>
                </a:solidFill>
              </a:rPr>
              <a:t>màu</a:t>
            </a:r>
            <a:r>
              <a:rPr lang="en-US" sz="1600" b="1" dirty="0">
                <a:solidFill>
                  <a:schemeClr val="tx1"/>
                </a:solidFill>
              </a:rPr>
              <a:t> </a:t>
            </a:r>
            <a:r>
              <a:rPr lang="en-US" sz="1600" b="1" dirty="0" err="1">
                <a:solidFill>
                  <a:schemeClr val="tx1"/>
                </a:solidFill>
              </a:rPr>
              <a:t>bột</a:t>
            </a:r>
            <a:endParaRPr lang="en-US" sz="1600" b="1" dirty="0">
              <a:solidFill>
                <a:schemeClr val="tx1"/>
              </a:solidFill>
            </a:endParaRPr>
          </a:p>
        </p:txBody>
      </p:sp>
    </p:spTree>
    <p:extLst>
      <p:ext uri="{BB962C8B-B14F-4D97-AF65-F5344CB8AC3E}">
        <p14:creationId xmlns:p14="http://schemas.microsoft.com/office/powerpoint/2010/main" val="21002285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546083" y="956669"/>
            <a:ext cx="1093791" cy="832086"/>
          </a:xfrm>
          <a:prstGeom prst="rect">
            <a:avLst/>
          </a:prstGeom>
        </p:spPr>
      </p:pic>
      <p:pic>
        <p:nvPicPr>
          <p:cNvPr id="7" name="Picture 6"/>
          <p:cNvPicPr>
            <a:picLocks noChangeAspect="1"/>
          </p:cNvPicPr>
          <p:nvPr/>
        </p:nvPicPr>
        <p:blipFill>
          <a:blip r:embed="rId4"/>
          <a:stretch>
            <a:fillRect/>
          </a:stretch>
        </p:blipFill>
        <p:spPr>
          <a:xfrm>
            <a:off x="2047450" y="1788755"/>
            <a:ext cx="5496692" cy="4763165"/>
          </a:xfrm>
          <a:prstGeom prst="rect">
            <a:avLst/>
          </a:prstGeom>
        </p:spPr>
      </p:pic>
    </p:spTree>
    <p:extLst>
      <p:ext uri="{BB962C8B-B14F-4D97-AF65-F5344CB8AC3E}">
        <p14:creationId xmlns:p14="http://schemas.microsoft.com/office/powerpoint/2010/main" val="27742996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5" name="Rectangle 4"/>
          <p:cNvSpPr/>
          <p:nvPr/>
        </p:nvSpPr>
        <p:spPr>
          <a:xfrm>
            <a:off x="729097" y="1571861"/>
            <a:ext cx="7693050" cy="5032981"/>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spcAft>
                <a:spcPts val="0"/>
              </a:spcAft>
            </a:pPr>
            <a:r>
              <a:rPr lang="en-US" sz="2400" b="1" dirty="0" err="1">
                <a:solidFill>
                  <a:schemeClr val="tx1"/>
                </a:solidFill>
              </a:rPr>
              <a:t>Trò</a:t>
            </a:r>
            <a:r>
              <a:rPr lang="en-US" sz="2400" b="1" dirty="0">
                <a:solidFill>
                  <a:schemeClr val="tx1"/>
                </a:solidFill>
              </a:rPr>
              <a:t> </a:t>
            </a:r>
            <a:r>
              <a:rPr lang="en-US" sz="2400" b="1" dirty="0" err="1">
                <a:solidFill>
                  <a:schemeClr val="tx1"/>
                </a:solidFill>
              </a:rPr>
              <a:t>chơi</a:t>
            </a:r>
            <a:r>
              <a:rPr lang="en-US" sz="2400" b="1" dirty="0">
                <a:solidFill>
                  <a:schemeClr val="tx1"/>
                </a:solidFill>
              </a:rPr>
              <a:t> </a:t>
            </a:r>
            <a:r>
              <a:rPr lang="en-US" sz="2400" b="1" dirty="0" err="1">
                <a:solidFill>
                  <a:schemeClr val="tx1"/>
                </a:solidFill>
              </a:rPr>
              <a:t>gợi</a:t>
            </a:r>
            <a:r>
              <a:rPr lang="en-US" sz="2400" b="1" dirty="0">
                <a:solidFill>
                  <a:schemeClr val="tx1"/>
                </a:solidFill>
              </a:rPr>
              <a:t> ý: </a:t>
            </a:r>
            <a:r>
              <a:rPr lang="en-US" sz="2400" dirty="0" err="1">
                <a:solidFill>
                  <a:schemeClr val="tx1"/>
                </a:solidFill>
              </a:rPr>
              <a:t>Nét</a:t>
            </a:r>
            <a:r>
              <a:rPr lang="en-US" sz="2400" dirty="0">
                <a:solidFill>
                  <a:schemeClr val="tx1"/>
                </a:solidFill>
              </a:rPr>
              <a:t> </a:t>
            </a:r>
            <a:r>
              <a:rPr lang="en-US" sz="2400" dirty="0" err="1">
                <a:solidFill>
                  <a:schemeClr val="tx1"/>
                </a:solidFill>
              </a:rPr>
              <a:t>vẽ</a:t>
            </a:r>
            <a:r>
              <a:rPr lang="en-US" sz="2400" dirty="0">
                <a:solidFill>
                  <a:schemeClr val="tx1"/>
                </a:solidFill>
              </a:rPr>
              <a:t> </a:t>
            </a:r>
            <a:r>
              <a:rPr lang="en-US" sz="2400" dirty="0" err="1">
                <a:solidFill>
                  <a:schemeClr val="tx1"/>
                </a:solidFill>
              </a:rPr>
              <a:t>kì</a:t>
            </a:r>
            <a:r>
              <a:rPr lang="en-US" sz="2400" dirty="0">
                <a:solidFill>
                  <a:schemeClr val="tx1"/>
                </a:solidFill>
              </a:rPr>
              <a:t> </a:t>
            </a:r>
            <a:r>
              <a:rPr lang="en-US" sz="2400" dirty="0" err="1">
                <a:solidFill>
                  <a:schemeClr val="tx1"/>
                </a:solidFill>
              </a:rPr>
              <a:t>ảo</a:t>
            </a:r>
            <a:endParaRPr lang="en-US" sz="2000" dirty="0">
              <a:solidFill>
                <a:schemeClr val="tx1"/>
              </a:solidFill>
            </a:endParaRPr>
          </a:p>
          <a:p>
            <a:pPr>
              <a:lnSpc>
                <a:spcPct val="110000"/>
              </a:lnSpc>
              <a:spcAft>
                <a:spcPts val="0"/>
              </a:spcAft>
            </a:pPr>
            <a:r>
              <a:rPr lang="en-US" sz="2400" b="1" dirty="0" err="1">
                <a:solidFill>
                  <a:schemeClr val="tx1"/>
                </a:solidFill>
              </a:rPr>
              <a:t>Mục</a:t>
            </a:r>
            <a:r>
              <a:rPr lang="en-US" sz="2400" b="1" dirty="0">
                <a:solidFill>
                  <a:schemeClr val="tx1"/>
                </a:solidFill>
              </a:rPr>
              <a:t> </a:t>
            </a:r>
            <a:r>
              <a:rPr lang="en-US" sz="2400" b="1" dirty="0" err="1">
                <a:solidFill>
                  <a:schemeClr val="tx1"/>
                </a:solidFill>
              </a:rPr>
              <a:t>đích</a:t>
            </a:r>
            <a:r>
              <a:rPr lang="en-US" sz="2400" b="1" dirty="0">
                <a:solidFill>
                  <a:schemeClr val="tx1"/>
                </a:solidFill>
              </a:rPr>
              <a:t>: </a:t>
            </a:r>
            <a:r>
              <a:rPr lang="en-US" sz="2400" dirty="0" err="1">
                <a:solidFill>
                  <a:schemeClr val="tx1"/>
                </a:solidFill>
              </a:rPr>
              <a:t>Học</a:t>
            </a:r>
            <a:r>
              <a:rPr lang="en-US" sz="2400" dirty="0">
                <a:solidFill>
                  <a:schemeClr val="tx1"/>
                </a:solidFill>
              </a:rPr>
              <a:t> </a:t>
            </a:r>
            <a:r>
              <a:rPr lang="en-US" sz="2400" dirty="0" err="1">
                <a:solidFill>
                  <a:schemeClr val="tx1"/>
                </a:solidFill>
              </a:rPr>
              <a:t>sinh</a:t>
            </a:r>
            <a:r>
              <a:rPr lang="en-US" sz="2400" dirty="0">
                <a:solidFill>
                  <a:schemeClr val="tx1"/>
                </a:solidFill>
              </a:rPr>
              <a:t> </a:t>
            </a:r>
            <a:r>
              <a:rPr lang="en-US" sz="2400" dirty="0" err="1">
                <a:solidFill>
                  <a:schemeClr val="tx1"/>
                </a:solidFill>
              </a:rPr>
              <a:t>nhận</a:t>
            </a:r>
            <a:r>
              <a:rPr lang="en-US" sz="2400" dirty="0">
                <a:solidFill>
                  <a:schemeClr val="tx1"/>
                </a:solidFill>
              </a:rPr>
              <a:t> </a:t>
            </a:r>
            <a:r>
              <a:rPr lang="en-US" sz="2400" dirty="0" err="1">
                <a:solidFill>
                  <a:schemeClr val="tx1"/>
                </a:solidFill>
              </a:rPr>
              <a:t>biết</a:t>
            </a:r>
            <a:r>
              <a:rPr lang="en-US" sz="2400" dirty="0">
                <a:solidFill>
                  <a:schemeClr val="tx1"/>
                </a:solidFill>
              </a:rPr>
              <a:t> </a:t>
            </a:r>
            <a:r>
              <a:rPr lang="en-US" sz="2400" dirty="0" err="1">
                <a:solidFill>
                  <a:schemeClr val="tx1"/>
                </a:solidFill>
              </a:rPr>
              <a:t>được</a:t>
            </a:r>
            <a:r>
              <a:rPr lang="en-US" sz="2400" dirty="0">
                <a:solidFill>
                  <a:schemeClr val="tx1"/>
                </a:solidFill>
              </a:rPr>
              <a:t> </a:t>
            </a:r>
            <a:r>
              <a:rPr lang="en-US" sz="2400" dirty="0" err="1">
                <a:solidFill>
                  <a:schemeClr val="tx1"/>
                </a:solidFill>
              </a:rPr>
              <a:t>các</a:t>
            </a:r>
            <a:r>
              <a:rPr lang="en-US" sz="2400" dirty="0">
                <a:solidFill>
                  <a:schemeClr val="tx1"/>
                </a:solidFill>
              </a:rPr>
              <a:t> </a:t>
            </a:r>
            <a:r>
              <a:rPr lang="en-US" sz="2400" dirty="0" err="1">
                <a:solidFill>
                  <a:schemeClr val="tx1"/>
                </a:solidFill>
              </a:rPr>
              <a:t>nét</a:t>
            </a:r>
            <a:r>
              <a:rPr lang="en-US" sz="2400" dirty="0">
                <a:solidFill>
                  <a:schemeClr val="tx1"/>
                </a:solidFill>
              </a:rPr>
              <a:t> </a:t>
            </a:r>
            <a:r>
              <a:rPr lang="en-US" sz="2400" dirty="0" err="1">
                <a:solidFill>
                  <a:schemeClr val="tx1"/>
                </a:solidFill>
              </a:rPr>
              <a:t>vẽ</a:t>
            </a:r>
            <a:r>
              <a:rPr lang="en-US" sz="2400" dirty="0">
                <a:solidFill>
                  <a:schemeClr val="tx1"/>
                </a:solidFill>
              </a:rPr>
              <a:t> </a:t>
            </a:r>
            <a:r>
              <a:rPr lang="en-US" sz="2400" dirty="0" err="1">
                <a:solidFill>
                  <a:schemeClr val="tx1"/>
                </a:solidFill>
              </a:rPr>
              <a:t>trên</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sản</a:t>
            </a:r>
            <a:r>
              <a:rPr lang="en-US" sz="2400" dirty="0">
                <a:solidFill>
                  <a:schemeClr val="tx1"/>
                </a:solidFill>
              </a:rPr>
              <a:t> </a:t>
            </a:r>
            <a:r>
              <a:rPr lang="en-US" sz="2400" dirty="0" err="1">
                <a:solidFill>
                  <a:schemeClr val="tx1"/>
                </a:solidFill>
              </a:rPr>
              <a:t>phẩm</a:t>
            </a:r>
            <a:r>
              <a:rPr lang="en-US" sz="2400" dirty="0">
                <a:solidFill>
                  <a:schemeClr val="tx1"/>
                </a:solidFill>
              </a:rPr>
              <a:t> </a:t>
            </a:r>
            <a:r>
              <a:rPr lang="en-US" sz="2400" dirty="0" err="1">
                <a:solidFill>
                  <a:schemeClr val="tx1"/>
                </a:solidFill>
              </a:rPr>
              <a:t>mĩ</a:t>
            </a:r>
            <a:r>
              <a:rPr lang="en-US" sz="2400" dirty="0">
                <a:solidFill>
                  <a:schemeClr val="tx1"/>
                </a:solidFill>
              </a:rPr>
              <a:t> </a:t>
            </a:r>
            <a:r>
              <a:rPr lang="en-US" sz="2400" dirty="0" err="1">
                <a:solidFill>
                  <a:schemeClr val="tx1"/>
                </a:solidFill>
              </a:rPr>
              <a:t>thuật</a:t>
            </a:r>
            <a:r>
              <a:rPr lang="en-US" sz="2400" dirty="0">
                <a:solidFill>
                  <a:schemeClr val="tx1"/>
                </a:solidFill>
              </a:rPr>
              <a:t>.</a:t>
            </a:r>
            <a:endParaRPr lang="en-US" sz="2000" dirty="0">
              <a:solidFill>
                <a:schemeClr val="tx1"/>
              </a:solidFill>
            </a:endParaRPr>
          </a:p>
          <a:p>
            <a:pPr>
              <a:lnSpc>
                <a:spcPct val="110000"/>
              </a:lnSpc>
              <a:spcAft>
                <a:spcPts val="0"/>
              </a:spcAft>
            </a:pPr>
            <a:r>
              <a:rPr lang="en-US" sz="2400" b="1" dirty="0" err="1">
                <a:solidFill>
                  <a:schemeClr val="tx1"/>
                </a:solidFill>
              </a:rPr>
              <a:t>Cách</a:t>
            </a:r>
            <a:r>
              <a:rPr lang="en-US" sz="2400" b="1" dirty="0">
                <a:solidFill>
                  <a:schemeClr val="tx1"/>
                </a:solidFill>
              </a:rPr>
              <a:t> </a:t>
            </a:r>
            <a:r>
              <a:rPr lang="en-US" sz="2400" b="1" dirty="0" err="1">
                <a:solidFill>
                  <a:schemeClr val="tx1"/>
                </a:solidFill>
              </a:rPr>
              <a:t>chơi</a:t>
            </a:r>
            <a:r>
              <a:rPr lang="en-US" sz="2400" b="1" dirty="0">
                <a:solidFill>
                  <a:schemeClr val="tx1"/>
                </a:solidFill>
              </a:rPr>
              <a:t>: </a:t>
            </a:r>
            <a:r>
              <a:rPr lang="en-US" sz="2400" dirty="0">
                <a:solidFill>
                  <a:schemeClr val="tx1"/>
                </a:solidFill>
              </a:rPr>
              <a:t>HS </a:t>
            </a:r>
            <a:r>
              <a:rPr lang="en-US" sz="2400" dirty="0" err="1">
                <a:solidFill>
                  <a:schemeClr val="tx1"/>
                </a:solidFill>
              </a:rPr>
              <a:t>lên</a:t>
            </a:r>
            <a:r>
              <a:rPr lang="en-US" sz="2400" dirty="0">
                <a:solidFill>
                  <a:schemeClr val="tx1"/>
                </a:solidFill>
              </a:rPr>
              <a:t> </a:t>
            </a:r>
            <a:r>
              <a:rPr lang="en-US" sz="2400" dirty="0" err="1">
                <a:solidFill>
                  <a:schemeClr val="tx1"/>
                </a:solidFill>
              </a:rPr>
              <a:t>bảng</a:t>
            </a:r>
            <a:r>
              <a:rPr lang="en-US" sz="2400" dirty="0">
                <a:solidFill>
                  <a:schemeClr val="tx1"/>
                </a:solidFill>
              </a:rPr>
              <a:t> </a:t>
            </a:r>
            <a:r>
              <a:rPr lang="en-US" sz="2400" dirty="0" err="1">
                <a:solidFill>
                  <a:schemeClr val="tx1"/>
                </a:solidFill>
              </a:rPr>
              <a:t>và</a:t>
            </a:r>
            <a:r>
              <a:rPr lang="en-US" sz="2400" dirty="0">
                <a:solidFill>
                  <a:schemeClr val="tx1"/>
                </a:solidFill>
              </a:rPr>
              <a:t> </a:t>
            </a:r>
            <a:r>
              <a:rPr lang="en-US" sz="2400" dirty="0" err="1">
                <a:solidFill>
                  <a:schemeClr val="tx1"/>
                </a:solidFill>
              </a:rPr>
              <a:t>chỉ</a:t>
            </a:r>
            <a:r>
              <a:rPr lang="en-US" sz="2400" dirty="0">
                <a:solidFill>
                  <a:schemeClr val="tx1"/>
                </a:solidFill>
              </a:rPr>
              <a:t> </a:t>
            </a:r>
            <a:r>
              <a:rPr lang="en-US" sz="2400" dirty="0" err="1">
                <a:solidFill>
                  <a:schemeClr val="tx1"/>
                </a:solidFill>
              </a:rPr>
              <a:t>vào</a:t>
            </a:r>
            <a:r>
              <a:rPr lang="en-US" sz="2400" dirty="0">
                <a:solidFill>
                  <a:schemeClr val="tx1"/>
                </a:solidFill>
              </a:rPr>
              <a:t> </a:t>
            </a:r>
            <a:r>
              <a:rPr lang="en-US" sz="2400" dirty="0" err="1">
                <a:solidFill>
                  <a:schemeClr val="tx1"/>
                </a:solidFill>
              </a:rPr>
              <a:t>các</a:t>
            </a:r>
            <a:r>
              <a:rPr lang="en-US" sz="2400" dirty="0">
                <a:solidFill>
                  <a:schemeClr val="tx1"/>
                </a:solidFill>
              </a:rPr>
              <a:t> </a:t>
            </a:r>
            <a:r>
              <a:rPr lang="en-US" sz="2400" dirty="0" err="1">
                <a:solidFill>
                  <a:schemeClr val="tx1"/>
                </a:solidFill>
              </a:rPr>
              <a:t>loại</a:t>
            </a:r>
            <a:r>
              <a:rPr lang="en-US" sz="2400" dirty="0">
                <a:solidFill>
                  <a:schemeClr val="tx1"/>
                </a:solidFill>
              </a:rPr>
              <a:t> </a:t>
            </a:r>
            <a:r>
              <a:rPr lang="en-US" sz="2400" dirty="0" err="1">
                <a:solidFill>
                  <a:schemeClr val="tx1"/>
                </a:solidFill>
              </a:rPr>
              <a:t>nét</a:t>
            </a:r>
            <a:r>
              <a:rPr lang="en-US" sz="2400" dirty="0">
                <a:solidFill>
                  <a:schemeClr val="tx1"/>
                </a:solidFill>
              </a:rPr>
              <a:t> </a:t>
            </a:r>
            <a:r>
              <a:rPr lang="en-US" sz="2400" dirty="0" err="1">
                <a:solidFill>
                  <a:schemeClr val="tx1"/>
                </a:solidFill>
              </a:rPr>
              <a:t>khác</a:t>
            </a:r>
            <a:r>
              <a:rPr lang="en-US" sz="2400" dirty="0">
                <a:solidFill>
                  <a:schemeClr val="tx1"/>
                </a:solidFill>
              </a:rPr>
              <a:t> </a:t>
            </a:r>
            <a:r>
              <a:rPr lang="en-US" sz="2400" dirty="0" err="1">
                <a:solidFill>
                  <a:schemeClr val="tx1"/>
                </a:solidFill>
              </a:rPr>
              <a:t>nhau</a:t>
            </a:r>
            <a:r>
              <a:rPr lang="en-US" sz="2400" dirty="0">
                <a:solidFill>
                  <a:schemeClr val="tx1"/>
                </a:solidFill>
              </a:rPr>
              <a:t> </a:t>
            </a:r>
            <a:r>
              <a:rPr lang="en-US" sz="2400" dirty="0" err="1">
                <a:solidFill>
                  <a:schemeClr val="tx1"/>
                </a:solidFill>
              </a:rPr>
              <a:t>trong</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sản</a:t>
            </a:r>
            <a:r>
              <a:rPr lang="en-US" sz="2400" dirty="0">
                <a:solidFill>
                  <a:schemeClr val="tx1"/>
                </a:solidFill>
              </a:rPr>
              <a:t> </a:t>
            </a:r>
            <a:r>
              <a:rPr lang="en-US" sz="2400" dirty="0" err="1">
                <a:solidFill>
                  <a:schemeClr val="tx1"/>
                </a:solidFill>
              </a:rPr>
              <a:t>phẩm</a:t>
            </a:r>
            <a:r>
              <a:rPr lang="en-US" sz="2400" dirty="0">
                <a:solidFill>
                  <a:schemeClr val="tx1"/>
                </a:solidFill>
              </a:rPr>
              <a:t> </a:t>
            </a:r>
            <a:r>
              <a:rPr lang="en-US" sz="2400" dirty="0" err="1">
                <a:solidFill>
                  <a:schemeClr val="tx1"/>
                </a:solidFill>
              </a:rPr>
              <a:t>mĩ</a:t>
            </a:r>
            <a:r>
              <a:rPr lang="en-US" sz="2400" dirty="0">
                <a:solidFill>
                  <a:schemeClr val="tx1"/>
                </a:solidFill>
              </a:rPr>
              <a:t> </a:t>
            </a:r>
            <a:r>
              <a:rPr lang="en-US" sz="2400" dirty="0" err="1">
                <a:solidFill>
                  <a:schemeClr val="tx1"/>
                </a:solidFill>
              </a:rPr>
              <a:t>thuật</a:t>
            </a:r>
            <a:r>
              <a:rPr lang="en-US" sz="2400" dirty="0">
                <a:solidFill>
                  <a:schemeClr val="tx1"/>
                </a:solidFill>
              </a:rPr>
              <a:t> (</a:t>
            </a:r>
            <a:r>
              <a:rPr lang="en-US" sz="2400" dirty="0" err="1">
                <a:solidFill>
                  <a:schemeClr val="tx1"/>
                </a:solidFill>
              </a:rPr>
              <a:t>bài</a:t>
            </a:r>
            <a:r>
              <a:rPr lang="en-US" sz="2400" dirty="0">
                <a:solidFill>
                  <a:schemeClr val="tx1"/>
                </a:solidFill>
              </a:rPr>
              <a:t> </a:t>
            </a:r>
            <a:r>
              <a:rPr lang="en-US" sz="2400" dirty="0" err="1">
                <a:solidFill>
                  <a:schemeClr val="tx1"/>
                </a:solidFill>
              </a:rPr>
              <a:t>vẽ</a:t>
            </a:r>
            <a:r>
              <a:rPr lang="en-US" sz="2400" dirty="0">
                <a:solidFill>
                  <a:schemeClr val="tx1"/>
                </a:solidFill>
              </a:rPr>
              <a:t>; </a:t>
            </a:r>
            <a:r>
              <a:rPr lang="en-US" sz="2400" dirty="0" err="1">
                <a:solidFill>
                  <a:schemeClr val="tx1"/>
                </a:solidFill>
              </a:rPr>
              <a:t>xé</a:t>
            </a:r>
            <a:r>
              <a:rPr lang="en-US" sz="2400" dirty="0">
                <a:solidFill>
                  <a:schemeClr val="tx1"/>
                </a:solidFill>
              </a:rPr>
              <a:t>, </a:t>
            </a:r>
            <a:r>
              <a:rPr lang="en-US" sz="2400" dirty="0" err="1">
                <a:solidFill>
                  <a:schemeClr val="tx1"/>
                </a:solidFill>
              </a:rPr>
              <a:t>dán</a:t>
            </a:r>
            <a:r>
              <a:rPr lang="en-US" sz="2400" dirty="0">
                <a:solidFill>
                  <a:schemeClr val="tx1"/>
                </a:solidFill>
              </a:rPr>
              <a:t>, </a:t>
            </a:r>
            <a:r>
              <a:rPr lang="en-US" sz="2400" dirty="0" err="1">
                <a:solidFill>
                  <a:schemeClr val="tx1"/>
                </a:solidFill>
              </a:rPr>
              <a:t>đắp</a:t>
            </a:r>
            <a:r>
              <a:rPr lang="en-US" sz="2400" dirty="0">
                <a:solidFill>
                  <a:schemeClr val="tx1"/>
                </a:solidFill>
              </a:rPr>
              <a:t> </a:t>
            </a:r>
            <a:r>
              <a:rPr lang="en-US" sz="2400" dirty="0" err="1">
                <a:solidFill>
                  <a:schemeClr val="tx1"/>
                </a:solidFill>
              </a:rPr>
              <a:t>nổi</a:t>
            </a:r>
            <a:r>
              <a:rPr lang="en-US" sz="2400" dirty="0">
                <a:solidFill>
                  <a:schemeClr val="tx1"/>
                </a:solidFill>
              </a:rPr>
              <a:t> </a:t>
            </a:r>
            <a:r>
              <a:rPr lang="en-US" sz="2400" dirty="0" err="1">
                <a:solidFill>
                  <a:schemeClr val="tx1"/>
                </a:solidFill>
              </a:rPr>
              <a:t>đất</a:t>
            </a:r>
            <a:r>
              <a:rPr lang="en-US" sz="2400" dirty="0">
                <a:solidFill>
                  <a:schemeClr val="tx1"/>
                </a:solidFill>
              </a:rPr>
              <a:t> </a:t>
            </a:r>
            <a:r>
              <a:rPr lang="en-US" sz="2400" dirty="0" err="1">
                <a:solidFill>
                  <a:schemeClr val="tx1"/>
                </a:solidFill>
              </a:rPr>
              <a:t>nặn</a:t>
            </a:r>
            <a:r>
              <a:rPr lang="en-US" sz="2400" dirty="0">
                <a:solidFill>
                  <a:schemeClr val="tx1"/>
                </a:solidFill>
              </a:rPr>
              <a:t>). GV </a:t>
            </a:r>
            <a:r>
              <a:rPr lang="en-US" sz="2400" dirty="0" err="1">
                <a:solidFill>
                  <a:schemeClr val="tx1"/>
                </a:solidFill>
              </a:rPr>
              <a:t>chuẩn</a:t>
            </a:r>
            <a:r>
              <a:rPr lang="en-US" sz="2400" dirty="0">
                <a:solidFill>
                  <a:schemeClr val="tx1"/>
                </a:solidFill>
              </a:rPr>
              <a:t> </a:t>
            </a:r>
            <a:r>
              <a:rPr lang="en-US" sz="2400" dirty="0" err="1">
                <a:solidFill>
                  <a:schemeClr val="tx1"/>
                </a:solidFill>
              </a:rPr>
              <a:t>bị</a:t>
            </a:r>
            <a:r>
              <a:rPr lang="en-US" sz="2400" dirty="0">
                <a:solidFill>
                  <a:schemeClr val="tx1"/>
                </a:solidFill>
              </a:rPr>
              <a:t> </a:t>
            </a:r>
            <a:r>
              <a:rPr lang="en-US" sz="2400" dirty="0" err="1">
                <a:solidFill>
                  <a:schemeClr val="tx1"/>
                </a:solidFill>
              </a:rPr>
              <a:t>sản</a:t>
            </a:r>
            <a:r>
              <a:rPr lang="en-US" sz="2400" dirty="0">
                <a:solidFill>
                  <a:schemeClr val="tx1"/>
                </a:solidFill>
              </a:rPr>
              <a:t> </a:t>
            </a:r>
            <a:r>
              <a:rPr lang="en-US" sz="2400" dirty="0" err="1">
                <a:solidFill>
                  <a:schemeClr val="tx1"/>
                </a:solidFill>
              </a:rPr>
              <a:t>phẩm</a:t>
            </a:r>
            <a:r>
              <a:rPr lang="en-US" sz="2400" dirty="0">
                <a:solidFill>
                  <a:schemeClr val="tx1"/>
                </a:solidFill>
              </a:rPr>
              <a:t> </a:t>
            </a:r>
            <a:r>
              <a:rPr lang="en-US" sz="2400" dirty="0" err="1">
                <a:solidFill>
                  <a:schemeClr val="tx1"/>
                </a:solidFill>
              </a:rPr>
              <a:t>mĩ</a:t>
            </a:r>
            <a:r>
              <a:rPr lang="en-US" sz="2400" dirty="0">
                <a:solidFill>
                  <a:schemeClr val="tx1"/>
                </a:solidFill>
              </a:rPr>
              <a:t> </a:t>
            </a:r>
            <a:r>
              <a:rPr lang="en-US" sz="2400" dirty="0" err="1">
                <a:solidFill>
                  <a:schemeClr val="tx1"/>
                </a:solidFill>
              </a:rPr>
              <a:t>thuật</a:t>
            </a:r>
            <a:r>
              <a:rPr lang="en-US" sz="2400" dirty="0">
                <a:solidFill>
                  <a:schemeClr val="tx1"/>
                </a:solidFill>
              </a:rPr>
              <a:t> </a:t>
            </a:r>
            <a:r>
              <a:rPr lang="en-US" sz="2400" dirty="0" err="1">
                <a:solidFill>
                  <a:schemeClr val="tx1"/>
                </a:solidFill>
              </a:rPr>
              <a:t>khác</a:t>
            </a:r>
            <a:r>
              <a:rPr lang="en-US" sz="2400" dirty="0">
                <a:solidFill>
                  <a:schemeClr val="tx1"/>
                </a:solidFill>
              </a:rPr>
              <a:t> </a:t>
            </a:r>
            <a:r>
              <a:rPr lang="en-US" sz="2400" dirty="0" err="1">
                <a:solidFill>
                  <a:schemeClr val="tx1"/>
                </a:solidFill>
              </a:rPr>
              <a:t>nhau</a:t>
            </a:r>
            <a:r>
              <a:rPr lang="en-US" sz="2400" dirty="0">
                <a:solidFill>
                  <a:schemeClr val="tx1"/>
                </a:solidFill>
              </a:rPr>
              <a:t> </a:t>
            </a:r>
            <a:r>
              <a:rPr lang="en-US" sz="2400" dirty="0" err="1">
                <a:solidFill>
                  <a:schemeClr val="tx1"/>
                </a:solidFill>
              </a:rPr>
              <a:t>tương</a:t>
            </a:r>
            <a:r>
              <a:rPr lang="en-US" sz="2400" dirty="0">
                <a:solidFill>
                  <a:schemeClr val="tx1"/>
                </a:solidFill>
              </a:rPr>
              <a:t> </a:t>
            </a:r>
            <a:r>
              <a:rPr lang="en-US" sz="2400" dirty="0" err="1">
                <a:solidFill>
                  <a:schemeClr val="tx1"/>
                </a:solidFill>
              </a:rPr>
              <a:t>ứng</a:t>
            </a:r>
            <a:r>
              <a:rPr lang="en-US" sz="2400" dirty="0">
                <a:solidFill>
                  <a:schemeClr val="tx1"/>
                </a:solidFill>
              </a:rPr>
              <a:t> </a:t>
            </a:r>
            <a:r>
              <a:rPr lang="en-US" sz="2400" dirty="0" err="1">
                <a:solidFill>
                  <a:schemeClr val="tx1"/>
                </a:solidFill>
              </a:rPr>
              <a:t>với</a:t>
            </a:r>
            <a:r>
              <a:rPr lang="en-US" sz="2400" dirty="0">
                <a:solidFill>
                  <a:schemeClr val="tx1"/>
                </a:solidFill>
              </a:rPr>
              <a:t> </a:t>
            </a:r>
            <a:r>
              <a:rPr lang="en-US" sz="2400" dirty="0" err="1">
                <a:solidFill>
                  <a:schemeClr val="tx1"/>
                </a:solidFill>
              </a:rPr>
              <a:t>số</a:t>
            </a:r>
            <a:r>
              <a:rPr lang="en-US" sz="2400" dirty="0">
                <a:solidFill>
                  <a:schemeClr val="tx1"/>
                </a:solidFill>
              </a:rPr>
              <a:t> </a:t>
            </a:r>
            <a:r>
              <a:rPr lang="en-US" sz="2400" dirty="0" err="1">
                <a:solidFill>
                  <a:schemeClr val="tx1"/>
                </a:solidFill>
              </a:rPr>
              <a:t>đội</a:t>
            </a:r>
            <a:r>
              <a:rPr lang="en-US" sz="2400" dirty="0">
                <a:solidFill>
                  <a:schemeClr val="tx1"/>
                </a:solidFill>
              </a:rPr>
              <a:t> </a:t>
            </a:r>
            <a:r>
              <a:rPr lang="en-US" sz="2400" dirty="0" err="1">
                <a:solidFill>
                  <a:schemeClr val="tx1"/>
                </a:solidFill>
              </a:rPr>
              <a:t>tham</a:t>
            </a:r>
            <a:r>
              <a:rPr lang="en-US" sz="2400" dirty="0">
                <a:solidFill>
                  <a:schemeClr val="tx1"/>
                </a:solidFill>
              </a:rPr>
              <a:t> </a:t>
            </a:r>
            <a:r>
              <a:rPr lang="en-US" sz="2400" dirty="0" err="1">
                <a:solidFill>
                  <a:schemeClr val="tx1"/>
                </a:solidFill>
              </a:rPr>
              <a:t>gia</a:t>
            </a:r>
            <a:r>
              <a:rPr lang="en-US" sz="2400" dirty="0">
                <a:solidFill>
                  <a:schemeClr val="tx1"/>
                </a:solidFill>
              </a:rPr>
              <a:t>.</a:t>
            </a:r>
            <a:endParaRPr lang="en-US" sz="2000" dirty="0">
              <a:solidFill>
                <a:schemeClr val="tx1"/>
              </a:solidFill>
            </a:endParaRPr>
          </a:p>
          <a:p>
            <a:pPr>
              <a:lnSpc>
                <a:spcPct val="110000"/>
              </a:lnSpc>
              <a:spcAft>
                <a:spcPts val="0"/>
              </a:spcAft>
            </a:pPr>
            <a:r>
              <a:rPr lang="en-US" sz="2400" b="1" dirty="0" err="1">
                <a:solidFill>
                  <a:schemeClr val="tx1"/>
                </a:solidFill>
              </a:rPr>
              <a:t>Cách</a:t>
            </a:r>
            <a:r>
              <a:rPr lang="en-US" sz="2400" b="1" dirty="0">
                <a:solidFill>
                  <a:schemeClr val="tx1"/>
                </a:solidFill>
              </a:rPr>
              <a:t> </a:t>
            </a:r>
            <a:r>
              <a:rPr lang="en-US" sz="2400" b="1" dirty="0" err="1">
                <a:solidFill>
                  <a:schemeClr val="tx1"/>
                </a:solidFill>
              </a:rPr>
              <a:t>tiến</a:t>
            </a:r>
            <a:r>
              <a:rPr lang="en-US" sz="2400" b="1" dirty="0">
                <a:solidFill>
                  <a:schemeClr val="tx1"/>
                </a:solidFill>
              </a:rPr>
              <a:t> </a:t>
            </a:r>
            <a:r>
              <a:rPr lang="en-US" sz="2400" b="1" dirty="0" err="1">
                <a:solidFill>
                  <a:schemeClr val="tx1"/>
                </a:solidFill>
              </a:rPr>
              <a:t>hành</a:t>
            </a:r>
            <a:r>
              <a:rPr lang="en-US" sz="2400" b="1" dirty="0">
                <a:solidFill>
                  <a:schemeClr val="tx1"/>
                </a:solidFill>
              </a:rPr>
              <a:t>: </a:t>
            </a:r>
            <a:r>
              <a:rPr lang="en-US" sz="2400" dirty="0" err="1">
                <a:solidFill>
                  <a:schemeClr val="tx1"/>
                </a:solidFill>
              </a:rPr>
              <a:t>mỗi</a:t>
            </a:r>
            <a:r>
              <a:rPr lang="en-US" sz="2400" dirty="0">
                <a:solidFill>
                  <a:schemeClr val="tx1"/>
                </a:solidFill>
              </a:rPr>
              <a:t> </a:t>
            </a:r>
            <a:r>
              <a:rPr lang="en-US" sz="2400" dirty="0" err="1">
                <a:solidFill>
                  <a:schemeClr val="tx1"/>
                </a:solidFill>
              </a:rPr>
              <a:t>nhóm</a:t>
            </a:r>
            <a:r>
              <a:rPr lang="en-US" sz="2400" dirty="0">
                <a:solidFill>
                  <a:schemeClr val="tx1"/>
                </a:solidFill>
              </a:rPr>
              <a:t> </a:t>
            </a:r>
            <a:r>
              <a:rPr lang="en-US" sz="2400" dirty="0" err="1">
                <a:solidFill>
                  <a:schemeClr val="tx1"/>
                </a:solidFill>
              </a:rPr>
              <a:t>cử</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thành</a:t>
            </a:r>
            <a:r>
              <a:rPr lang="en-US" sz="2400" dirty="0">
                <a:solidFill>
                  <a:schemeClr val="tx1"/>
                </a:solidFill>
              </a:rPr>
              <a:t> </a:t>
            </a:r>
            <a:r>
              <a:rPr lang="en-US" sz="2400" dirty="0" err="1">
                <a:solidFill>
                  <a:schemeClr val="tx1"/>
                </a:solidFill>
              </a:rPr>
              <a:t>viên</a:t>
            </a:r>
            <a:r>
              <a:rPr lang="en-US" sz="2400" dirty="0">
                <a:solidFill>
                  <a:schemeClr val="tx1"/>
                </a:solidFill>
              </a:rPr>
              <a:t> </a:t>
            </a:r>
            <a:r>
              <a:rPr lang="en-US" sz="2400" dirty="0" err="1">
                <a:solidFill>
                  <a:schemeClr val="tx1"/>
                </a:solidFill>
              </a:rPr>
              <a:t>lên</a:t>
            </a:r>
            <a:r>
              <a:rPr lang="en-US" sz="2400" dirty="0">
                <a:solidFill>
                  <a:schemeClr val="tx1"/>
                </a:solidFill>
              </a:rPr>
              <a:t> </a:t>
            </a:r>
            <a:r>
              <a:rPr lang="en-US" sz="2400" dirty="0" err="1">
                <a:solidFill>
                  <a:schemeClr val="tx1"/>
                </a:solidFill>
              </a:rPr>
              <a:t>bảng</a:t>
            </a:r>
            <a:r>
              <a:rPr lang="en-US" sz="2400" dirty="0">
                <a:solidFill>
                  <a:schemeClr val="tx1"/>
                </a:solidFill>
              </a:rPr>
              <a:t> </a:t>
            </a:r>
            <a:r>
              <a:rPr lang="en-US" sz="2400" dirty="0" err="1">
                <a:solidFill>
                  <a:schemeClr val="tx1"/>
                </a:solidFill>
              </a:rPr>
              <a:t>tham</a:t>
            </a:r>
            <a:r>
              <a:rPr lang="en-US" sz="2400" dirty="0">
                <a:solidFill>
                  <a:schemeClr val="tx1"/>
                </a:solidFill>
              </a:rPr>
              <a:t> </a:t>
            </a:r>
            <a:r>
              <a:rPr lang="en-US" sz="2400" dirty="0" err="1">
                <a:solidFill>
                  <a:schemeClr val="tx1"/>
                </a:solidFill>
              </a:rPr>
              <a:t>gia</a:t>
            </a:r>
            <a:r>
              <a:rPr lang="en-US" sz="2400" dirty="0">
                <a:solidFill>
                  <a:schemeClr val="tx1"/>
                </a:solidFill>
              </a:rPr>
              <a:t> </a:t>
            </a:r>
            <a:r>
              <a:rPr lang="en-US" sz="2400" dirty="0" err="1">
                <a:solidFill>
                  <a:schemeClr val="tx1"/>
                </a:solidFill>
              </a:rPr>
              <a:t>chơi</a:t>
            </a:r>
            <a:r>
              <a:rPr lang="en-US" sz="2400" dirty="0">
                <a:solidFill>
                  <a:schemeClr val="tx1"/>
                </a:solidFill>
              </a:rPr>
              <a:t>.</a:t>
            </a:r>
            <a:endParaRPr lang="en-US" sz="2000" dirty="0">
              <a:solidFill>
                <a:schemeClr val="tx1"/>
              </a:solidFill>
            </a:endParaRPr>
          </a:p>
          <a:p>
            <a:pPr>
              <a:lnSpc>
                <a:spcPct val="110000"/>
              </a:lnSpc>
              <a:spcAft>
                <a:spcPts val="0"/>
              </a:spcAft>
            </a:pPr>
            <a:r>
              <a:rPr lang="en-US" sz="2400" dirty="0">
                <a:solidFill>
                  <a:schemeClr val="tx1"/>
                </a:solidFill>
              </a:rPr>
              <a:t>GV </a:t>
            </a:r>
            <a:r>
              <a:rPr lang="en-US" sz="2400" dirty="0" err="1">
                <a:solidFill>
                  <a:schemeClr val="tx1"/>
                </a:solidFill>
              </a:rPr>
              <a:t>quan</a:t>
            </a:r>
            <a:r>
              <a:rPr lang="en-US" sz="2400" dirty="0">
                <a:solidFill>
                  <a:schemeClr val="tx1"/>
                </a:solidFill>
              </a:rPr>
              <a:t> </a:t>
            </a:r>
            <a:r>
              <a:rPr lang="en-US" sz="2400" dirty="0" err="1">
                <a:solidFill>
                  <a:schemeClr val="tx1"/>
                </a:solidFill>
              </a:rPr>
              <a:t>sát</a:t>
            </a:r>
            <a:r>
              <a:rPr lang="en-US" sz="2400" dirty="0">
                <a:solidFill>
                  <a:schemeClr val="tx1"/>
                </a:solidFill>
              </a:rPr>
              <a:t>, </a:t>
            </a:r>
            <a:r>
              <a:rPr lang="en-US" sz="2400" dirty="0" err="1">
                <a:solidFill>
                  <a:schemeClr val="tx1"/>
                </a:solidFill>
              </a:rPr>
              <a:t>nhận</a:t>
            </a:r>
            <a:r>
              <a:rPr lang="en-US" sz="2400" dirty="0">
                <a:solidFill>
                  <a:schemeClr val="tx1"/>
                </a:solidFill>
              </a:rPr>
              <a:t> </a:t>
            </a:r>
            <a:r>
              <a:rPr lang="en-US" sz="2400" dirty="0" err="1">
                <a:solidFill>
                  <a:schemeClr val="tx1"/>
                </a:solidFill>
              </a:rPr>
              <a:t>xét</a:t>
            </a:r>
            <a:r>
              <a:rPr lang="en-US" sz="2400" dirty="0">
                <a:solidFill>
                  <a:schemeClr val="tx1"/>
                </a:solidFill>
              </a:rPr>
              <a:t>, </a:t>
            </a:r>
            <a:r>
              <a:rPr lang="en-US" sz="2400" dirty="0" err="1">
                <a:solidFill>
                  <a:schemeClr val="tx1"/>
                </a:solidFill>
              </a:rPr>
              <a:t>tuyên</a:t>
            </a:r>
            <a:r>
              <a:rPr lang="en-US" sz="2400" dirty="0">
                <a:solidFill>
                  <a:schemeClr val="tx1"/>
                </a:solidFill>
              </a:rPr>
              <a:t> </a:t>
            </a:r>
            <a:r>
              <a:rPr lang="en-US" sz="2400" dirty="0" err="1">
                <a:solidFill>
                  <a:schemeClr val="tx1"/>
                </a:solidFill>
              </a:rPr>
              <a:t>dương</a:t>
            </a:r>
            <a:r>
              <a:rPr lang="en-US" sz="2400" dirty="0">
                <a:solidFill>
                  <a:schemeClr val="tx1"/>
                </a:solidFill>
              </a:rPr>
              <a:t> HS </a:t>
            </a:r>
            <a:r>
              <a:rPr lang="en-US" sz="2400" dirty="0" err="1">
                <a:solidFill>
                  <a:schemeClr val="tx1"/>
                </a:solidFill>
              </a:rPr>
              <a:t>tham</a:t>
            </a:r>
            <a:r>
              <a:rPr lang="en-US" sz="2400" dirty="0">
                <a:solidFill>
                  <a:schemeClr val="tx1"/>
                </a:solidFill>
              </a:rPr>
              <a:t> </a:t>
            </a:r>
            <a:r>
              <a:rPr lang="en-US" sz="2400" dirty="0" err="1">
                <a:solidFill>
                  <a:schemeClr val="tx1"/>
                </a:solidFill>
              </a:rPr>
              <a:t>gia</a:t>
            </a:r>
            <a:r>
              <a:rPr lang="en-US" sz="2400" dirty="0">
                <a:solidFill>
                  <a:schemeClr val="tx1"/>
                </a:solidFill>
              </a:rPr>
              <a:t>. HS </a:t>
            </a:r>
            <a:r>
              <a:rPr lang="en-US" sz="2400" dirty="0" err="1">
                <a:solidFill>
                  <a:schemeClr val="tx1"/>
                </a:solidFill>
              </a:rPr>
              <a:t>còn</a:t>
            </a:r>
            <a:r>
              <a:rPr lang="en-US" sz="2400" dirty="0">
                <a:solidFill>
                  <a:schemeClr val="tx1"/>
                </a:solidFill>
              </a:rPr>
              <a:t> </a:t>
            </a:r>
            <a:r>
              <a:rPr lang="en-US" sz="2400" dirty="0" err="1">
                <a:solidFill>
                  <a:schemeClr val="tx1"/>
                </a:solidFill>
              </a:rPr>
              <a:t>lại</a:t>
            </a:r>
            <a:r>
              <a:rPr lang="en-US" sz="2400" dirty="0">
                <a:solidFill>
                  <a:schemeClr val="tx1"/>
                </a:solidFill>
              </a:rPr>
              <a:t> </a:t>
            </a:r>
            <a:r>
              <a:rPr lang="en-US" sz="2400" dirty="0" err="1">
                <a:solidFill>
                  <a:schemeClr val="tx1"/>
                </a:solidFill>
              </a:rPr>
              <a:t>cho</a:t>
            </a:r>
            <a:r>
              <a:rPr lang="en-US" sz="2400" dirty="0">
                <a:solidFill>
                  <a:schemeClr val="tx1"/>
                </a:solidFill>
              </a:rPr>
              <a:t> ý </a:t>
            </a:r>
            <a:r>
              <a:rPr lang="en-US" sz="2400" dirty="0" err="1">
                <a:solidFill>
                  <a:schemeClr val="tx1"/>
                </a:solidFill>
              </a:rPr>
              <a:t>kiến</a:t>
            </a:r>
            <a:r>
              <a:rPr lang="en-US" sz="2400" dirty="0">
                <a:solidFill>
                  <a:schemeClr val="tx1"/>
                </a:solidFill>
              </a:rPr>
              <a:t>. Qua </a:t>
            </a:r>
            <a:r>
              <a:rPr lang="en-US" sz="2400" dirty="0" err="1">
                <a:solidFill>
                  <a:schemeClr val="tx1"/>
                </a:solidFill>
              </a:rPr>
              <a:t>đó</a:t>
            </a:r>
            <a:r>
              <a:rPr lang="en-US" sz="2400" dirty="0">
                <a:solidFill>
                  <a:schemeClr val="tx1"/>
                </a:solidFill>
              </a:rPr>
              <a:t>, GV </a:t>
            </a:r>
            <a:r>
              <a:rPr lang="en-US" sz="2400" dirty="0" err="1">
                <a:solidFill>
                  <a:schemeClr val="tx1"/>
                </a:solidFill>
              </a:rPr>
              <a:t>có</a:t>
            </a:r>
            <a:r>
              <a:rPr lang="en-US" sz="2400" dirty="0">
                <a:solidFill>
                  <a:schemeClr val="tx1"/>
                </a:solidFill>
              </a:rPr>
              <a:t> </a:t>
            </a:r>
            <a:r>
              <a:rPr lang="en-US" sz="2400" dirty="0" err="1">
                <a:solidFill>
                  <a:schemeClr val="tx1"/>
                </a:solidFill>
              </a:rPr>
              <a:t>thể</a:t>
            </a:r>
            <a:r>
              <a:rPr lang="en-US" sz="2400" dirty="0">
                <a:solidFill>
                  <a:schemeClr val="tx1"/>
                </a:solidFill>
              </a:rPr>
              <a:t> </a:t>
            </a:r>
            <a:r>
              <a:rPr lang="en-US" sz="2400" dirty="0" err="1">
                <a:solidFill>
                  <a:schemeClr val="tx1"/>
                </a:solidFill>
              </a:rPr>
              <a:t>giúp</a:t>
            </a:r>
            <a:r>
              <a:rPr lang="en-US" sz="2400" dirty="0">
                <a:solidFill>
                  <a:schemeClr val="tx1"/>
                </a:solidFill>
              </a:rPr>
              <a:t> HS </a:t>
            </a:r>
            <a:r>
              <a:rPr lang="en-US" sz="2400" dirty="0" err="1">
                <a:solidFill>
                  <a:schemeClr val="tx1"/>
                </a:solidFill>
              </a:rPr>
              <a:t>củng</a:t>
            </a:r>
            <a:r>
              <a:rPr lang="en-US" sz="2400" dirty="0">
                <a:solidFill>
                  <a:schemeClr val="tx1"/>
                </a:solidFill>
              </a:rPr>
              <a:t> </a:t>
            </a:r>
            <a:r>
              <a:rPr lang="en-US" sz="2400" dirty="0" err="1">
                <a:solidFill>
                  <a:schemeClr val="tx1"/>
                </a:solidFill>
              </a:rPr>
              <a:t>cố</a:t>
            </a:r>
            <a:r>
              <a:rPr lang="en-US" sz="2400" dirty="0">
                <a:solidFill>
                  <a:schemeClr val="tx1"/>
                </a:solidFill>
              </a:rPr>
              <a:t> </a:t>
            </a:r>
            <a:r>
              <a:rPr lang="en-US" sz="2400" dirty="0" err="1">
                <a:solidFill>
                  <a:schemeClr val="tx1"/>
                </a:solidFill>
              </a:rPr>
              <a:t>việc</a:t>
            </a:r>
            <a:r>
              <a:rPr lang="en-US" sz="2400" dirty="0">
                <a:solidFill>
                  <a:schemeClr val="tx1"/>
                </a:solidFill>
              </a:rPr>
              <a:t> </a:t>
            </a:r>
            <a:r>
              <a:rPr lang="en-US" sz="2400" dirty="0" err="1">
                <a:solidFill>
                  <a:schemeClr val="tx1"/>
                </a:solidFill>
              </a:rPr>
              <a:t>nhận</a:t>
            </a:r>
            <a:r>
              <a:rPr lang="en-US" sz="2400" dirty="0">
                <a:solidFill>
                  <a:schemeClr val="tx1"/>
                </a:solidFill>
              </a:rPr>
              <a:t> </a:t>
            </a:r>
            <a:r>
              <a:rPr lang="en-US" sz="2400" dirty="0" err="1">
                <a:solidFill>
                  <a:schemeClr val="tx1"/>
                </a:solidFill>
              </a:rPr>
              <a:t>biết</a:t>
            </a:r>
            <a:r>
              <a:rPr lang="en-US" sz="2400" dirty="0">
                <a:solidFill>
                  <a:schemeClr val="tx1"/>
                </a:solidFill>
              </a:rPr>
              <a:t> </a:t>
            </a:r>
            <a:r>
              <a:rPr lang="en-US" sz="2400" dirty="0" err="1">
                <a:solidFill>
                  <a:schemeClr val="tx1"/>
                </a:solidFill>
              </a:rPr>
              <a:t>yếu</a:t>
            </a:r>
            <a:r>
              <a:rPr lang="en-US" sz="2400" dirty="0">
                <a:solidFill>
                  <a:schemeClr val="tx1"/>
                </a:solidFill>
              </a:rPr>
              <a:t> </a:t>
            </a:r>
            <a:r>
              <a:rPr lang="en-US" sz="2400" dirty="0" err="1">
                <a:solidFill>
                  <a:schemeClr val="tx1"/>
                </a:solidFill>
              </a:rPr>
              <a:t>tố</a:t>
            </a:r>
            <a:r>
              <a:rPr lang="en-US" sz="2400" dirty="0">
                <a:solidFill>
                  <a:schemeClr val="tx1"/>
                </a:solidFill>
              </a:rPr>
              <a:t> </a:t>
            </a:r>
            <a:r>
              <a:rPr lang="en-US" sz="2400" dirty="0" err="1">
                <a:solidFill>
                  <a:schemeClr val="tx1"/>
                </a:solidFill>
              </a:rPr>
              <a:t>nết</a:t>
            </a:r>
            <a:r>
              <a:rPr lang="en-US" sz="2400" dirty="0">
                <a:solidFill>
                  <a:schemeClr val="tx1"/>
                </a:solidFill>
              </a:rPr>
              <a:t> </a:t>
            </a:r>
            <a:r>
              <a:rPr lang="en-US" sz="2400" dirty="0" err="1">
                <a:solidFill>
                  <a:schemeClr val="tx1"/>
                </a:solidFill>
              </a:rPr>
              <a:t>trong</a:t>
            </a:r>
            <a:r>
              <a:rPr lang="en-US" sz="2400" dirty="0">
                <a:solidFill>
                  <a:schemeClr val="tx1"/>
                </a:solidFill>
              </a:rPr>
              <a:t> </a:t>
            </a:r>
            <a:r>
              <a:rPr lang="en-US" sz="2400" dirty="0" err="1">
                <a:solidFill>
                  <a:schemeClr val="tx1"/>
                </a:solidFill>
              </a:rPr>
              <a:t>bài</a:t>
            </a:r>
            <a:r>
              <a:rPr lang="en-US" sz="2400" dirty="0">
                <a:solidFill>
                  <a:schemeClr val="tx1"/>
                </a:solidFill>
              </a:rPr>
              <a:t> </a:t>
            </a:r>
            <a:r>
              <a:rPr lang="en-US" sz="2400" dirty="0" err="1">
                <a:solidFill>
                  <a:schemeClr val="tx1"/>
                </a:solidFill>
              </a:rPr>
              <a:t>thực</a:t>
            </a:r>
            <a:r>
              <a:rPr lang="en-US" sz="2400" dirty="0">
                <a:solidFill>
                  <a:schemeClr val="tx1"/>
                </a:solidFill>
              </a:rPr>
              <a:t> </a:t>
            </a:r>
            <a:r>
              <a:rPr lang="en-US" sz="2400" dirty="0" err="1">
                <a:solidFill>
                  <a:schemeClr val="tx1"/>
                </a:solidFill>
              </a:rPr>
              <a:t>hành</a:t>
            </a:r>
            <a:r>
              <a:rPr lang="en-US" sz="2400" dirty="0">
                <a:solidFill>
                  <a:schemeClr val="tx1"/>
                </a:solidFill>
              </a:rPr>
              <a:t>.</a:t>
            </a:r>
            <a:endParaRPr lang="en-US" sz="2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734181" y="879929"/>
            <a:ext cx="1957270" cy="5214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err="1"/>
              <a:t>Tổ</a:t>
            </a:r>
            <a:r>
              <a:rPr lang="en-US" b="1" dirty="0"/>
              <a:t> </a:t>
            </a:r>
            <a:r>
              <a:rPr lang="en-US" b="1" dirty="0" err="1"/>
              <a:t>chức</a:t>
            </a:r>
            <a:r>
              <a:rPr lang="en-US" b="1" dirty="0"/>
              <a:t> </a:t>
            </a:r>
            <a:r>
              <a:rPr lang="en-US" b="1" dirty="0" err="1"/>
              <a:t>trò</a:t>
            </a:r>
            <a:r>
              <a:rPr lang="en-US" b="1" dirty="0"/>
              <a:t> </a:t>
            </a:r>
            <a:r>
              <a:rPr lang="en-US" b="1" dirty="0" err="1"/>
              <a:t>chơi</a:t>
            </a:r>
            <a:endParaRPr lang="en-US" b="1" dirty="0"/>
          </a:p>
        </p:txBody>
      </p:sp>
      <p:pic>
        <p:nvPicPr>
          <p:cNvPr id="7" name="Picture 6"/>
          <p:cNvPicPr>
            <a:picLocks noChangeAspect="1"/>
          </p:cNvPicPr>
          <p:nvPr/>
        </p:nvPicPr>
        <p:blipFill>
          <a:blip r:embed="rId3"/>
          <a:stretch>
            <a:fillRect/>
          </a:stretch>
        </p:blipFill>
        <p:spPr>
          <a:xfrm>
            <a:off x="278795" y="304632"/>
            <a:ext cx="1255282" cy="1108058"/>
          </a:xfrm>
          <a:prstGeom prst="rect">
            <a:avLst/>
          </a:prstGeom>
        </p:spPr>
      </p:pic>
    </p:spTree>
    <p:extLst>
      <p:ext uri="{BB962C8B-B14F-4D97-AF65-F5344CB8AC3E}">
        <p14:creationId xmlns:p14="http://schemas.microsoft.com/office/powerpoint/2010/main" val="2968461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4" name="Picture 3"/>
          <p:cNvPicPr>
            <a:picLocks noChangeAspect="1"/>
          </p:cNvPicPr>
          <p:nvPr/>
        </p:nvPicPr>
        <p:blipFill>
          <a:blip r:embed="rId3"/>
          <a:stretch>
            <a:fillRect/>
          </a:stretch>
        </p:blipFill>
        <p:spPr>
          <a:xfrm>
            <a:off x="740589" y="1142017"/>
            <a:ext cx="8136420" cy="552573"/>
          </a:xfrm>
          <a:prstGeom prst="rect">
            <a:avLst/>
          </a:prstGeom>
        </p:spPr>
      </p:pic>
      <p:pic>
        <p:nvPicPr>
          <p:cNvPr id="5" name="Picture 4"/>
          <p:cNvPicPr>
            <a:picLocks noChangeAspect="1"/>
          </p:cNvPicPr>
          <p:nvPr/>
        </p:nvPicPr>
        <p:blipFill>
          <a:blip r:embed="rId4"/>
          <a:stretch>
            <a:fillRect/>
          </a:stretch>
        </p:blipFill>
        <p:spPr>
          <a:xfrm>
            <a:off x="332511" y="1840904"/>
            <a:ext cx="2697210" cy="3826865"/>
          </a:xfrm>
          <a:prstGeom prst="rect">
            <a:avLst/>
          </a:prstGeom>
        </p:spPr>
      </p:pic>
      <p:pic>
        <p:nvPicPr>
          <p:cNvPr id="6" name="Picture 5"/>
          <p:cNvPicPr>
            <a:picLocks noChangeAspect="1"/>
          </p:cNvPicPr>
          <p:nvPr/>
        </p:nvPicPr>
        <p:blipFill>
          <a:blip r:embed="rId5"/>
          <a:stretch>
            <a:fillRect/>
          </a:stretch>
        </p:blipFill>
        <p:spPr>
          <a:xfrm>
            <a:off x="3233872" y="1840904"/>
            <a:ext cx="5713222" cy="3826865"/>
          </a:xfrm>
          <a:prstGeom prst="rect">
            <a:avLst/>
          </a:prstGeom>
        </p:spPr>
      </p:pic>
    </p:spTree>
    <p:extLst>
      <p:ext uri="{BB962C8B-B14F-4D97-AF65-F5344CB8AC3E}">
        <p14:creationId xmlns:p14="http://schemas.microsoft.com/office/powerpoint/2010/main" val="21928275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51247" cy="6858000"/>
          </a:xfrm>
          <a:prstGeom prst="rect">
            <a:avLst/>
          </a:prstGeom>
        </p:spPr>
      </p:pic>
      <p:pic>
        <p:nvPicPr>
          <p:cNvPr id="4" name="Picture 3"/>
          <p:cNvPicPr>
            <a:picLocks noChangeAspect="1"/>
          </p:cNvPicPr>
          <p:nvPr/>
        </p:nvPicPr>
        <p:blipFill>
          <a:blip r:embed="rId3"/>
          <a:stretch>
            <a:fillRect/>
          </a:stretch>
        </p:blipFill>
        <p:spPr>
          <a:xfrm>
            <a:off x="573245" y="656773"/>
            <a:ext cx="1270669" cy="1211842"/>
          </a:xfrm>
          <a:prstGeom prst="rect">
            <a:avLst/>
          </a:prstGeom>
        </p:spPr>
      </p:pic>
      <p:pic>
        <p:nvPicPr>
          <p:cNvPr id="5" name="Picture 4"/>
          <p:cNvPicPr>
            <a:picLocks noChangeAspect="1"/>
          </p:cNvPicPr>
          <p:nvPr/>
        </p:nvPicPr>
        <p:blipFill>
          <a:blip r:embed="rId4"/>
          <a:stretch>
            <a:fillRect/>
          </a:stretch>
        </p:blipFill>
        <p:spPr>
          <a:xfrm>
            <a:off x="1843914" y="1430404"/>
            <a:ext cx="7211431" cy="438211"/>
          </a:xfrm>
          <a:prstGeom prst="rect">
            <a:avLst/>
          </a:prstGeom>
        </p:spPr>
      </p:pic>
      <p:sp>
        <p:nvSpPr>
          <p:cNvPr id="6" name="Rectangle 5"/>
          <p:cNvSpPr/>
          <p:nvPr/>
        </p:nvSpPr>
        <p:spPr>
          <a:xfrm>
            <a:off x="141207" y="2092447"/>
            <a:ext cx="3380367" cy="54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Sản</a:t>
            </a:r>
            <a:r>
              <a:rPr lang="en-US" sz="2000" b="1" dirty="0">
                <a:solidFill>
                  <a:schemeClr val="tx1"/>
                </a:solidFill>
              </a:rPr>
              <a:t> </a:t>
            </a:r>
            <a:r>
              <a:rPr lang="en-US" sz="2000" b="1" dirty="0" err="1">
                <a:solidFill>
                  <a:schemeClr val="tx1"/>
                </a:solidFill>
              </a:rPr>
              <a:t>phẩm</a:t>
            </a:r>
            <a:r>
              <a:rPr lang="en-US" sz="2000" b="1" dirty="0">
                <a:solidFill>
                  <a:schemeClr val="tx1"/>
                </a:solidFill>
              </a:rPr>
              <a:t> </a:t>
            </a:r>
            <a:r>
              <a:rPr lang="en-US" sz="2000" b="1" dirty="0" err="1">
                <a:solidFill>
                  <a:schemeClr val="tx1"/>
                </a:solidFill>
              </a:rPr>
              <a:t>của</a:t>
            </a:r>
            <a:r>
              <a:rPr lang="en-US" sz="2000" b="1" dirty="0">
                <a:solidFill>
                  <a:schemeClr val="tx1"/>
                </a:solidFill>
              </a:rPr>
              <a:t> </a:t>
            </a:r>
            <a:r>
              <a:rPr lang="en-US" sz="2000" b="1" dirty="0" err="1">
                <a:solidFill>
                  <a:schemeClr val="tx1"/>
                </a:solidFill>
              </a:rPr>
              <a:t>học</a:t>
            </a:r>
            <a:r>
              <a:rPr lang="en-US" sz="2000" b="1" dirty="0">
                <a:solidFill>
                  <a:schemeClr val="tx1"/>
                </a:solidFill>
              </a:rPr>
              <a:t> </a:t>
            </a:r>
            <a:r>
              <a:rPr lang="en-US" sz="2000" b="1" dirty="0" err="1">
                <a:solidFill>
                  <a:schemeClr val="tx1"/>
                </a:solidFill>
              </a:rPr>
              <a:t>sinh</a:t>
            </a:r>
            <a:endParaRPr lang="en-US" sz="2000" b="1" dirty="0">
              <a:solidFill>
                <a:schemeClr val="tx1"/>
              </a:solidFill>
            </a:endParaRPr>
          </a:p>
        </p:txBody>
      </p:sp>
      <p:pic>
        <p:nvPicPr>
          <p:cNvPr id="7" name="Picture 6"/>
          <p:cNvPicPr>
            <a:picLocks noChangeAspect="1"/>
          </p:cNvPicPr>
          <p:nvPr/>
        </p:nvPicPr>
        <p:blipFill>
          <a:blip r:embed="rId5"/>
          <a:stretch>
            <a:fillRect/>
          </a:stretch>
        </p:blipFill>
        <p:spPr>
          <a:xfrm>
            <a:off x="0" y="2803619"/>
            <a:ext cx="4476903" cy="2792735"/>
          </a:xfrm>
          <a:prstGeom prst="rect">
            <a:avLst/>
          </a:prstGeom>
        </p:spPr>
      </p:pic>
      <p:pic>
        <p:nvPicPr>
          <p:cNvPr id="8" name="Picture 7"/>
          <p:cNvPicPr>
            <a:picLocks noChangeAspect="1"/>
          </p:cNvPicPr>
          <p:nvPr/>
        </p:nvPicPr>
        <p:blipFill>
          <a:blip r:embed="rId6"/>
          <a:stretch>
            <a:fillRect/>
          </a:stretch>
        </p:blipFill>
        <p:spPr>
          <a:xfrm>
            <a:off x="4625236" y="2803619"/>
            <a:ext cx="4526011" cy="3022847"/>
          </a:xfrm>
          <a:prstGeom prst="rect">
            <a:avLst/>
          </a:prstGeom>
        </p:spPr>
      </p:pic>
    </p:spTree>
    <p:extLst>
      <p:ext uri="{BB962C8B-B14F-4D97-AF65-F5344CB8AC3E}">
        <p14:creationId xmlns:p14="http://schemas.microsoft.com/office/powerpoint/2010/main" val="1215724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651915" y="785443"/>
            <a:ext cx="7840169" cy="5287113"/>
          </a:xfrm>
          <a:prstGeom prst="rect">
            <a:avLst/>
          </a:prstGeom>
        </p:spPr>
      </p:pic>
    </p:spTree>
    <p:extLst>
      <p:ext uri="{BB962C8B-B14F-4D97-AF65-F5344CB8AC3E}">
        <p14:creationId xmlns:p14="http://schemas.microsoft.com/office/powerpoint/2010/main" val="609584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636348" y="480990"/>
            <a:ext cx="2067213" cy="390580"/>
          </a:xfrm>
          <a:prstGeom prst="rect">
            <a:avLst/>
          </a:prstGeom>
        </p:spPr>
      </p:pic>
      <p:sp>
        <p:nvSpPr>
          <p:cNvPr id="8" name="Rectangle 7"/>
          <p:cNvSpPr/>
          <p:nvPr/>
        </p:nvSpPr>
        <p:spPr>
          <a:xfrm>
            <a:off x="632561" y="80208"/>
            <a:ext cx="1787022" cy="37064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NỘI DUNG 1:</a:t>
            </a:r>
          </a:p>
        </p:txBody>
      </p:sp>
      <p:pic>
        <p:nvPicPr>
          <p:cNvPr id="7" name="Picture 6"/>
          <p:cNvPicPr>
            <a:picLocks noChangeAspect="1"/>
          </p:cNvPicPr>
          <p:nvPr/>
        </p:nvPicPr>
        <p:blipFill>
          <a:blip r:embed="rId4"/>
          <a:stretch>
            <a:fillRect/>
          </a:stretch>
        </p:blipFill>
        <p:spPr>
          <a:xfrm>
            <a:off x="384159" y="1022283"/>
            <a:ext cx="3744976" cy="5643014"/>
          </a:xfrm>
          <a:prstGeom prst="rect">
            <a:avLst/>
          </a:prstGeom>
        </p:spPr>
      </p:pic>
      <p:pic>
        <p:nvPicPr>
          <p:cNvPr id="9" name="Picture 8"/>
          <p:cNvPicPr>
            <a:picLocks noChangeAspect="1"/>
          </p:cNvPicPr>
          <p:nvPr/>
        </p:nvPicPr>
        <p:blipFill>
          <a:blip r:embed="rId5"/>
          <a:stretch>
            <a:fillRect/>
          </a:stretch>
        </p:blipFill>
        <p:spPr>
          <a:xfrm>
            <a:off x="4958180" y="365488"/>
            <a:ext cx="3407212" cy="3036705"/>
          </a:xfrm>
          <a:prstGeom prst="rect">
            <a:avLst/>
          </a:prstGeom>
        </p:spPr>
      </p:pic>
      <p:pic>
        <p:nvPicPr>
          <p:cNvPr id="10" name="Picture 9"/>
          <p:cNvPicPr>
            <a:picLocks noChangeAspect="1"/>
          </p:cNvPicPr>
          <p:nvPr/>
        </p:nvPicPr>
        <p:blipFill>
          <a:blip r:embed="rId6"/>
          <a:stretch>
            <a:fillRect/>
          </a:stretch>
        </p:blipFill>
        <p:spPr>
          <a:xfrm>
            <a:off x="4958180" y="3496998"/>
            <a:ext cx="3407212" cy="3315125"/>
          </a:xfrm>
          <a:prstGeom prst="rect">
            <a:avLst/>
          </a:prstGeom>
        </p:spPr>
      </p:pic>
    </p:spTree>
    <p:extLst>
      <p:ext uri="{BB962C8B-B14F-4D97-AF65-F5344CB8AC3E}">
        <p14:creationId xmlns:p14="http://schemas.microsoft.com/office/powerpoint/2010/main" val="1365246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6724370" y="739000"/>
            <a:ext cx="2067213" cy="390580"/>
          </a:xfrm>
          <a:prstGeom prst="rect">
            <a:avLst/>
          </a:prstGeom>
        </p:spPr>
      </p:pic>
      <p:pic>
        <p:nvPicPr>
          <p:cNvPr id="5" name="Picture 4"/>
          <p:cNvPicPr>
            <a:picLocks noChangeAspect="1"/>
          </p:cNvPicPr>
          <p:nvPr/>
        </p:nvPicPr>
        <p:blipFill>
          <a:blip r:embed="rId4"/>
          <a:stretch>
            <a:fillRect/>
          </a:stretch>
        </p:blipFill>
        <p:spPr>
          <a:xfrm>
            <a:off x="934643" y="145091"/>
            <a:ext cx="2298736" cy="6567818"/>
          </a:xfrm>
          <a:prstGeom prst="rect">
            <a:avLst/>
          </a:prstGeom>
        </p:spPr>
      </p:pic>
      <p:pic>
        <p:nvPicPr>
          <p:cNvPr id="4" name="Picture 3"/>
          <p:cNvPicPr>
            <a:picLocks noChangeAspect="1"/>
          </p:cNvPicPr>
          <p:nvPr/>
        </p:nvPicPr>
        <p:blipFill>
          <a:blip r:embed="rId5"/>
          <a:stretch>
            <a:fillRect/>
          </a:stretch>
        </p:blipFill>
        <p:spPr>
          <a:xfrm>
            <a:off x="3611050" y="1950392"/>
            <a:ext cx="5458587" cy="4086795"/>
          </a:xfrm>
          <a:prstGeom prst="rect">
            <a:avLst/>
          </a:prstGeom>
        </p:spPr>
      </p:pic>
    </p:spTree>
    <p:extLst>
      <p:ext uri="{BB962C8B-B14F-4D97-AF65-F5344CB8AC3E}">
        <p14:creationId xmlns:p14="http://schemas.microsoft.com/office/powerpoint/2010/main" val="4106188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4193063017"/>
              </p:ext>
            </p:extLst>
          </p:nvPr>
        </p:nvGraphicFramePr>
        <p:xfrm>
          <a:off x="926926" y="1397000"/>
          <a:ext cx="7377830" cy="3291840"/>
        </p:xfrm>
        <a:graphic>
          <a:graphicData uri="http://schemas.openxmlformats.org/drawingml/2006/table">
            <a:tbl>
              <a:tblPr firstRow="1" bandRow="1">
                <a:tableStyleId>{5C22544A-7EE6-4342-B048-85BDC9FD1C3A}</a:tableStyleId>
              </a:tblPr>
              <a:tblGrid>
                <a:gridCol w="7377830">
                  <a:extLst>
                    <a:ext uri="{9D8B030D-6E8A-4147-A177-3AD203B41FA5}">
                      <a16:colId xmlns:a16="http://schemas.microsoft.com/office/drawing/2014/main" val="242416846"/>
                    </a:ext>
                  </a:extLst>
                </a:gridCol>
              </a:tblGrid>
              <a:tr h="370840">
                <a:tc>
                  <a:txBody>
                    <a:bodyPr/>
                    <a:lstStyle/>
                    <a:p>
                      <a:pPr>
                        <a:spcBef>
                          <a:spcPts val="600"/>
                        </a:spcBef>
                        <a:spcAft>
                          <a:spcPts val="600"/>
                        </a:spcAft>
                      </a:pPr>
                      <a:r>
                        <a:rPr lang="en-US" sz="3200" dirty="0" err="1"/>
                        <a:t>Câu</a:t>
                      </a:r>
                      <a:r>
                        <a:rPr lang="en-US" sz="3200" dirty="0"/>
                        <a:t> </a:t>
                      </a:r>
                      <a:r>
                        <a:rPr lang="en-US" sz="3200" dirty="0" err="1"/>
                        <a:t>hỏi</a:t>
                      </a:r>
                      <a:r>
                        <a:rPr lang="en-US" sz="3200" dirty="0"/>
                        <a:t> </a:t>
                      </a:r>
                      <a:r>
                        <a:rPr lang="en-US" sz="3200" dirty="0" err="1"/>
                        <a:t>thảo</a:t>
                      </a:r>
                      <a:r>
                        <a:rPr lang="en-US" sz="3200" dirty="0"/>
                        <a:t> </a:t>
                      </a:r>
                      <a:r>
                        <a:rPr lang="en-US" sz="3200" dirty="0" err="1"/>
                        <a:t>luận</a:t>
                      </a:r>
                      <a:r>
                        <a:rPr lang="en-US" sz="3200" dirty="0"/>
                        <a:t> </a:t>
                      </a:r>
                      <a:r>
                        <a:rPr lang="en-US" sz="3200" dirty="0" err="1"/>
                        <a:t>gợi</a:t>
                      </a:r>
                      <a:r>
                        <a:rPr lang="en-US" sz="3200" baseline="0" dirty="0"/>
                        <a:t> ý</a:t>
                      </a:r>
                      <a:endParaRPr lang="en-US" sz="3200" dirty="0"/>
                    </a:p>
                  </a:txBody>
                  <a:tcPr/>
                </a:tc>
                <a:extLst>
                  <a:ext uri="{0D108BD9-81ED-4DB2-BD59-A6C34878D82A}">
                    <a16:rowId xmlns:a16="http://schemas.microsoft.com/office/drawing/2014/main" val="2740169456"/>
                  </a:ext>
                </a:extLst>
              </a:tr>
              <a:tr h="370840">
                <a:tc>
                  <a:txBody>
                    <a:bodyPr/>
                    <a:lstStyle/>
                    <a:p>
                      <a:pPr>
                        <a:spcBef>
                          <a:spcPts val="600"/>
                        </a:spcBef>
                        <a:spcAft>
                          <a:spcPts val="600"/>
                        </a:spcAft>
                      </a:pPr>
                      <a:r>
                        <a:rPr lang="en-US" sz="3200" dirty="0" err="1"/>
                        <a:t>Đây</a:t>
                      </a:r>
                      <a:r>
                        <a:rPr lang="en-US" sz="3200" dirty="0"/>
                        <a:t> </a:t>
                      </a:r>
                      <a:r>
                        <a:rPr lang="en-US" sz="3200" dirty="0" err="1"/>
                        <a:t>là</a:t>
                      </a:r>
                      <a:r>
                        <a:rPr lang="en-US" sz="3200" dirty="0"/>
                        <a:t> </a:t>
                      </a:r>
                      <a:r>
                        <a:rPr lang="en-US" sz="3200" dirty="0" err="1"/>
                        <a:t>những</a:t>
                      </a:r>
                      <a:r>
                        <a:rPr lang="en-US" sz="3200" dirty="0"/>
                        <a:t> </a:t>
                      </a:r>
                      <a:r>
                        <a:rPr lang="en-US" sz="3200" dirty="0" err="1"/>
                        <a:t>sản</a:t>
                      </a:r>
                      <a:r>
                        <a:rPr lang="en-US" sz="3200" dirty="0"/>
                        <a:t> </a:t>
                      </a:r>
                      <a:r>
                        <a:rPr lang="en-US" sz="3200" dirty="0" err="1"/>
                        <a:t>phẩm</a:t>
                      </a:r>
                      <a:r>
                        <a:rPr lang="en-US" sz="3200" dirty="0"/>
                        <a:t> </a:t>
                      </a:r>
                      <a:r>
                        <a:rPr lang="en-US" sz="3200" dirty="0" err="1"/>
                        <a:t>gì</a:t>
                      </a:r>
                      <a:r>
                        <a:rPr lang="en-US" sz="3200" dirty="0"/>
                        <a:t>?</a:t>
                      </a:r>
                    </a:p>
                  </a:txBody>
                  <a:tcPr/>
                </a:tc>
                <a:extLst>
                  <a:ext uri="{0D108BD9-81ED-4DB2-BD59-A6C34878D82A}">
                    <a16:rowId xmlns:a16="http://schemas.microsoft.com/office/drawing/2014/main" val="394711422"/>
                  </a:ext>
                </a:extLst>
              </a:tr>
              <a:tr h="370840">
                <a:tc>
                  <a:txBody>
                    <a:bodyPr/>
                    <a:lstStyle/>
                    <a:p>
                      <a:pPr>
                        <a:spcBef>
                          <a:spcPts val="600"/>
                        </a:spcBef>
                        <a:spcAft>
                          <a:spcPts val="600"/>
                        </a:spcAft>
                      </a:pPr>
                      <a:r>
                        <a:rPr lang="en-US" sz="3200" dirty="0" err="1"/>
                        <a:t>Những</a:t>
                      </a:r>
                      <a:r>
                        <a:rPr lang="en-US" sz="3200" dirty="0"/>
                        <a:t> </a:t>
                      </a:r>
                      <a:r>
                        <a:rPr lang="en-US" sz="3200" dirty="0" err="1"/>
                        <a:t>sản</a:t>
                      </a:r>
                      <a:r>
                        <a:rPr lang="en-US" sz="3200" dirty="0"/>
                        <a:t> </a:t>
                      </a:r>
                      <a:r>
                        <a:rPr lang="en-US" sz="3200" dirty="0" err="1"/>
                        <a:t>phẩm</a:t>
                      </a:r>
                      <a:r>
                        <a:rPr lang="en-US" sz="3200" dirty="0"/>
                        <a:t> </a:t>
                      </a:r>
                      <a:r>
                        <a:rPr lang="en-US" sz="3200" dirty="0" err="1"/>
                        <a:t>này</a:t>
                      </a:r>
                      <a:r>
                        <a:rPr lang="en-US" sz="3200" dirty="0"/>
                        <a:t> </a:t>
                      </a:r>
                      <a:r>
                        <a:rPr lang="en-US" sz="3200" dirty="0" err="1"/>
                        <a:t>có</a:t>
                      </a:r>
                      <a:r>
                        <a:rPr lang="en-US" sz="3200" dirty="0"/>
                        <a:t> </a:t>
                      </a:r>
                      <a:r>
                        <a:rPr lang="en-US" sz="3200" dirty="0" err="1"/>
                        <a:t>đặc</a:t>
                      </a:r>
                      <a:r>
                        <a:rPr lang="en-US" sz="3200" dirty="0"/>
                        <a:t> </a:t>
                      </a:r>
                      <a:r>
                        <a:rPr lang="en-US" sz="3200" dirty="0" err="1"/>
                        <a:t>điểm</a:t>
                      </a:r>
                      <a:r>
                        <a:rPr lang="en-US" sz="3200" dirty="0"/>
                        <a:t> </a:t>
                      </a:r>
                      <a:r>
                        <a:rPr lang="en-US" sz="3200" dirty="0" err="1"/>
                        <a:t>gì</a:t>
                      </a:r>
                      <a:r>
                        <a:rPr lang="en-US" sz="3200" dirty="0"/>
                        <a:t> </a:t>
                      </a:r>
                      <a:r>
                        <a:rPr lang="en-US" sz="3200" dirty="0" err="1"/>
                        <a:t>để</a:t>
                      </a:r>
                      <a:r>
                        <a:rPr lang="en-US" sz="3200" dirty="0"/>
                        <a:t> </a:t>
                      </a:r>
                      <a:r>
                        <a:rPr lang="en-US" sz="3200" dirty="0" err="1"/>
                        <a:t>nhận</a:t>
                      </a:r>
                      <a:r>
                        <a:rPr lang="en-US" sz="3200" dirty="0"/>
                        <a:t> </a:t>
                      </a:r>
                      <a:r>
                        <a:rPr lang="en-US" sz="3200" dirty="0" err="1"/>
                        <a:t>biết</a:t>
                      </a:r>
                      <a:r>
                        <a:rPr lang="en-US" sz="3200" dirty="0"/>
                        <a:t>? (</a:t>
                      </a:r>
                      <a:r>
                        <a:rPr lang="en-US" sz="3200" dirty="0" err="1"/>
                        <a:t>hình</a:t>
                      </a:r>
                      <a:r>
                        <a:rPr lang="en-US" sz="3200" dirty="0"/>
                        <a:t> </a:t>
                      </a:r>
                      <a:r>
                        <a:rPr lang="en-US" sz="3200" dirty="0" err="1"/>
                        <a:t>dáng</a:t>
                      </a:r>
                      <a:r>
                        <a:rPr lang="en-US" sz="3200" dirty="0"/>
                        <a:t>, </a:t>
                      </a:r>
                      <a:r>
                        <a:rPr lang="en-US" sz="3200" dirty="0" err="1"/>
                        <a:t>màu</a:t>
                      </a:r>
                      <a:r>
                        <a:rPr lang="en-US" sz="3200" dirty="0"/>
                        <a:t> </a:t>
                      </a:r>
                      <a:r>
                        <a:rPr lang="en-US" sz="3200" dirty="0" err="1"/>
                        <a:t>sắc</a:t>
                      </a:r>
                      <a:r>
                        <a:rPr lang="en-US" sz="3200" dirty="0"/>
                        <a:t>, </a:t>
                      </a:r>
                      <a:r>
                        <a:rPr lang="en-US" sz="3200" dirty="0" err="1"/>
                        <a:t>vật</a:t>
                      </a:r>
                      <a:r>
                        <a:rPr lang="en-US" sz="3200" dirty="0"/>
                        <a:t> </a:t>
                      </a:r>
                      <a:r>
                        <a:rPr lang="en-US" sz="3200" dirty="0" err="1"/>
                        <a:t>liệu</a:t>
                      </a:r>
                      <a:r>
                        <a:rPr lang="en-US" sz="3200" dirty="0"/>
                        <a:t>)</a:t>
                      </a:r>
                    </a:p>
                  </a:txBody>
                  <a:tcPr/>
                </a:tc>
                <a:extLst>
                  <a:ext uri="{0D108BD9-81ED-4DB2-BD59-A6C34878D82A}">
                    <a16:rowId xmlns:a16="http://schemas.microsoft.com/office/drawing/2014/main" val="3934327231"/>
                  </a:ext>
                </a:extLst>
              </a:tr>
              <a:tr h="370840">
                <a:tc>
                  <a:txBody>
                    <a:bodyPr/>
                    <a:lstStyle/>
                    <a:p>
                      <a:pPr>
                        <a:spcBef>
                          <a:spcPts val="600"/>
                        </a:spcBef>
                        <a:spcAft>
                          <a:spcPts val="600"/>
                        </a:spcAft>
                      </a:pPr>
                      <a:r>
                        <a:rPr lang="en-US" sz="3200" dirty="0"/>
                        <a:t>Theo </a:t>
                      </a:r>
                      <a:r>
                        <a:rPr lang="en-US" sz="3200" dirty="0" err="1"/>
                        <a:t>em</a:t>
                      </a:r>
                      <a:r>
                        <a:rPr lang="en-US" sz="3200" dirty="0"/>
                        <a:t>, </a:t>
                      </a:r>
                      <a:r>
                        <a:rPr lang="en-US" sz="3200" dirty="0" err="1"/>
                        <a:t>thế</a:t>
                      </a:r>
                      <a:r>
                        <a:rPr lang="en-US" sz="3200" dirty="0"/>
                        <a:t> </a:t>
                      </a:r>
                      <a:r>
                        <a:rPr lang="en-US" sz="3200" dirty="0" err="1"/>
                        <a:t>nào</a:t>
                      </a:r>
                      <a:r>
                        <a:rPr lang="en-US" sz="3200" dirty="0"/>
                        <a:t> </a:t>
                      </a:r>
                      <a:r>
                        <a:rPr lang="en-US" sz="3200" dirty="0" err="1"/>
                        <a:t>là</a:t>
                      </a:r>
                      <a:r>
                        <a:rPr lang="en-US" sz="3200" dirty="0"/>
                        <a:t> </a:t>
                      </a:r>
                      <a:r>
                        <a:rPr lang="en-US" sz="3200" dirty="0" err="1"/>
                        <a:t>sản</a:t>
                      </a:r>
                      <a:r>
                        <a:rPr lang="en-US" sz="3200" dirty="0"/>
                        <a:t> </a:t>
                      </a:r>
                      <a:r>
                        <a:rPr lang="en-US" sz="3200" dirty="0" err="1"/>
                        <a:t>phẩm</a:t>
                      </a:r>
                      <a:r>
                        <a:rPr lang="en-US" sz="3200" dirty="0"/>
                        <a:t> </a:t>
                      </a:r>
                      <a:r>
                        <a:rPr lang="en-US" sz="3200" dirty="0" err="1"/>
                        <a:t>mĩ</a:t>
                      </a:r>
                      <a:r>
                        <a:rPr lang="en-US" sz="3200" dirty="0"/>
                        <a:t> </a:t>
                      </a:r>
                      <a:r>
                        <a:rPr lang="en-US" sz="3200" dirty="0" err="1"/>
                        <a:t>thuật</a:t>
                      </a:r>
                      <a:r>
                        <a:rPr lang="en-US" sz="3200" dirty="0"/>
                        <a:t> </a:t>
                      </a:r>
                      <a:r>
                        <a:rPr lang="en-US" sz="3200" dirty="0" err="1"/>
                        <a:t>tạo</a:t>
                      </a:r>
                      <a:r>
                        <a:rPr lang="en-US" sz="3200" dirty="0"/>
                        <a:t> </a:t>
                      </a:r>
                      <a:r>
                        <a:rPr lang="en-US" sz="3200" dirty="0" err="1"/>
                        <a:t>hình</a:t>
                      </a:r>
                      <a:r>
                        <a:rPr lang="en-US" sz="3200" dirty="0"/>
                        <a:t> </a:t>
                      </a:r>
                      <a:r>
                        <a:rPr lang="en-US" sz="3200" dirty="0" err="1"/>
                        <a:t>và</a:t>
                      </a:r>
                      <a:r>
                        <a:rPr lang="en-US" sz="3200" dirty="0"/>
                        <a:t> </a:t>
                      </a:r>
                      <a:r>
                        <a:rPr lang="en-US" sz="3200" dirty="0" err="1"/>
                        <a:t>sản</a:t>
                      </a:r>
                      <a:r>
                        <a:rPr lang="en-US" sz="3200" dirty="0"/>
                        <a:t> </a:t>
                      </a:r>
                      <a:r>
                        <a:rPr lang="en-US" sz="3200" dirty="0" err="1"/>
                        <a:t>phẩm</a:t>
                      </a:r>
                      <a:r>
                        <a:rPr lang="en-US" sz="3200" dirty="0"/>
                        <a:t> </a:t>
                      </a:r>
                      <a:r>
                        <a:rPr lang="en-US" sz="3200" dirty="0" err="1"/>
                        <a:t>mĩ</a:t>
                      </a:r>
                      <a:r>
                        <a:rPr lang="en-US" sz="3200" dirty="0"/>
                        <a:t> </a:t>
                      </a:r>
                      <a:r>
                        <a:rPr lang="en-US" sz="3200" dirty="0" err="1"/>
                        <a:t>thuật</a:t>
                      </a:r>
                      <a:r>
                        <a:rPr lang="en-US" sz="3200" dirty="0"/>
                        <a:t> </a:t>
                      </a:r>
                      <a:r>
                        <a:rPr lang="en-US" sz="3200" dirty="0" err="1"/>
                        <a:t>ứng</a:t>
                      </a:r>
                      <a:r>
                        <a:rPr lang="en-US" sz="3200" dirty="0"/>
                        <a:t> </a:t>
                      </a:r>
                      <a:r>
                        <a:rPr lang="en-US" sz="3200" dirty="0" err="1"/>
                        <a:t>dụng</a:t>
                      </a:r>
                      <a:r>
                        <a:rPr lang="en-US" sz="3200" dirty="0"/>
                        <a:t>?</a:t>
                      </a:r>
                    </a:p>
                  </a:txBody>
                  <a:tcPr/>
                </a:tc>
                <a:extLst>
                  <a:ext uri="{0D108BD9-81ED-4DB2-BD59-A6C34878D82A}">
                    <a16:rowId xmlns:a16="http://schemas.microsoft.com/office/drawing/2014/main" val="82457261"/>
                  </a:ext>
                </a:extLst>
              </a:tr>
            </a:tbl>
          </a:graphicData>
        </a:graphic>
      </p:graphicFrame>
    </p:spTree>
    <p:extLst>
      <p:ext uri="{BB962C8B-B14F-4D97-AF65-F5344CB8AC3E}">
        <p14:creationId xmlns:p14="http://schemas.microsoft.com/office/powerpoint/2010/main" val="1676503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3" name="Rectangle 2"/>
          <p:cNvSpPr/>
          <p:nvPr/>
        </p:nvSpPr>
        <p:spPr>
          <a:xfrm>
            <a:off x="632561" y="80208"/>
            <a:ext cx="1787022" cy="37064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NỘI DUNG 2:</a:t>
            </a:r>
          </a:p>
        </p:txBody>
      </p:sp>
      <p:pic>
        <p:nvPicPr>
          <p:cNvPr id="4" name="Picture 3"/>
          <p:cNvPicPr>
            <a:picLocks noChangeAspect="1"/>
          </p:cNvPicPr>
          <p:nvPr/>
        </p:nvPicPr>
        <p:blipFill>
          <a:blip r:embed="rId3"/>
          <a:stretch>
            <a:fillRect/>
          </a:stretch>
        </p:blipFill>
        <p:spPr>
          <a:xfrm>
            <a:off x="632561" y="531062"/>
            <a:ext cx="2476846" cy="33342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561" y="3855363"/>
            <a:ext cx="3118067" cy="2356441"/>
          </a:xfrm>
          <a:prstGeom prst="rect">
            <a:avLst/>
          </a:prstGeom>
        </p:spPr>
      </p:pic>
      <p:pic>
        <p:nvPicPr>
          <p:cNvPr id="8" name="Picture 7"/>
          <p:cNvPicPr>
            <a:picLocks noChangeAspect="1"/>
          </p:cNvPicPr>
          <p:nvPr/>
        </p:nvPicPr>
        <p:blipFill>
          <a:blip r:embed="rId5"/>
          <a:stretch>
            <a:fillRect/>
          </a:stretch>
        </p:blipFill>
        <p:spPr>
          <a:xfrm>
            <a:off x="5363986" y="3474140"/>
            <a:ext cx="2994158" cy="3277389"/>
          </a:xfrm>
          <a:prstGeom prst="rect">
            <a:avLst/>
          </a:prstGeom>
        </p:spPr>
      </p:pic>
      <p:pic>
        <p:nvPicPr>
          <p:cNvPr id="9" name="Picture 8"/>
          <p:cNvPicPr>
            <a:picLocks noChangeAspect="1"/>
          </p:cNvPicPr>
          <p:nvPr/>
        </p:nvPicPr>
        <p:blipFill>
          <a:blip r:embed="rId6"/>
          <a:stretch>
            <a:fillRect/>
          </a:stretch>
        </p:blipFill>
        <p:spPr>
          <a:xfrm>
            <a:off x="5363986" y="265531"/>
            <a:ext cx="3054821" cy="3066392"/>
          </a:xfrm>
          <a:prstGeom prst="rect">
            <a:avLst/>
          </a:prstGeom>
        </p:spPr>
      </p:pic>
      <p:sp>
        <p:nvSpPr>
          <p:cNvPr id="12" name="Rectangle 11"/>
          <p:cNvSpPr/>
          <p:nvPr/>
        </p:nvSpPr>
        <p:spPr>
          <a:xfrm>
            <a:off x="1698739" y="6266718"/>
            <a:ext cx="983254" cy="37433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chemeClr val="tx1"/>
                </a:solidFill>
              </a:rPr>
              <a:t>Họa</a:t>
            </a:r>
            <a:r>
              <a:rPr lang="en-US" b="1" dirty="0">
                <a:solidFill>
                  <a:schemeClr val="tx1"/>
                </a:solidFill>
              </a:rPr>
              <a:t> </a:t>
            </a:r>
            <a:r>
              <a:rPr lang="en-US" b="1" dirty="0" err="1">
                <a:solidFill>
                  <a:schemeClr val="tx1"/>
                </a:solidFill>
              </a:rPr>
              <a:t>sĩ</a:t>
            </a:r>
            <a:endParaRPr lang="en-US" b="1" dirty="0">
              <a:solidFill>
                <a:schemeClr val="tx1"/>
              </a:solidFill>
            </a:endParaRPr>
          </a:p>
        </p:txBody>
      </p:sp>
      <p:pic>
        <p:nvPicPr>
          <p:cNvPr id="13" name="Picture 12"/>
          <p:cNvPicPr>
            <a:picLocks noChangeAspect="1"/>
          </p:cNvPicPr>
          <p:nvPr/>
        </p:nvPicPr>
        <p:blipFill>
          <a:blip r:embed="rId7"/>
          <a:stretch>
            <a:fillRect/>
          </a:stretch>
        </p:blipFill>
        <p:spPr>
          <a:xfrm>
            <a:off x="1317495" y="981916"/>
            <a:ext cx="2400635" cy="2524477"/>
          </a:xfrm>
          <a:prstGeom prst="rect">
            <a:avLst/>
          </a:prstGeom>
        </p:spPr>
      </p:pic>
      <p:sp>
        <p:nvSpPr>
          <p:cNvPr id="14" name="Rectangle 13"/>
          <p:cNvSpPr/>
          <p:nvPr/>
        </p:nvSpPr>
        <p:spPr>
          <a:xfrm>
            <a:off x="167120" y="2686155"/>
            <a:ext cx="983254" cy="7879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chemeClr val="tx1"/>
                </a:solidFill>
              </a:rPr>
              <a:t>Nhà</a:t>
            </a:r>
            <a:r>
              <a:rPr lang="en-US" b="1" dirty="0">
                <a:solidFill>
                  <a:schemeClr val="tx1"/>
                </a:solidFill>
              </a:rPr>
              <a:t> </a:t>
            </a:r>
            <a:r>
              <a:rPr lang="en-US" b="1" dirty="0" err="1">
                <a:solidFill>
                  <a:schemeClr val="tx1"/>
                </a:solidFill>
              </a:rPr>
              <a:t>điêu</a:t>
            </a:r>
            <a:r>
              <a:rPr lang="en-US" b="1" dirty="0">
                <a:solidFill>
                  <a:schemeClr val="tx1"/>
                </a:solidFill>
              </a:rPr>
              <a:t> </a:t>
            </a:r>
            <a:r>
              <a:rPr lang="en-US" b="1" dirty="0" err="1">
                <a:solidFill>
                  <a:schemeClr val="tx1"/>
                </a:solidFill>
              </a:rPr>
              <a:t>khắc</a:t>
            </a:r>
            <a:endParaRPr lang="en-US" b="1" dirty="0">
              <a:solidFill>
                <a:schemeClr val="tx1"/>
              </a:solidFill>
            </a:endParaRPr>
          </a:p>
        </p:txBody>
      </p:sp>
    </p:spTree>
    <p:extLst>
      <p:ext uri="{BB962C8B-B14F-4D97-AF65-F5344CB8AC3E}">
        <p14:creationId xmlns:p14="http://schemas.microsoft.com/office/powerpoint/2010/main" val="2787852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8263" y="851769"/>
            <a:ext cx="4341460" cy="288960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29" y="1302291"/>
            <a:ext cx="4096011" cy="3072009"/>
          </a:xfrm>
          <a:prstGeom prst="rect">
            <a:avLst/>
          </a:prstGeom>
        </p:spPr>
      </p:pic>
      <p:sp>
        <p:nvSpPr>
          <p:cNvPr id="6" name="Rectangle 5"/>
          <p:cNvSpPr/>
          <p:nvPr/>
        </p:nvSpPr>
        <p:spPr>
          <a:xfrm>
            <a:off x="701459" y="4513074"/>
            <a:ext cx="3432130" cy="42218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chemeClr val="tx1"/>
                </a:solidFill>
              </a:rPr>
              <a:t>Học</a:t>
            </a:r>
            <a:r>
              <a:rPr lang="en-US" b="1" dirty="0">
                <a:solidFill>
                  <a:schemeClr val="tx1"/>
                </a:solidFill>
              </a:rPr>
              <a:t> </a:t>
            </a:r>
            <a:r>
              <a:rPr lang="en-US" b="1" dirty="0" err="1">
                <a:solidFill>
                  <a:schemeClr val="tx1"/>
                </a:solidFill>
              </a:rPr>
              <a:t>sinh</a:t>
            </a:r>
            <a:r>
              <a:rPr lang="en-US" b="1" dirty="0">
                <a:solidFill>
                  <a:schemeClr val="tx1"/>
                </a:solidFill>
              </a:rPr>
              <a:t> </a:t>
            </a:r>
            <a:r>
              <a:rPr lang="en-US" b="1" dirty="0" err="1">
                <a:solidFill>
                  <a:schemeClr val="tx1"/>
                </a:solidFill>
              </a:rPr>
              <a:t>học</a:t>
            </a:r>
            <a:r>
              <a:rPr lang="en-US" b="1" dirty="0">
                <a:solidFill>
                  <a:schemeClr val="tx1"/>
                </a:solidFill>
              </a:rPr>
              <a:t> </a:t>
            </a:r>
            <a:r>
              <a:rPr lang="en-US" b="1" dirty="0" err="1">
                <a:solidFill>
                  <a:schemeClr val="tx1"/>
                </a:solidFill>
              </a:rPr>
              <a:t>vẽ</a:t>
            </a:r>
            <a:r>
              <a:rPr lang="en-US" b="1" dirty="0">
                <a:solidFill>
                  <a:schemeClr val="tx1"/>
                </a:solidFill>
              </a:rPr>
              <a:t> </a:t>
            </a:r>
            <a:r>
              <a:rPr lang="en-US" b="1" dirty="0" err="1">
                <a:solidFill>
                  <a:schemeClr val="tx1"/>
                </a:solidFill>
              </a:rPr>
              <a:t>ngoài</a:t>
            </a:r>
            <a:r>
              <a:rPr lang="en-US" b="1" dirty="0">
                <a:solidFill>
                  <a:schemeClr val="tx1"/>
                </a:solidFill>
              </a:rPr>
              <a:t> </a:t>
            </a:r>
            <a:r>
              <a:rPr lang="en-US" b="1" dirty="0" err="1">
                <a:solidFill>
                  <a:schemeClr val="tx1"/>
                </a:solidFill>
              </a:rPr>
              <a:t>sân</a:t>
            </a:r>
            <a:r>
              <a:rPr lang="en-US" b="1" dirty="0">
                <a:solidFill>
                  <a:schemeClr val="tx1"/>
                </a:solidFill>
              </a:rPr>
              <a:t> </a:t>
            </a:r>
            <a:r>
              <a:rPr lang="en-US" b="1" dirty="0" err="1">
                <a:solidFill>
                  <a:schemeClr val="tx1"/>
                </a:solidFill>
              </a:rPr>
              <a:t>trường</a:t>
            </a:r>
            <a:endParaRPr lang="en-US" b="1" dirty="0">
              <a:solidFill>
                <a:schemeClr val="tx1"/>
              </a:solidFill>
            </a:endParaRPr>
          </a:p>
        </p:txBody>
      </p:sp>
      <p:sp>
        <p:nvSpPr>
          <p:cNvPr id="7" name="Rectangle 6"/>
          <p:cNvSpPr/>
          <p:nvPr/>
        </p:nvSpPr>
        <p:spPr>
          <a:xfrm>
            <a:off x="5333374" y="3915529"/>
            <a:ext cx="3148833" cy="42218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chemeClr val="tx1"/>
                </a:solidFill>
              </a:rPr>
              <a:t>Học</a:t>
            </a:r>
            <a:r>
              <a:rPr lang="en-US" b="1" dirty="0">
                <a:solidFill>
                  <a:schemeClr val="tx1"/>
                </a:solidFill>
              </a:rPr>
              <a:t> </a:t>
            </a:r>
            <a:r>
              <a:rPr lang="en-US" b="1" dirty="0" err="1">
                <a:solidFill>
                  <a:schemeClr val="tx1"/>
                </a:solidFill>
              </a:rPr>
              <a:t>sinh</a:t>
            </a:r>
            <a:r>
              <a:rPr lang="en-US" b="1" dirty="0">
                <a:solidFill>
                  <a:schemeClr val="tx1"/>
                </a:solidFill>
              </a:rPr>
              <a:t> </a:t>
            </a:r>
            <a:r>
              <a:rPr lang="en-US" b="1" dirty="0" err="1">
                <a:solidFill>
                  <a:schemeClr val="tx1"/>
                </a:solidFill>
              </a:rPr>
              <a:t>học</a:t>
            </a:r>
            <a:r>
              <a:rPr lang="en-US" b="1" dirty="0">
                <a:solidFill>
                  <a:schemeClr val="tx1"/>
                </a:solidFill>
              </a:rPr>
              <a:t> </a:t>
            </a:r>
            <a:r>
              <a:rPr lang="en-US" b="1" dirty="0" err="1">
                <a:solidFill>
                  <a:schemeClr val="tx1"/>
                </a:solidFill>
              </a:rPr>
              <a:t>vẽ</a:t>
            </a:r>
            <a:r>
              <a:rPr lang="en-US" b="1" dirty="0">
                <a:solidFill>
                  <a:schemeClr val="tx1"/>
                </a:solidFill>
              </a:rPr>
              <a:t> </a:t>
            </a:r>
            <a:r>
              <a:rPr lang="en-US" b="1" dirty="0" err="1">
                <a:solidFill>
                  <a:schemeClr val="tx1"/>
                </a:solidFill>
              </a:rPr>
              <a:t>trong</a:t>
            </a:r>
            <a:r>
              <a:rPr lang="en-US" b="1" dirty="0">
                <a:solidFill>
                  <a:schemeClr val="tx1"/>
                </a:solidFill>
              </a:rPr>
              <a:t> </a:t>
            </a:r>
            <a:r>
              <a:rPr lang="en-US" b="1" dirty="0" err="1">
                <a:solidFill>
                  <a:schemeClr val="tx1"/>
                </a:solidFill>
              </a:rPr>
              <a:t>lớp</a:t>
            </a:r>
            <a:endParaRPr lang="en-US" b="1" dirty="0">
              <a:solidFill>
                <a:schemeClr val="tx1"/>
              </a:solidFill>
            </a:endParaRPr>
          </a:p>
        </p:txBody>
      </p:sp>
    </p:spTree>
    <p:extLst>
      <p:ext uri="{BB962C8B-B14F-4D97-AF65-F5344CB8AC3E}">
        <p14:creationId xmlns:p14="http://schemas.microsoft.com/office/powerpoint/2010/main" val="3119047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339487279"/>
              </p:ext>
            </p:extLst>
          </p:nvPr>
        </p:nvGraphicFramePr>
        <p:xfrm>
          <a:off x="1524000" y="1397000"/>
          <a:ext cx="6096000" cy="320040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373534006"/>
                    </a:ext>
                  </a:extLst>
                </a:gridCol>
              </a:tblGrid>
              <a:tr h="370840">
                <a:tc>
                  <a:txBody>
                    <a:bodyPr/>
                    <a:lstStyle/>
                    <a:p>
                      <a:r>
                        <a:rPr lang="en-US" sz="3200" dirty="0" err="1"/>
                        <a:t>Câu</a:t>
                      </a:r>
                      <a:r>
                        <a:rPr lang="en-US" sz="3200" dirty="0"/>
                        <a:t> </a:t>
                      </a:r>
                      <a:r>
                        <a:rPr lang="en-US" sz="3200" dirty="0" err="1"/>
                        <a:t>hỏi</a:t>
                      </a:r>
                      <a:r>
                        <a:rPr lang="en-US" sz="3200" dirty="0"/>
                        <a:t> </a:t>
                      </a:r>
                      <a:r>
                        <a:rPr lang="en-US" sz="3200" dirty="0" err="1"/>
                        <a:t>thảo</a:t>
                      </a:r>
                      <a:r>
                        <a:rPr lang="en-US" sz="3200" dirty="0"/>
                        <a:t> </a:t>
                      </a:r>
                      <a:r>
                        <a:rPr lang="en-US" sz="3200" dirty="0" err="1"/>
                        <a:t>luận</a:t>
                      </a:r>
                      <a:r>
                        <a:rPr lang="en-US" sz="3200" dirty="0"/>
                        <a:t> </a:t>
                      </a:r>
                      <a:r>
                        <a:rPr lang="en-US" sz="3200" dirty="0" err="1"/>
                        <a:t>gợi</a:t>
                      </a:r>
                      <a:r>
                        <a:rPr lang="en-US" sz="3200" baseline="0" dirty="0"/>
                        <a:t> ý</a:t>
                      </a:r>
                      <a:endParaRPr lang="en-US" sz="3200" dirty="0"/>
                    </a:p>
                  </a:txBody>
                  <a:tcPr/>
                </a:tc>
                <a:extLst>
                  <a:ext uri="{0D108BD9-81ED-4DB2-BD59-A6C34878D82A}">
                    <a16:rowId xmlns:a16="http://schemas.microsoft.com/office/drawing/2014/main" val="4106421590"/>
                  </a:ext>
                </a:extLst>
              </a:tr>
              <a:tr h="370840">
                <a:tc>
                  <a:txBody>
                    <a:bodyPr/>
                    <a:lstStyle/>
                    <a:p>
                      <a:r>
                        <a:rPr lang="en-US" sz="3200" dirty="0"/>
                        <a:t>Theo </a:t>
                      </a:r>
                      <a:r>
                        <a:rPr lang="en-US" sz="3200" dirty="0" err="1"/>
                        <a:t>em</a:t>
                      </a:r>
                      <a:r>
                        <a:rPr lang="en-US" sz="3200" dirty="0"/>
                        <a:t>, </a:t>
                      </a:r>
                      <a:r>
                        <a:rPr lang="en-US" sz="3200" dirty="0" err="1"/>
                        <a:t>những</a:t>
                      </a:r>
                      <a:r>
                        <a:rPr lang="en-US" sz="3200" dirty="0"/>
                        <a:t> </a:t>
                      </a:r>
                      <a:r>
                        <a:rPr lang="en-US" sz="3200" dirty="0" err="1"/>
                        <a:t>ai</a:t>
                      </a:r>
                      <a:r>
                        <a:rPr lang="en-US" sz="3200" dirty="0"/>
                        <a:t> </a:t>
                      </a:r>
                      <a:r>
                        <a:rPr lang="en-US" sz="3200" dirty="0" err="1"/>
                        <a:t>có</a:t>
                      </a:r>
                      <a:r>
                        <a:rPr lang="en-US" sz="3200" dirty="0"/>
                        <a:t> </a:t>
                      </a:r>
                      <a:r>
                        <a:rPr lang="en-US" sz="3200" dirty="0" err="1"/>
                        <a:t>thể</a:t>
                      </a:r>
                      <a:r>
                        <a:rPr lang="en-US" sz="3200" dirty="0"/>
                        <a:t> </a:t>
                      </a:r>
                      <a:r>
                        <a:rPr lang="en-US" sz="3200" dirty="0" err="1"/>
                        <a:t>sáng</a:t>
                      </a:r>
                      <a:r>
                        <a:rPr lang="en-US" sz="3200" dirty="0"/>
                        <a:t> </a:t>
                      </a:r>
                      <a:r>
                        <a:rPr lang="en-US" sz="3200" dirty="0" err="1"/>
                        <a:t>tạo</a:t>
                      </a:r>
                      <a:r>
                        <a:rPr lang="en-US" sz="3200" dirty="0"/>
                        <a:t> </a:t>
                      </a:r>
                      <a:r>
                        <a:rPr lang="en-US" sz="3200" dirty="0" err="1"/>
                        <a:t>ra</a:t>
                      </a:r>
                      <a:r>
                        <a:rPr lang="en-US" sz="3200" dirty="0"/>
                        <a:t> </a:t>
                      </a:r>
                      <a:r>
                        <a:rPr lang="en-US" sz="3200" dirty="0" err="1"/>
                        <a:t>các</a:t>
                      </a:r>
                      <a:r>
                        <a:rPr lang="en-US" sz="3200" dirty="0"/>
                        <a:t> </a:t>
                      </a:r>
                      <a:r>
                        <a:rPr lang="en-US" sz="3200" dirty="0" err="1"/>
                        <a:t>sản</a:t>
                      </a:r>
                      <a:r>
                        <a:rPr lang="en-US" sz="3200" dirty="0"/>
                        <a:t> </a:t>
                      </a:r>
                      <a:r>
                        <a:rPr lang="en-US" sz="3200" dirty="0" err="1"/>
                        <a:t>phẩm</a:t>
                      </a:r>
                      <a:r>
                        <a:rPr lang="en-US" sz="3200" dirty="0"/>
                        <a:t> </a:t>
                      </a:r>
                      <a:r>
                        <a:rPr lang="en-US" sz="3200" dirty="0" err="1"/>
                        <a:t>mĩ</a:t>
                      </a:r>
                      <a:r>
                        <a:rPr lang="en-US" sz="3200" dirty="0"/>
                        <a:t> </a:t>
                      </a:r>
                      <a:r>
                        <a:rPr lang="en-US" sz="3200" dirty="0" err="1"/>
                        <a:t>thuật</a:t>
                      </a:r>
                      <a:r>
                        <a:rPr lang="en-US" sz="3200" dirty="0"/>
                        <a:t>?</a:t>
                      </a:r>
                    </a:p>
                  </a:txBody>
                  <a:tcPr/>
                </a:tc>
                <a:extLst>
                  <a:ext uri="{0D108BD9-81ED-4DB2-BD59-A6C34878D82A}">
                    <a16:rowId xmlns:a16="http://schemas.microsoft.com/office/drawing/2014/main" val="3321514104"/>
                  </a:ext>
                </a:extLst>
              </a:tr>
              <a:tr h="370840">
                <a:tc>
                  <a:txBody>
                    <a:bodyPr/>
                    <a:lstStyle/>
                    <a:p>
                      <a:r>
                        <a:rPr lang="vi-VN" sz="3200" dirty="0"/>
                        <a:t>Theo em, những lứa tuổi nào có thể thực hiện được các sản phẩm mĩ thuật?</a:t>
                      </a:r>
                      <a:endParaRPr lang="en-US" sz="3200" dirty="0"/>
                    </a:p>
                  </a:txBody>
                  <a:tcPr/>
                </a:tc>
                <a:extLst>
                  <a:ext uri="{0D108BD9-81ED-4DB2-BD59-A6C34878D82A}">
                    <a16:rowId xmlns:a16="http://schemas.microsoft.com/office/drawing/2014/main" val="1530985523"/>
                  </a:ext>
                </a:extLst>
              </a:tr>
            </a:tbl>
          </a:graphicData>
        </a:graphic>
      </p:graphicFrame>
    </p:spTree>
    <p:extLst>
      <p:ext uri="{BB962C8B-B14F-4D97-AF65-F5344CB8AC3E}">
        <p14:creationId xmlns:p14="http://schemas.microsoft.com/office/powerpoint/2010/main" val="8083720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789</TotalTime>
  <Words>979</Words>
  <Application>Microsoft Office PowerPoint</Application>
  <PresentationFormat>On-screen Show (4:3)</PresentationFormat>
  <Paragraphs>94</Paragraphs>
  <Slides>39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MY-PC</cp:lastModifiedBy>
  <cp:revision>107</cp:revision>
  <dcterms:created xsi:type="dcterms:W3CDTF">2021-01-29T04:19:07Z</dcterms:created>
  <dcterms:modified xsi:type="dcterms:W3CDTF">2022-05-09T08:55:11Z</dcterms:modified>
</cp:coreProperties>
</file>