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270" r:id="rId3"/>
    <p:sldId id="290" r:id="rId4"/>
    <p:sldId id="299" r:id="rId5"/>
    <p:sldId id="280" r:id="rId6"/>
    <p:sldId id="283" r:id="rId7"/>
    <p:sldId id="282" r:id="rId8"/>
    <p:sldId id="284" r:id="rId9"/>
    <p:sldId id="285" r:id="rId10"/>
    <p:sldId id="286" r:id="rId11"/>
    <p:sldId id="262" r:id="rId12"/>
    <p:sldId id="302" r:id="rId13"/>
    <p:sldId id="305" r:id="rId14"/>
    <p:sldId id="306" r:id="rId15"/>
    <p:sldId id="301" r:id="rId16"/>
    <p:sldId id="289" r:id="rId17"/>
    <p:sldId id="291" r:id="rId18"/>
    <p:sldId id="288" r:id="rId19"/>
    <p:sldId id="277" r:id="rId20"/>
    <p:sldId id="292" r:id="rId21"/>
    <p:sldId id="293" r:id="rId22"/>
    <p:sldId id="294" r:id="rId23"/>
    <p:sldId id="295" r:id="rId24"/>
    <p:sldId id="296" r:id="rId25"/>
    <p:sldId id="297" r:id="rId26"/>
    <p:sldId id="298" r:id="rId27"/>
    <p:sldId id="279" r:id="rId28"/>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4" d="100"/>
          <a:sy n="54" d="100"/>
        </p:scale>
        <p:origin x="-1670" y="-581"/>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smtClean="0"/>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61838" y="680227"/>
            <a:ext cx="8596530" cy="6181653"/>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80"/>
            </a:lvl1pPr>
            <a:lvl2pPr lvl="1">
              <a:spcBef>
                <a:spcPts val="0"/>
              </a:spcBef>
              <a:spcAft>
                <a:spcPts val="0"/>
              </a:spcAft>
              <a:buSzPts val="4800"/>
              <a:buNone/>
              <a:defRPr sz="6480"/>
            </a:lvl2pPr>
            <a:lvl3pPr lvl="2">
              <a:spcBef>
                <a:spcPts val="0"/>
              </a:spcBef>
              <a:spcAft>
                <a:spcPts val="0"/>
              </a:spcAft>
              <a:buSzPts val="4800"/>
              <a:buNone/>
              <a:defRPr sz="6480"/>
            </a:lvl3pPr>
            <a:lvl4pPr lvl="3">
              <a:spcBef>
                <a:spcPts val="0"/>
              </a:spcBef>
              <a:spcAft>
                <a:spcPts val="0"/>
              </a:spcAft>
              <a:buSzPts val="4800"/>
              <a:buNone/>
              <a:defRPr sz="6480"/>
            </a:lvl4pPr>
            <a:lvl5pPr lvl="4">
              <a:spcBef>
                <a:spcPts val="0"/>
              </a:spcBef>
              <a:spcAft>
                <a:spcPts val="0"/>
              </a:spcAft>
              <a:buSzPts val="4800"/>
              <a:buNone/>
              <a:defRPr sz="6480"/>
            </a:lvl5pPr>
            <a:lvl6pPr lvl="5">
              <a:spcBef>
                <a:spcPts val="0"/>
              </a:spcBef>
              <a:spcAft>
                <a:spcPts val="0"/>
              </a:spcAft>
              <a:buSzPts val="4800"/>
              <a:buNone/>
              <a:defRPr sz="6480"/>
            </a:lvl6pPr>
            <a:lvl7pPr lvl="6">
              <a:spcBef>
                <a:spcPts val="0"/>
              </a:spcBef>
              <a:spcAft>
                <a:spcPts val="0"/>
              </a:spcAft>
              <a:buSzPts val="4800"/>
              <a:buNone/>
              <a:defRPr sz="6480"/>
            </a:lvl7pPr>
            <a:lvl8pPr lvl="7">
              <a:spcBef>
                <a:spcPts val="0"/>
              </a:spcBef>
              <a:spcAft>
                <a:spcPts val="0"/>
              </a:spcAft>
              <a:buSzPts val="4800"/>
              <a:buNone/>
              <a:defRPr sz="6480"/>
            </a:lvl8pPr>
            <a:lvl9pPr lvl="8">
              <a:spcBef>
                <a:spcPts val="0"/>
              </a:spcBef>
              <a:spcAft>
                <a:spcPts val="0"/>
              </a:spcAft>
              <a:buSzPts val="4800"/>
              <a:buNone/>
              <a:defRPr sz="6480"/>
            </a:lvl9pPr>
          </a:lstStyle>
          <a:p>
            <a:endParaRPr/>
          </a:p>
        </p:txBody>
      </p:sp>
      <p:sp>
        <p:nvSpPr>
          <p:cNvPr id="34" name="Google Shape;34;p8"/>
          <p:cNvSpPr txBox="1">
            <a:spLocks noGrp="1"/>
          </p:cNvSpPr>
          <p:nvPr>
            <p:ph type="sldNum" idx="12"/>
          </p:nvPr>
        </p:nvSpPr>
        <p:spPr>
          <a:xfrm>
            <a:off x="11437818" y="7046639"/>
            <a:ext cx="740745"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4107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smtClean="0"/>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smtClean="0"/>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smtClean="0"/>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5/9/2022</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BORBS3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60" y="0"/>
            <a:ext cx="11313160" cy="850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AutoShape 3"/>
          <p:cNvSpPr>
            <a:spLocks noChangeArrowheads="1"/>
          </p:cNvSpPr>
          <p:nvPr/>
        </p:nvSpPr>
        <p:spPr bwMode="auto">
          <a:xfrm>
            <a:off x="990600" y="172720"/>
            <a:ext cx="10363200" cy="1640840"/>
          </a:xfrm>
          <a:prstGeom prst="ribbon">
            <a:avLst>
              <a:gd name="adj1" fmla="val 12500"/>
              <a:gd name="adj2" fmla="val 50000"/>
            </a:avLst>
          </a:prstGeom>
          <a:gradFill rotWithShape="1">
            <a:gsLst>
              <a:gs pos="0">
                <a:srgbClr val="F81F08"/>
              </a:gs>
              <a:gs pos="100000">
                <a:srgbClr val="730E04"/>
              </a:gs>
            </a:gsLst>
            <a:lin ang="5400000" scaled="1"/>
          </a:gradFill>
          <a:ln w="38100">
            <a:solidFill>
              <a:srgbClr val="D7F61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720" b="1">
                <a:solidFill>
                  <a:srgbClr val="D7F61A"/>
                </a:solidFill>
              </a:rPr>
              <a:t>Phòng Giáo dục-Đào tạo Đại Lộc</a:t>
            </a:r>
          </a:p>
          <a:p>
            <a:pPr algn="ctr">
              <a:spcBef>
                <a:spcPct val="0"/>
              </a:spcBef>
              <a:buFontTx/>
              <a:buNone/>
            </a:pPr>
            <a:r>
              <a:rPr lang="en-US" altLang="en-US" sz="2720" b="1">
                <a:solidFill>
                  <a:srgbClr val="D7F61A"/>
                </a:solidFill>
              </a:rPr>
              <a:t>Trường </a:t>
            </a:r>
            <a:r>
              <a:rPr lang="en-US" altLang="en-US" sz="2720" b="1" smtClean="0">
                <a:solidFill>
                  <a:srgbClr val="D7F61A"/>
                </a:solidFill>
              </a:rPr>
              <a:t>Tiểu học Đoàn Nghiên</a:t>
            </a:r>
            <a:endParaRPr lang="en-US" altLang="en-US" sz="2720" b="1">
              <a:solidFill>
                <a:srgbClr val="D7F61A"/>
              </a:solidFill>
            </a:endParaRPr>
          </a:p>
        </p:txBody>
      </p:sp>
      <p:sp>
        <p:nvSpPr>
          <p:cNvPr id="212996" name="WordArt 4"/>
          <p:cNvSpPr>
            <a:spLocks noChangeArrowheads="1" noChangeShapeType="1" noTextEdit="1"/>
          </p:cNvSpPr>
          <p:nvPr/>
        </p:nvSpPr>
        <p:spPr bwMode="auto">
          <a:xfrm>
            <a:off x="2976880" y="1468120"/>
            <a:ext cx="6736080" cy="2245360"/>
          </a:xfrm>
          <a:prstGeom prst="rect">
            <a:avLst/>
          </a:prstGeom>
        </p:spPr>
        <p:txBody>
          <a:bodyPr wrap="none" fromWordArt="1">
            <a:prstTxWarp prst="textSlantUp">
              <a:avLst>
                <a:gd name="adj" fmla="val 32056"/>
              </a:avLst>
            </a:prstTxWarp>
            <a:scene3d>
              <a:camera prst="legacyPerspectiveBottom"/>
              <a:lightRig rig="legacyFlat3" dir="t"/>
            </a:scene3d>
            <a:sp3d extrusionH="887400" prstMaterial="legacyMatte">
              <a:extrusionClr>
                <a:srgbClr val="D7F61A"/>
              </a:extrusionClr>
              <a:contourClr>
                <a:srgbClr val="6600CC"/>
              </a:contourClr>
            </a:sp3d>
          </a:bodyPr>
          <a:lstStyle/>
          <a:p>
            <a:pPr algn="ctr"/>
            <a:r>
              <a:rPr lang="en-US" sz="4987" b="1" kern="10" dirty="0" err="1" smtClean="0">
                <a:ln w="9525">
                  <a:round/>
                  <a:headEnd/>
                  <a:tailEnd/>
                </a:ln>
                <a:gradFill rotWithShape="1">
                  <a:gsLst>
                    <a:gs pos="0">
                      <a:srgbClr val="6600CC"/>
                    </a:gs>
                    <a:gs pos="100000">
                      <a:srgbClr val="CC00CC"/>
                    </a:gs>
                  </a:gsLst>
                  <a:lin ang="5400000" scaled="1"/>
                </a:gradFill>
                <a:cs typeface="Times New Roman" panose="02020603050405020304" pitchFamily="18" charset="0"/>
              </a:rPr>
              <a:t>Giáo</a:t>
            </a:r>
            <a:r>
              <a:rPr lang="en-US" sz="4987" b="1" kern="10" dirty="0" smtClean="0">
                <a:ln w="9525">
                  <a:round/>
                  <a:headEnd/>
                  <a:tailEnd/>
                </a:ln>
                <a:gradFill rotWithShape="1">
                  <a:gsLst>
                    <a:gs pos="0">
                      <a:srgbClr val="6600CC"/>
                    </a:gs>
                    <a:gs pos="100000">
                      <a:srgbClr val="CC00CC"/>
                    </a:gs>
                  </a:gsLst>
                  <a:lin ang="5400000" scaled="1"/>
                </a:gradFill>
                <a:cs typeface="Times New Roman" panose="02020603050405020304" pitchFamily="18" charset="0"/>
              </a:rPr>
              <a:t> </a:t>
            </a:r>
            <a:r>
              <a:rPr lang="en-US" sz="4987" b="1" kern="10" dirty="0" err="1" smtClean="0">
                <a:ln w="9525">
                  <a:round/>
                  <a:headEnd/>
                  <a:tailEnd/>
                </a:ln>
                <a:gradFill rotWithShape="1">
                  <a:gsLst>
                    <a:gs pos="0">
                      <a:srgbClr val="6600CC"/>
                    </a:gs>
                    <a:gs pos="100000">
                      <a:srgbClr val="CC00CC"/>
                    </a:gs>
                  </a:gsLst>
                  <a:lin ang="5400000" scaled="1"/>
                </a:gradFill>
                <a:cs typeface="Times New Roman" panose="02020603050405020304" pitchFamily="18" charset="0"/>
              </a:rPr>
              <a:t>án</a:t>
            </a:r>
            <a:r>
              <a:rPr lang="en-US" sz="4987" b="1" kern="10" dirty="0" smtClean="0">
                <a:ln w="9525">
                  <a:round/>
                  <a:headEnd/>
                  <a:tailEnd/>
                </a:ln>
                <a:gradFill rotWithShape="1">
                  <a:gsLst>
                    <a:gs pos="0">
                      <a:srgbClr val="6600CC"/>
                    </a:gs>
                    <a:gs pos="100000">
                      <a:srgbClr val="CC00CC"/>
                    </a:gs>
                  </a:gsLst>
                  <a:lin ang="5400000" scaled="1"/>
                </a:gradFill>
                <a:cs typeface="Times New Roman" panose="02020603050405020304" pitchFamily="18" charset="0"/>
              </a:rPr>
              <a:t>  </a:t>
            </a:r>
            <a:endParaRPr lang="en-US" sz="4987" b="1" kern="10" dirty="0">
              <a:ln w="9525">
                <a:round/>
                <a:headEnd/>
                <a:tailEnd/>
              </a:ln>
              <a:gradFill rotWithShape="1">
                <a:gsLst>
                  <a:gs pos="0">
                    <a:srgbClr val="6600CC"/>
                  </a:gs>
                  <a:gs pos="100000">
                    <a:srgbClr val="CC00CC"/>
                  </a:gs>
                </a:gsLst>
                <a:lin ang="5400000" scaled="1"/>
              </a:gradFill>
              <a:cs typeface="Times New Roman" panose="02020603050405020304" pitchFamily="18" charset="0"/>
            </a:endParaRPr>
          </a:p>
        </p:txBody>
      </p:sp>
      <p:sp>
        <p:nvSpPr>
          <p:cNvPr id="212997" name="AutoShape 5"/>
          <p:cNvSpPr>
            <a:spLocks noChangeArrowheads="1"/>
          </p:cNvSpPr>
          <p:nvPr/>
        </p:nvSpPr>
        <p:spPr bwMode="auto">
          <a:xfrm>
            <a:off x="990600" y="3195320"/>
            <a:ext cx="10363200" cy="3368040"/>
          </a:xfrm>
          <a:prstGeom prst="horizontalScroll">
            <a:avLst>
              <a:gd name="adj" fmla="val 12500"/>
            </a:avLst>
          </a:prstGeom>
          <a:gradFill rotWithShape="1">
            <a:gsLst>
              <a:gs pos="0">
                <a:srgbClr val="170ED4"/>
              </a:gs>
              <a:gs pos="100000">
                <a:srgbClr val="0B0662"/>
              </a:gs>
            </a:gsLst>
            <a:lin ang="5400000" scaled="1"/>
          </a:gradFill>
          <a:ln w="38100">
            <a:solidFill>
              <a:srgbClr val="F81F0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80" b="1" dirty="0" err="1">
                <a:solidFill>
                  <a:srgbClr val="D7F61A"/>
                </a:solidFill>
              </a:rPr>
              <a:t>Môn</a:t>
            </a:r>
            <a:r>
              <a:rPr lang="en-US" altLang="en-US" sz="4080" b="1" dirty="0">
                <a:solidFill>
                  <a:srgbClr val="D7F61A"/>
                </a:solidFill>
              </a:rPr>
              <a:t> : </a:t>
            </a:r>
            <a:r>
              <a:rPr lang="en-US" altLang="en-US" sz="4080" b="1" dirty="0" err="1">
                <a:solidFill>
                  <a:schemeClr val="bg1"/>
                </a:solidFill>
              </a:rPr>
              <a:t>Tiếng</a:t>
            </a:r>
            <a:r>
              <a:rPr lang="en-US" altLang="en-US" sz="4080" b="1" dirty="0">
                <a:solidFill>
                  <a:schemeClr val="bg1"/>
                </a:solidFill>
              </a:rPr>
              <a:t> </a:t>
            </a:r>
            <a:r>
              <a:rPr lang="en-US" altLang="en-US" sz="4080" b="1" dirty="0" err="1">
                <a:solidFill>
                  <a:schemeClr val="bg1"/>
                </a:solidFill>
              </a:rPr>
              <a:t>việt</a:t>
            </a:r>
            <a:r>
              <a:rPr lang="en-US" altLang="en-US" sz="4080" b="1" dirty="0">
                <a:solidFill>
                  <a:schemeClr val="bg1"/>
                </a:solidFill>
              </a:rPr>
              <a:t> </a:t>
            </a:r>
            <a:r>
              <a:rPr lang="en-US" altLang="en-US" sz="4080" b="1" dirty="0"/>
              <a:t>  </a:t>
            </a:r>
            <a:r>
              <a:rPr lang="en-US" altLang="en-US" sz="4080" b="1" err="1">
                <a:solidFill>
                  <a:schemeClr val="bg1"/>
                </a:solidFill>
              </a:rPr>
              <a:t>Lớp</a:t>
            </a:r>
            <a:r>
              <a:rPr lang="en-US" altLang="en-US" sz="4080" b="1">
                <a:solidFill>
                  <a:schemeClr val="bg1"/>
                </a:solidFill>
              </a:rPr>
              <a:t> </a:t>
            </a:r>
            <a:r>
              <a:rPr lang="en-US" altLang="en-US" sz="4080" b="1" smtClean="0">
                <a:solidFill>
                  <a:schemeClr val="bg1"/>
                </a:solidFill>
              </a:rPr>
              <a:t>1A</a:t>
            </a:r>
            <a:endParaRPr lang="en-US" altLang="en-US" sz="4080" b="1" dirty="0">
              <a:solidFill>
                <a:schemeClr val="bg1"/>
              </a:solidFill>
            </a:endParaRPr>
          </a:p>
          <a:p>
            <a:pPr algn="ctr">
              <a:spcBef>
                <a:spcPct val="0"/>
              </a:spcBef>
              <a:buFontTx/>
              <a:buNone/>
            </a:pPr>
            <a:r>
              <a:rPr lang="en-US" altLang="en-US" sz="4080" b="1" dirty="0" err="1">
                <a:solidFill>
                  <a:srgbClr val="D7F61A"/>
                </a:solidFill>
              </a:rPr>
              <a:t>Bài</a:t>
            </a:r>
            <a:r>
              <a:rPr lang="en-US" altLang="en-US" sz="4080" b="1" dirty="0">
                <a:solidFill>
                  <a:srgbClr val="D7F61A"/>
                </a:solidFill>
              </a:rPr>
              <a:t>: </a:t>
            </a:r>
            <a:r>
              <a:rPr lang="en-US" altLang="en-US" sz="4080" b="1" dirty="0" err="1" smtClean="0">
                <a:solidFill>
                  <a:srgbClr val="D7F61A"/>
                </a:solidFill>
              </a:rPr>
              <a:t>Kiến</a:t>
            </a:r>
            <a:r>
              <a:rPr lang="en-US" altLang="en-US" sz="4080" b="1" dirty="0" smtClean="0">
                <a:solidFill>
                  <a:srgbClr val="D7F61A"/>
                </a:solidFill>
              </a:rPr>
              <a:t> </a:t>
            </a:r>
            <a:r>
              <a:rPr lang="en-US" altLang="en-US" sz="4080" b="1" dirty="0" err="1" smtClean="0">
                <a:solidFill>
                  <a:srgbClr val="D7F61A"/>
                </a:solidFill>
              </a:rPr>
              <a:t>và</a:t>
            </a:r>
            <a:r>
              <a:rPr lang="en-US" altLang="en-US" sz="4080" b="1" dirty="0" smtClean="0">
                <a:solidFill>
                  <a:srgbClr val="D7F61A"/>
                </a:solidFill>
              </a:rPr>
              <a:t> </a:t>
            </a:r>
            <a:r>
              <a:rPr lang="en-US" altLang="en-US" sz="4080" b="1" dirty="0" err="1" smtClean="0">
                <a:solidFill>
                  <a:srgbClr val="D7F61A"/>
                </a:solidFill>
              </a:rPr>
              <a:t>chim</a:t>
            </a:r>
            <a:r>
              <a:rPr lang="en-US" altLang="en-US" sz="4080" b="1" dirty="0" smtClean="0">
                <a:solidFill>
                  <a:srgbClr val="D7F61A"/>
                </a:solidFill>
              </a:rPr>
              <a:t> </a:t>
            </a:r>
            <a:r>
              <a:rPr lang="en-US" altLang="en-US" sz="4080" b="1" dirty="0" err="1" smtClean="0">
                <a:solidFill>
                  <a:srgbClr val="D7F61A"/>
                </a:solidFill>
              </a:rPr>
              <a:t>bồ</a:t>
            </a:r>
            <a:r>
              <a:rPr lang="en-US" altLang="en-US" sz="4080" b="1" dirty="0" smtClean="0">
                <a:solidFill>
                  <a:srgbClr val="D7F61A"/>
                </a:solidFill>
              </a:rPr>
              <a:t> </a:t>
            </a:r>
            <a:r>
              <a:rPr lang="en-US" altLang="en-US" sz="4080" b="1" dirty="0" err="1" smtClean="0">
                <a:solidFill>
                  <a:srgbClr val="D7F61A"/>
                </a:solidFill>
              </a:rPr>
              <a:t>câu</a:t>
            </a:r>
            <a:endParaRPr lang="en-US" altLang="en-US" sz="4080" b="1" dirty="0">
              <a:solidFill>
                <a:srgbClr val="00FFFF"/>
              </a:solidFill>
            </a:endParaRPr>
          </a:p>
        </p:txBody>
      </p:sp>
      <p:sp>
        <p:nvSpPr>
          <p:cNvPr id="212998" name="WordArt 6"/>
          <p:cNvSpPr>
            <a:spLocks noChangeArrowheads="1" noChangeShapeType="1" noTextEdit="1"/>
          </p:cNvSpPr>
          <p:nvPr/>
        </p:nvSpPr>
        <p:spPr bwMode="auto">
          <a:xfrm>
            <a:off x="1508760" y="6477000"/>
            <a:ext cx="2936240" cy="60452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D7F61A"/>
              </a:extrusionClr>
              <a:contourClr>
                <a:srgbClr val="A603AB"/>
              </a:contourClr>
            </a:sp3d>
          </a:bodyPr>
          <a:lstStyle/>
          <a:p>
            <a:pPr algn="ctr"/>
            <a:r>
              <a:rPr lang="vi-VN" sz="408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cs typeface="Times New Roman" panose="02020603050405020304" pitchFamily="18" charset="0"/>
              </a:rPr>
              <a:t>Người thực hiện:</a:t>
            </a:r>
            <a:endParaRPr lang="en-US" sz="4080"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cs typeface="Times New Roman" panose="02020603050405020304" pitchFamily="18" charset="0"/>
            </a:endParaRPr>
          </a:p>
        </p:txBody>
      </p:sp>
      <p:pic>
        <p:nvPicPr>
          <p:cNvPr id="212999" name="Picture 7" descr="kim s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17720" y="6390640"/>
            <a:ext cx="4749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096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strips(downLeft)">
                                      <p:cBhvr>
                                        <p:cTn id="7" dur="2000"/>
                                        <p:tgtEl>
                                          <p:spTgt spid="212994"/>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12995"/>
                                        </p:tgtEl>
                                        <p:attrNameLst>
                                          <p:attrName>style.visibility</p:attrName>
                                        </p:attrNameLst>
                                      </p:cBhvr>
                                      <p:to>
                                        <p:strVal val="visible"/>
                                      </p:to>
                                    </p:set>
                                    <p:animEffect transition="in" filter="diamond(in)">
                                      <p:cBhvr>
                                        <p:cTn id="11" dur="2000"/>
                                        <p:tgtEl>
                                          <p:spTgt spid="212995"/>
                                        </p:tgtEl>
                                      </p:cBhvr>
                                    </p:animEffect>
                                  </p:childTnLst>
                                </p:cTn>
                              </p:par>
                            </p:childTnLst>
                          </p:cTn>
                        </p:par>
                        <p:par>
                          <p:cTn id="12" fill="hold" nodeType="afterGroup">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212996"/>
                                        </p:tgtEl>
                                        <p:attrNameLst>
                                          <p:attrName>style.visibility</p:attrName>
                                        </p:attrNameLst>
                                      </p:cBhvr>
                                      <p:to>
                                        <p:strVal val="visible"/>
                                      </p:to>
                                    </p:set>
                                    <p:animEffect transition="in" filter="strips(downLeft)">
                                      <p:cBhvr>
                                        <p:cTn id="15" dur="1000"/>
                                        <p:tgtEl>
                                          <p:spTgt spid="212996"/>
                                        </p:tgtEl>
                                      </p:cBhvr>
                                    </p:animEffect>
                                  </p:childTnLst>
                                </p:cTn>
                              </p:par>
                            </p:childTnLst>
                          </p:cTn>
                        </p:par>
                        <p:par>
                          <p:cTn id="16" fill="hold" nodeType="afterGroup">
                            <p:stCondLst>
                              <p:cond delay="5000"/>
                            </p:stCondLst>
                            <p:childTnLst>
                              <p:par>
                                <p:cTn id="17" presetID="30" presetClass="entr" presetSubtype="0" fill="hold" grpId="0" nodeType="afterEffect">
                                  <p:stCondLst>
                                    <p:cond delay="0"/>
                                  </p:stCondLst>
                                  <p:childTnLst>
                                    <p:set>
                                      <p:cBhvr>
                                        <p:cTn id="18" dur="1" fill="hold">
                                          <p:stCondLst>
                                            <p:cond delay="0"/>
                                          </p:stCondLst>
                                        </p:cTn>
                                        <p:tgtEl>
                                          <p:spTgt spid="212997"/>
                                        </p:tgtEl>
                                        <p:attrNameLst>
                                          <p:attrName>style.visibility</p:attrName>
                                        </p:attrNameLst>
                                      </p:cBhvr>
                                      <p:to>
                                        <p:strVal val="visible"/>
                                      </p:to>
                                    </p:set>
                                    <p:animEffect transition="in" filter="fade">
                                      <p:cBhvr>
                                        <p:cTn id="19" dur="800" decel="100000"/>
                                        <p:tgtEl>
                                          <p:spTgt spid="212997"/>
                                        </p:tgtEl>
                                      </p:cBhvr>
                                    </p:animEffect>
                                    <p:anim calcmode="lin" valueType="num">
                                      <p:cBhvr>
                                        <p:cTn id="20" dur="800" decel="100000" fill="hold"/>
                                        <p:tgtEl>
                                          <p:spTgt spid="212997"/>
                                        </p:tgtEl>
                                        <p:attrNameLst>
                                          <p:attrName>style.rotation</p:attrName>
                                        </p:attrNameLst>
                                      </p:cBhvr>
                                      <p:tavLst>
                                        <p:tav tm="0">
                                          <p:val>
                                            <p:fltVal val="-90"/>
                                          </p:val>
                                        </p:tav>
                                        <p:tav tm="100000">
                                          <p:val>
                                            <p:fltVal val="0"/>
                                          </p:val>
                                        </p:tav>
                                      </p:tavLst>
                                    </p:anim>
                                    <p:anim calcmode="lin" valueType="num">
                                      <p:cBhvr>
                                        <p:cTn id="21" dur="800" decel="100000" fill="hold"/>
                                        <p:tgtEl>
                                          <p:spTgt spid="212997"/>
                                        </p:tgtEl>
                                        <p:attrNameLst>
                                          <p:attrName>ppt_x</p:attrName>
                                        </p:attrNameLst>
                                      </p:cBhvr>
                                      <p:tavLst>
                                        <p:tav tm="0">
                                          <p:val>
                                            <p:strVal val="#ppt_x+0.4"/>
                                          </p:val>
                                        </p:tav>
                                        <p:tav tm="100000">
                                          <p:val>
                                            <p:strVal val="#ppt_x-0.05"/>
                                          </p:val>
                                        </p:tav>
                                      </p:tavLst>
                                    </p:anim>
                                    <p:anim calcmode="lin" valueType="num">
                                      <p:cBhvr>
                                        <p:cTn id="22" dur="800" decel="100000" fill="hold"/>
                                        <p:tgtEl>
                                          <p:spTgt spid="212997"/>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12997"/>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12997"/>
                                        </p:tgtEl>
                                        <p:attrNameLst>
                                          <p:attrName>ppt_y</p:attrName>
                                        </p:attrNameLst>
                                      </p:cBhvr>
                                      <p:tavLst>
                                        <p:tav tm="0">
                                          <p:val>
                                            <p:strVal val="#ppt_y+0.1"/>
                                          </p:val>
                                        </p:tav>
                                        <p:tav tm="100000">
                                          <p:val>
                                            <p:strVal val="#ppt_y"/>
                                          </p:val>
                                        </p:tav>
                                      </p:tavLst>
                                    </p:anim>
                                  </p:childTnLst>
                                </p:cTn>
                              </p:par>
                            </p:childTnLst>
                          </p:cTn>
                        </p:par>
                        <p:par>
                          <p:cTn id="25" fill="hold" nodeType="afterGroup">
                            <p:stCondLst>
                              <p:cond delay="6000"/>
                            </p:stCondLst>
                            <p:childTnLst>
                              <p:par>
                                <p:cTn id="26" presetID="53" presetClass="entr" presetSubtype="0" fill="hold" grpId="0" nodeType="afterEffect">
                                  <p:stCondLst>
                                    <p:cond delay="0"/>
                                  </p:stCondLst>
                                  <p:childTnLst>
                                    <p:set>
                                      <p:cBhvr>
                                        <p:cTn id="27" dur="1" fill="hold">
                                          <p:stCondLst>
                                            <p:cond delay="0"/>
                                          </p:stCondLst>
                                        </p:cTn>
                                        <p:tgtEl>
                                          <p:spTgt spid="212998"/>
                                        </p:tgtEl>
                                        <p:attrNameLst>
                                          <p:attrName>style.visibility</p:attrName>
                                        </p:attrNameLst>
                                      </p:cBhvr>
                                      <p:to>
                                        <p:strVal val="visible"/>
                                      </p:to>
                                    </p:set>
                                    <p:anim calcmode="lin" valueType="num">
                                      <p:cBhvr>
                                        <p:cTn id="28" dur="500" fill="hold"/>
                                        <p:tgtEl>
                                          <p:spTgt spid="212998"/>
                                        </p:tgtEl>
                                        <p:attrNameLst>
                                          <p:attrName>ppt_w</p:attrName>
                                        </p:attrNameLst>
                                      </p:cBhvr>
                                      <p:tavLst>
                                        <p:tav tm="0">
                                          <p:val>
                                            <p:fltVal val="0"/>
                                          </p:val>
                                        </p:tav>
                                        <p:tav tm="100000">
                                          <p:val>
                                            <p:strVal val="#ppt_w"/>
                                          </p:val>
                                        </p:tav>
                                      </p:tavLst>
                                    </p:anim>
                                    <p:anim calcmode="lin" valueType="num">
                                      <p:cBhvr>
                                        <p:cTn id="29" dur="500" fill="hold"/>
                                        <p:tgtEl>
                                          <p:spTgt spid="212998"/>
                                        </p:tgtEl>
                                        <p:attrNameLst>
                                          <p:attrName>ppt_h</p:attrName>
                                        </p:attrNameLst>
                                      </p:cBhvr>
                                      <p:tavLst>
                                        <p:tav tm="0">
                                          <p:val>
                                            <p:fltVal val="0"/>
                                          </p:val>
                                        </p:tav>
                                        <p:tav tm="100000">
                                          <p:val>
                                            <p:strVal val="#ppt_h"/>
                                          </p:val>
                                        </p:tav>
                                      </p:tavLst>
                                    </p:anim>
                                    <p:animEffect transition="in" filter="fade">
                                      <p:cBhvr>
                                        <p:cTn id="30" dur="500"/>
                                        <p:tgtEl>
                                          <p:spTgt spid="212998"/>
                                        </p:tgtEl>
                                      </p:cBhvr>
                                    </p:animEffect>
                                  </p:childTnLst>
                                </p:cTn>
                              </p:par>
                            </p:childTnLst>
                          </p:cTn>
                        </p:par>
                        <p:par>
                          <p:cTn id="31" fill="hold" nodeType="afterGroup">
                            <p:stCondLst>
                              <p:cond delay="6500"/>
                            </p:stCondLst>
                            <p:childTnLst>
                              <p:par>
                                <p:cTn id="32" presetID="2" presetClass="entr" presetSubtype="4" fill="hold" nodeType="afterEffect">
                                  <p:stCondLst>
                                    <p:cond delay="0"/>
                                  </p:stCondLst>
                                  <p:childTnLst>
                                    <p:set>
                                      <p:cBhvr>
                                        <p:cTn id="33" dur="1" fill="hold">
                                          <p:stCondLst>
                                            <p:cond delay="0"/>
                                          </p:stCondLst>
                                        </p:cTn>
                                        <p:tgtEl>
                                          <p:spTgt spid="212999"/>
                                        </p:tgtEl>
                                        <p:attrNameLst>
                                          <p:attrName>style.visibility</p:attrName>
                                        </p:attrNameLst>
                                      </p:cBhvr>
                                      <p:to>
                                        <p:strVal val="visible"/>
                                      </p:to>
                                    </p:set>
                                    <p:anim calcmode="lin" valueType="num">
                                      <p:cBhvr additive="base">
                                        <p:cTn id="34" dur="500" fill="hold"/>
                                        <p:tgtEl>
                                          <p:spTgt spid="212999"/>
                                        </p:tgtEl>
                                        <p:attrNameLst>
                                          <p:attrName>ppt_x</p:attrName>
                                        </p:attrNameLst>
                                      </p:cBhvr>
                                      <p:tavLst>
                                        <p:tav tm="0">
                                          <p:val>
                                            <p:strVal val="#ppt_x"/>
                                          </p:val>
                                        </p:tav>
                                        <p:tav tm="100000">
                                          <p:val>
                                            <p:strVal val="#ppt_x"/>
                                          </p:val>
                                        </p:tav>
                                      </p:tavLst>
                                    </p:anim>
                                    <p:anim calcmode="lin" valueType="num">
                                      <p:cBhvr additive="base">
                                        <p:cTn id="35" dur="500" fill="hold"/>
                                        <p:tgtEl>
                                          <p:spTgt spid="2129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P spid="212996" grpId="0" animBg="1"/>
      <p:bldP spid="212997" grpId="0" animBg="1"/>
      <p:bldP spid="2129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 và chim bồ 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864697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val="3503182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3" y="231458"/>
            <a:ext cx="5123077" cy="707886"/>
          </a:xfrm>
          <a:prstGeom prst="rect">
            <a:avLst/>
          </a:prstGeom>
          <a:solidFill>
            <a:schemeClr val="bg1"/>
          </a:solid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Trả</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câu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hỏi</a:t>
            </a:r>
            <a:r>
              <a:rPr lang="en-US" sz="4000" b="1" dirty="0">
                <a:solidFill>
                  <a:srgbClr val="7030A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158965" y="2470146"/>
            <a:ext cx="2635658" cy="707886"/>
          </a:xfrm>
          <a:prstGeom prst="rect">
            <a:avLst/>
          </a:prstGeom>
          <a:noFill/>
        </p:spPr>
        <p:txBody>
          <a:bodyPr wrap="none" rtlCol="0">
            <a:spAutoFit/>
          </a:bodyPr>
          <a:lstStyle/>
          <a:p>
            <a:r>
              <a:rPr lang="en-US" sz="4000" b="1" dirty="0" err="1">
                <a:solidFill>
                  <a:srgbClr val="C00000"/>
                </a:solidFill>
                <a:latin typeface="Times New Roman" panose="02020603050405020304" pitchFamily="18" charset="0"/>
                <a:cs typeface="Times New Roman" panose="02020603050405020304" pitchFamily="18" charset="0"/>
              </a:rPr>
              <a:t>Đọc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đoạn</a:t>
            </a:r>
            <a:r>
              <a:rPr lang="en-US" sz="4000" b="1" dirty="0">
                <a:solidFill>
                  <a:srgbClr val="C00000"/>
                </a:solidFill>
                <a:latin typeface="Times New Roman" panose="02020603050405020304" pitchFamily="18" charset="0"/>
                <a:cs typeface="Times New Roman" panose="02020603050405020304" pitchFamily="18" charset="0"/>
              </a:rPr>
              <a:t> 1</a:t>
            </a:r>
          </a:p>
        </p:txBody>
      </p:sp>
      <p:sp>
        <p:nvSpPr>
          <p:cNvPr id="7" name="Rectangle 6"/>
          <p:cNvSpPr/>
          <p:nvPr/>
        </p:nvSpPr>
        <p:spPr>
          <a:xfrm>
            <a:off x="449396" y="3187000"/>
            <a:ext cx="11696884" cy="4154984"/>
          </a:xfrm>
          <a:prstGeom prst="rect">
            <a:avLst/>
          </a:prstGeom>
          <a:solidFill>
            <a:srgbClr val="FEE7EF"/>
          </a:solidFill>
        </p:spPr>
        <p:txBody>
          <a:bodyPr wrap="square">
            <a:spAutoFit/>
          </a:bodyPr>
          <a:lstStyle/>
          <a:p>
            <a:pPr algn="just"/>
            <a:r>
              <a:rPr lang="vi-VN" sz="44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4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4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p:txBody>
      </p:sp>
      <p:cxnSp>
        <p:nvCxnSpPr>
          <p:cNvPr id="11" name="Straight Connector 10"/>
          <p:cNvCxnSpPr/>
          <p:nvPr/>
        </p:nvCxnSpPr>
        <p:spPr>
          <a:xfrm>
            <a:off x="8869680" y="5836920"/>
            <a:ext cx="2998913" cy="279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9554" y="414338"/>
            <a:ext cx="649048" cy="703343"/>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a:solidFill>
                  <a:schemeClr val="bg1"/>
                </a:solidFill>
              </a:rPr>
              <a:t>3</a:t>
            </a:r>
          </a:p>
        </p:txBody>
      </p:sp>
      <p:cxnSp>
        <p:nvCxnSpPr>
          <p:cNvPr id="9" name="Straight Connector 8"/>
          <p:cNvCxnSpPr/>
          <p:nvPr/>
        </p:nvCxnSpPr>
        <p:spPr>
          <a:xfrm flipV="1">
            <a:off x="511491" y="6553200"/>
            <a:ext cx="8845869" cy="12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3AE2D3B-8A66-4D37-9F98-E5BC3B6825E5}"/>
              </a:ext>
            </a:extLst>
          </p:cNvPr>
          <p:cNvSpPr/>
          <p:nvPr/>
        </p:nvSpPr>
        <p:spPr>
          <a:xfrm>
            <a:off x="449396" y="1439898"/>
            <a:ext cx="10874313" cy="771824"/>
          </a:xfrm>
          <a:prstGeom prst="rect">
            <a:avLst/>
          </a:prstGeom>
        </p:spPr>
        <p:txBody>
          <a:bodyPr wrap="square" lIns="93799" tIns="46900" rIns="93799" bIns="46900">
            <a:spAutoFit/>
          </a:bodyPr>
          <a:lstStyle/>
          <a:p>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90711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 fill="hold"/>
                                        <p:tgtEl>
                                          <p:spTgt spid="10"/>
                                        </p:tgtEl>
                                        <p:attrNameLst>
                                          <p:attrName>ppt_x</p:attrName>
                                        </p:attrNameLst>
                                      </p:cBhvr>
                                      <p:tavLst>
                                        <p:tav tm="0">
                                          <p:val>
                                            <p:strVal val="#ppt_x"/>
                                          </p:val>
                                        </p:tav>
                                        <p:tav tm="100000">
                                          <p:val>
                                            <p:strVal val="#ppt_x"/>
                                          </p:val>
                                        </p:tav>
                                      </p:tavLst>
                                    </p:anim>
                                    <p:anim calcmode="lin" valueType="num">
                                      <p:cBhvr additive="base">
                                        <p:cTn id="13" dur="1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3" y="231458"/>
            <a:ext cx="5123077" cy="707886"/>
          </a:xfrm>
          <a:prstGeom prst="rect">
            <a:avLst/>
          </a:prstGeom>
          <a:solidFill>
            <a:schemeClr val="bg1"/>
          </a:solid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Trả</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câu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hỏi</a:t>
            </a:r>
            <a:r>
              <a:rPr lang="en-US" sz="4000" b="1" dirty="0">
                <a:solidFill>
                  <a:srgbClr val="7030A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158965" y="2470146"/>
            <a:ext cx="2635658" cy="707886"/>
          </a:xfrm>
          <a:prstGeom prst="rect">
            <a:avLst/>
          </a:prstGeom>
          <a:noFill/>
        </p:spPr>
        <p:txBody>
          <a:bodyPr wrap="none" rtlCol="0">
            <a:spAutoFit/>
          </a:bodyPr>
          <a:lstStyle/>
          <a:p>
            <a:r>
              <a:rPr lang="en-US" sz="4000" b="1" dirty="0" err="1">
                <a:solidFill>
                  <a:srgbClr val="C00000"/>
                </a:solidFill>
                <a:latin typeface="Times New Roman" panose="02020603050405020304" pitchFamily="18" charset="0"/>
                <a:cs typeface="Times New Roman" panose="02020603050405020304" pitchFamily="18" charset="0"/>
              </a:rPr>
              <a:t>Đọc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đoạn</a:t>
            </a:r>
            <a:r>
              <a:rPr lang="en-US" sz="4000" b="1" dirty="0">
                <a:solidFill>
                  <a:srgbClr val="C00000"/>
                </a:solidFill>
                <a:latin typeface="Times New Roman" panose="02020603050405020304" pitchFamily="18" charset="0"/>
                <a:cs typeface="Times New Roman" panose="02020603050405020304" pitchFamily="18" charset="0"/>
              </a:rPr>
              <a:t> 2</a:t>
            </a:r>
          </a:p>
        </p:txBody>
      </p:sp>
      <p:sp>
        <p:nvSpPr>
          <p:cNvPr id="7" name="Rectangle 6"/>
          <p:cNvSpPr/>
          <p:nvPr/>
        </p:nvSpPr>
        <p:spPr>
          <a:xfrm>
            <a:off x="449396" y="3187000"/>
            <a:ext cx="11696884" cy="2800767"/>
          </a:xfrm>
          <a:prstGeom prst="rect">
            <a:avLst/>
          </a:prstGeom>
          <a:solidFill>
            <a:srgbClr val="FEE7EF"/>
          </a:solidFill>
        </p:spPr>
        <p:txBody>
          <a:bodyPr wrap="square">
            <a:spAutoFit/>
          </a:bodyPr>
          <a:lstStyle/>
          <a:p>
            <a:pPr algn="just"/>
            <a:r>
              <a:rPr lang="vi-VN" sz="44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p:txBody>
      </p:sp>
      <p:cxnSp>
        <p:nvCxnSpPr>
          <p:cNvPr id="11" name="Straight Connector 10"/>
          <p:cNvCxnSpPr>
            <a:endCxn id="7" idx="3"/>
          </p:cNvCxnSpPr>
          <p:nvPr/>
        </p:nvCxnSpPr>
        <p:spPr>
          <a:xfrm>
            <a:off x="7330440" y="4572000"/>
            <a:ext cx="4815840" cy="15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9554" y="414338"/>
            <a:ext cx="649048" cy="703343"/>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a:solidFill>
                  <a:schemeClr val="bg1"/>
                </a:solidFill>
              </a:rPr>
              <a:t>3</a:t>
            </a:r>
          </a:p>
        </p:txBody>
      </p:sp>
      <p:cxnSp>
        <p:nvCxnSpPr>
          <p:cNvPr id="9" name="Straight Connector 8"/>
          <p:cNvCxnSpPr/>
          <p:nvPr/>
        </p:nvCxnSpPr>
        <p:spPr>
          <a:xfrm flipV="1">
            <a:off x="511491" y="5181600"/>
            <a:ext cx="3100389" cy="27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F3AE2D3B-8A66-4D37-9F98-E5BC3B6825E5}"/>
              </a:ext>
            </a:extLst>
          </p:cNvPr>
          <p:cNvSpPr/>
          <p:nvPr/>
        </p:nvSpPr>
        <p:spPr>
          <a:xfrm>
            <a:off x="540836" y="891258"/>
            <a:ext cx="10874313" cy="771824"/>
          </a:xfrm>
          <a:prstGeom prst="rect">
            <a:avLst/>
          </a:prstGeom>
        </p:spPr>
        <p:txBody>
          <a:bodyPr wrap="square" lIns="93799" tIns="46900" rIns="93799" bIns="46900">
            <a:spAutoFit/>
          </a:bodyPr>
          <a:lstStyle/>
          <a:p>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F3AE2D3B-8A66-4D37-9F98-E5BC3B6825E5}"/>
              </a:ext>
            </a:extLst>
          </p:cNvPr>
          <p:cNvSpPr/>
          <p:nvPr/>
        </p:nvSpPr>
        <p:spPr>
          <a:xfrm>
            <a:off x="548931" y="1671075"/>
            <a:ext cx="10874313" cy="771824"/>
          </a:xfrm>
          <a:prstGeom prst="rect">
            <a:avLst/>
          </a:prstGeom>
        </p:spPr>
        <p:txBody>
          <a:bodyPr wrap="square" lIns="93799" tIns="46900" rIns="93799" bIns="46900">
            <a:spAutoFit/>
          </a:bodyPr>
          <a:lstStyle/>
          <a:p>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câu</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419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3" y="231458"/>
            <a:ext cx="5123077" cy="707886"/>
          </a:xfrm>
          <a:prstGeom prst="rect">
            <a:avLst/>
          </a:prstGeom>
          <a:solidFill>
            <a:schemeClr val="bg1"/>
          </a:solid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Trả</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câu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hỏi</a:t>
            </a:r>
            <a:r>
              <a:rPr lang="en-US" sz="4000" b="1" dirty="0">
                <a:solidFill>
                  <a:srgbClr val="7030A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158965" y="3719826"/>
            <a:ext cx="2464136" cy="707886"/>
          </a:xfrm>
          <a:prstGeom prst="rect">
            <a:avLst/>
          </a:prstGeom>
          <a:noFill/>
        </p:spPr>
        <p:txBody>
          <a:bodyPr wrap="none" rtlCol="0">
            <a:spAutoFit/>
          </a:bodyPr>
          <a:lstStyle/>
          <a:p>
            <a:r>
              <a:rPr lang="en-US" sz="4000" b="1" dirty="0" err="1">
                <a:solidFill>
                  <a:srgbClr val="0070C0"/>
                </a:solidFill>
                <a:latin typeface="Times New Roman" panose="02020603050405020304" pitchFamily="18" charset="0"/>
                <a:cs typeface="Times New Roman" panose="02020603050405020304" pitchFamily="18" charset="0"/>
              </a:rPr>
              <a:t>Đọc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cả</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bài</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13" name="Oval 12"/>
          <p:cNvSpPr/>
          <p:nvPr/>
        </p:nvSpPr>
        <p:spPr>
          <a:xfrm>
            <a:off x="49554" y="414338"/>
            <a:ext cx="649048" cy="703343"/>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a:solidFill>
                  <a:schemeClr val="bg1"/>
                </a:solidFill>
              </a:rPr>
              <a:t>3</a:t>
            </a:r>
          </a:p>
        </p:txBody>
      </p:sp>
      <p:sp>
        <p:nvSpPr>
          <p:cNvPr id="10" name="Rectangle 9">
            <a:extLst>
              <a:ext uri="{FF2B5EF4-FFF2-40B4-BE49-F238E27FC236}">
                <a16:creationId xmlns:a16="http://schemas.microsoft.com/office/drawing/2014/main" xmlns="" id="{F3AE2D3B-8A66-4D37-9F98-E5BC3B6825E5}"/>
              </a:ext>
            </a:extLst>
          </p:cNvPr>
          <p:cNvSpPr/>
          <p:nvPr/>
        </p:nvSpPr>
        <p:spPr>
          <a:xfrm>
            <a:off x="540836" y="891258"/>
            <a:ext cx="10874313" cy="771824"/>
          </a:xfrm>
          <a:prstGeom prst="rect">
            <a:avLst/>
          </a:prstGeom>
        </p:spPr>
        <p:txBody>
          <a:bodyPr wrap="square" lIns="93799" tIns="46900" rIns="93799" bIns="46900">
            <a:spAutoFit/>
          </a:bodyPr>
          <a:lstStyle/>
          <a:p>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F3AE2D3B-8A66-4D37-9F98-E5BC3B6825E5}"/>
              </a:ext>
            </a:extLst>
          </p:cNvPr>
          <p:cNvSpPr/>
          <p:nvPr/>
        </p:nvSpPr>
        <p:spPr>
          <a:xfrm>
            <a:off x="548931" y="1671075"/>
            <a:ext cx="10874313" cy="771824"/>
          </a:xfrm>
          <a:prstGeom prst="rect">
            <a:avLst/>
          </a:prstGeom>
        </p:spPr>
        <p:txBody>
          <a:bodyPr wrap="square" lIns="93799" tIns="46900" rIns="93799" bIns="46900">
            <a:spAutoFit/>
          </a:bodyPr>
          <a:lstStyle/>
          <a:p>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làm</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để</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câu</a:t>
            </a:r>
            <a:r>
              <a:rPr lang="vi-VN"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3AE2D3B-8A66-4D37-9F98-E5BC3B6825E5}"/>
              </a:ext>
            </a:extLst>
          </p:cNvPr>
          <p:cNvSpPr/>
          <p:nvPr/>
        </p:nvSpPr>
        <p:spPr>
          <a:xfrm>
            <a:off x="399861" y="2631200"/>
            <a:ext cx="11654979" cy="771824"/>
          </a:xfrm>
          <a:prstGeom prst="rect">
            <a:avLst/>
          </a:prstGeom>
        </p:spPr>
        <p:txBody>
          <a:bodyPr wrap="square" lIns="93799" tIns="46900" rIns="93799" bIns="46900">
            <a:spAutoFit/>
          </a:bodyPr>
          <a:lstStyle/>
          <a:p>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a:t>
            </a:r>
            <a:r>
              <a:rPr lang="vi-VN"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Em</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đã</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học</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được</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điều</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gì</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từ</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chuyện</a:t>
            </a:r>
            <a:r>
              <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này</a:t>
            </a:r>
            <a:r>
              <a:rPr lang="vi-VN"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4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0D5412BB-5903-408F-9691-A062A2CB8E86}"/>
              </a:ext>
            </a:extLst>
          </p:cNvPr>
          <p:cNvSpPr/>
          <p:nvPr/>
        </p:nvSpPr>
        <p:spPr>
          <a:xfrm>
            <a:off x="495438" y="3646890"/>
            <a:ext cx="11559401" cy="1448933"/>
          </a:xfrm>
          <a:prstGeom prst="rect">
            <a:avLst/>
          </a:prstGeom>
        </p:spPr>
        <p:txBody>
          <a:bodyPr wrap="square" lIns="93799" tIns="46900" rIns="93799" bIns="46900">
            <a:spAutoFit/>
          </a:bodyPr>
          <a:lstStyle/>
          <a:p>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Trong</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cuộc</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sống</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hằng</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ngày</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cần</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giúp</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đỡ</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nhau</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nhất</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là</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khi</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người</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khác</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gặp</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hoạn</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400" b="1" dirty="0" err="1">
                <a:latin typeface="Times New Roman" panose="02020603050405020304" pitchFamily="18" charset="0"/>
                <a:ea typeface="UVnAvant-Narrow" panose="020B0500000000000000" pitchFamily="34" charset="0"/>
                <a:cs typeface="Times New Roman" panose="02020603050405020304" pitchFamily="18" charset="0"/>
              </a:rPr>
              <a:t>nạn</a:t>
            </a:r>
            <a:r>
              <a:rPr lang="en-US" sz="4400" b="1" dirty="0">
                <a:latin typeface="Times New Roman" panose="02020603050405020304" pitchFamily="18" charset="0"/>
                <a:ea typeface="UVnAvant-Narrow"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69616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 fill="hold"/>
                                        <p:tgtEl>
                                          <p:spTgt spid="14"/>
                                        </p:tgtEl>
                                        <p:attrNameLst>
                                          <p:attrName>ppt_x</p:attrName>
                                        </p:attrNameLst>
                                      </p:cBhvr>
                                      <p:tavLst>
                                        <p:tav tm="0">
                                          <p:val>
                                            <p:strVal val="#ppt_x"/>
                                          </p:val>
                                        </p:tav>
                                        <p:tav tm="100000">
                                          <p:val>
                                            <p:strVal val="#ppt_x"/>
                                          </p:val>
                                        </p:tav>
                                      </p:tavLst>
                                    </p:anim>
                                    <p:anim calcmode="lin" valueType="num">
                                      <p:cBhvr additive="base">
                                        <p:cTn id="8" dur="1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 fill="hold"/>
                                        <p:tgtEl>
                                          <p:spTgt spid="15"/>
                                        </p:tgtEl>
                                        <p:attrNameLst>
                                          <p:attrName>ppt_x</p:attrName>
                                        </p:attrNameLst>
                                      </p:cBhvr>
                                      <p:tavLst>
                                        <p:tav tm="0">
                                          <p:val>
                                            <p:strVal val="#ppt_x"/>
                                          </p:val>
                                        </p:tav>
                                        <p:tav tm="100000">
                                          <p:val>
                                            <p:strVal val="#ppt_x"/>
                                          </p:val>
                                        </p:tav>
                                      </p:tavLst>
                                    </p:anim>
                                    <p:anim calcmode="lin" valueType="num">
                                      <p:cBhvr additive="base">
                                        <p:cTn id="24" dur="1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4660" y="372958"/>
            <a:ext cx="12077819"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sz="5400" b="1" dirty="0">
                <a:latin typeface="Times New Roman" panose="02020603050405020304" pitchFamily="18" charset="0"/>
                <a:cs typeface="Times New Roman" panose="02020603050405020304" pitchFamily="18" charset="0"/>
              </a:rPr>
              <a:t>4</a:t>
            </a:r>
            <a:r>
              <a:rPr lang="en-US" altLang="en-US" sz="5400" b="1" dirty="0" smtClean="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Viết</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vào</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vở</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câu</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trả</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lời</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cho</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câu</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hỏi</a:t>
            </a:r>
            <a:r>
              <a:rPr lang="en-US" altLang="vi-VN" sz="5400" b="1" dirty="0">
                <a:latin typeface="Times New Roman" panose="02020603050405020304" pitchFamily="18" charset="0"/>
                <a:cs typeface="Times New Roman" panose="02020603050405020304" pitchFamily="18" charset="0"/>
              </a:rPr>
              <a:t> b ở </a:t>
            </a:r>
            <a:r>
              <a:rPr lang="en-US" altLang="vi-VN" sz="5400" b="1" dirty="0" err="1">
                <a:latin typeface="Times New Roman" panose="02020603050405020304" pitchFamily="18" charset="0"/>
                <a:cs typeface="Times New Roman" panose="02020603050405020304" pitchFamily="18" charset="0"/>
              </a:rPr>
              <a:t>mục</a:t>
            </a:r>
            <a:r>
              <a:rPr lang="en-US" altLang="vi-VN" sz="5400" b="1" dirty="0">
                <a:latin typeface="Times New Roman" panose="02020603050405020304" pitchFamily="18" charset="0"/>
                <a:cs typeface="Times New Roman" panose="02020603050405020304" pitchFamily="18" charset="0"/>
              </a:rPr>
              <a:t> 3</a:t>
            </a:r>
          </a:p>
        </p:txBody>
      </p:sp>
      <p:sp>
        <p:nvSpPr>
          <p:cNvPr id="2" name="TextBox 1"/>
          <p:cNvSpPr txBox="1"/>
          <p:nvPr/>
        </p:nvSpPr>
        <p:spPr>
          <a:xfrm>
            <a:off x="964476" y="2874590"/>
            <a:ext cx="12428340" cy="1938992"/>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Kiến</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bò</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đến</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chỗ</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người</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thợ</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săn</a:t>
            </a:r>
            <a:r>
              <a:rPr lang="en-US" sz="6000" b="1" dirty="0" smtClean="0">
                <a:solidFill>
                  <a:srgbClr val="FF0000"/>
                </a:solidFill>
                <a:latin typeface="Times New Roman" panose="02020603050405020304" pitchFamily="18" charset="0"/>
                <a:cs typeface="Times New Roman" panose="02020603050405020304" pitchFamily="18" charset="0"/>
              </a:rPr>
              <a:t> </a:t>
            </a:r>
          </a:p>
          <a:p>
            <a:r>
              <a:rPr lang="en-US" sz="6000" b="1" dirty="0" err="1" smtClean="0">
                <a:solidFill>
                  <a:srgbClr val="FF0000"/>
                </a:solidFill>
                <a:latin typeface="Times New Roman" panose="02020603050405020304" pitchFamily="18" charset="0"/>
                <a:cs typeface="Times New Roman" panose="02020603050405020304" pitchFamily="18" charset="0"/>
              </a:rPr>
              <a:t>và</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76077" y="3670193"/>
            <a:ext cx="7818653" cy="1015663"/>
          </a:xfrm>
          <a:prstGeom prst="rect">
            <a:avLst/>
          </a:prstGeom>
          <a:noFill/>
        </p:spPr>
        <p:txBody>
          <a:bodyPr wrap="square" rtlCol="0">
            <a:spAutoFit/>
          </a:bodyPr>
          <a:lstStyle/>
          <a:p>
            <a:r>
              <a:rPr lang="en-US" sz="6000" b="1" dirty="0" err="1">
                <a:solidFill>
                  <a:srgbClr val="00B0F0"/>
                </a:solidFill>
                <a:latin typeface="Times New Roman" panose="02020603050405020304" pitchFamily="18" charset="0"/>
                <a:cs typeface="Times New Roman" panose="02020603050405020304" pitchFamily="18" charset="0"/>
              </a:rPr>
              <a:t>c</a:t>
            </a:r>
            <a:r>
              <a:rPr lang="en-US" sz="6000" b="1" dirty="0" err="1" smtClean="0">
                <a:solidFill>
                  <a:srgbClr val="00B0F0"/>
                </a:solidFill>
                <a:latin typeface="Times New Roman" panose="02020603050405020304" pitchFamily="18" charset="0"/>
                <a:cs typeface="Times New Roman" panose="02020603050405020304" pitchFamily="18" charset="0"/>
              </a:rPr>
              <a:t>ắn</a:t>
            </a:r>
            <a:r>
              <a:rPr lang="en-US" sz="6000" b="1" dirty="0" smtClean="0">
                <a:solidFill>
                  <a:srgbClr val="00B0F0"/>
                </a:solidFill>
                <a:latin typeface="Times New Roman" panose="02020603050405020304" pitchFamily="18" charset="0"/>
                <a:cs typeface="Times New Roman" panose="02020603050405020304" pitchFamily="18" charset="0"/>
              </a:rPr>
              <a:t> </a:t>
            </a:r>
            <a:r>
              <a:rPr lang="en-US" sz="6000" b="1" dirty="0" err="1" smtClean="0">
                <a:solidFill>
                  <a:srgbClr val="00B0F0"/>
                </a:solidFill>
                <a:latin typeface="Times New Roman" panose="02020603050405020304" pitchFamily="18" charset="0"/>
                <a:cs typeface="Times New Roman" panose="02020603050405020304" pitchFamily="18" charset="0"/>
              </a:rPr>
              <a:t>vào</a:t>
            </a:r>
            <a:r>
              <a:rPr lang="en-US" sz="6000" b="1" dirty="0" smtClean="0">
                <a:solidFill>
                  <a:srgbClr val="00B0F0"/>
                </a:solidFill>
                <a:latin typeface="Times New Roman" panose="02020603050405020304" pitchFamily="18" charset="0"/>
                <a:cs typeface="Times New Roman" panose="02020603050405020304" pitchFamily="18" charset="0"/>
              </a:rPr>
              <a:t> </a:t>
            </a:r>
            <a:r>
              <a:rPr lang="en-US" sz="6000" b="1" dirty="0" err="1" smtClean="0">
                <a:solidFill>
                  <a:srgbClr val="00B0F0"/>
                </a:solidFill>
                <a:latin typeface="Times New Roman" panose="02020603050405020304" pitchFamily="18" charset="0"/>
                <a:cs typeface="Times New Roman" panose="02020603050405020304" pitchFamily="18" charset="0"/>
              </a:rPr>
              <a:t>chân</a:t>
            </a:r>
            <a:r>
              <a:rPr lang="en-US" sz="6000" b="1" dirty="0" smtClean="0">
                <a:solidFill>
                  <a:srgbClr val="00B0F0"/>
                </a:solidFill>
                <a:latin typeface="Times New Roman" panose="02020603050405020304" pitchFamily="18" charset="0"/>
                <a:cs typeface="Times New Roman" panose="02020603050405020304" pitchFamily="18" charset="0"/>
              </a:rPr>
              <a:t>  </a:t>
            </a:r>
            <a:r>
              <a:rPr lang="en-US" sz="6000" b="1" dirty="0" err="1" smtClean="0">
                <a:solidFill>
                  <a:srgbClr val="00B0F0"/>
                </a:solidFill>
                <a:latin typeface="Times New Roman" panose="02020603050405020304" pitchFamily="18" charset="0"/>
                <a:cs typeface="Times New Roman" panose="02020603050405020304" pitchFamily="18" charset="0"/>
              </a:rPr>
              <a:t>anh</a:t>
            </a:r>
            <a:r>
              <a:rPr lang="en-US" sz="6000" b="1" dirty="0" smtClean="0">
                <a:solidFill>
                  <a:srgbClr val="00B0F0"/>
                </a:solidFill>
                <a:latin typeface="Times New Roman" panose="02020603050405020304" pitchFamily="18" charset="0"/>
                <a:cs typeface="Times New Roman" panose="02020603050405020304" pitchFamily="18" charset="0"/>
              </a:rPr>
              <a:t> ta.                          </a:t>
            </a:r>
            <a:endParaRPr lang="en-US" sz="6000" b="1"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51740" y="3992890"/>
            <a:ext cx="5988674" cy="1446550"/>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a:t>
            </a:r>
          </a:p>
          <a:p>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35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1000"/>
                                        <p:tgtEl>
                                          <p:spTgt spid="5"/>
                                        </p:tgtEl>
                                      </p:cBhvr>
                                    </p:animEffect>
                                    <p:anim calcmode="lin" valueType="num">
                                      <p:cBhvr>
                                        <p:cTn id="16" dur="1000"/>
                                        <p:tgtEl>
                                          <p:spTgt spid="5"/>
                                        </p:tgtEl>
                                        <p:attrNameLst>
                                          <p:attrName>ppt_x</p:attrName>
                                        </p:attrNameLst>
                                      </p:cBhvr>
                                      <p:tavLst>
                                        <p:tav tm="0">
                                          <p:val>
                                            <p:strVal val="ppt_x"/>
                                          </p:val>
                                        </p:tav>
                                        <p:tav tm="100000">
                                          <p:val>
                                            <p:strVal val="ppt_x"/>
                                          </p:val>
                                        </p:tav>
                                      </p:tavLst>
                                    </p:anim>
                                    <p:anim calcmode="lin" valueType="num">
                                      <p:cBhvr>
                                        <p:cTn id="17" dur="1000"/>
                                        <p:tgtEl>
                                          <p:spTgt spid="5"/>
                                        </p:tgtEl>
                                        <p:attrNameLst>
                                          <p:attrName>ppt_y</p:attrName>
                                        </p:attrNameLst>
                                      </p:cBhvr>
                                      <p:tavLst>
                                        <p:tav tm="0">
                                          <p:val>
                                            <p:strVal val="ppt_y"/>
                                          </p:val>
                                        </p:tav>
                                        <p:tav tm="100000">
                                          <p:val>
                                            <p:strVal val="ppt_y+.1"/>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91" t="13448" r="17286" b="13793"/>
          <a:stretch/>
        </p:blipFill>
        <p:spPr bwMode="auto">
          <a:xfrm>
            <a:off x="8538210" y="5699761"/>
            <a:ext cx="3451078" cy="17837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t="24472"/>
          <a:stretch>
            <a:fillRect/>
          </a:stretch>
        </p:blipFill>
        <p:spPr bwMode="auto">
          <a:xfrm>
            <a:off x="78761" y="2819296"/>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8" descr="http://www.cbe.com.vn/upload_file/Tap-viet,-tap-1-(B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072" y="322051"/>
            <a:ext cx="2414231" cy="226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2309" y="298851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Kiến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bò</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đến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chỗ</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người</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thợ</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săn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và</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cắn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vào</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chân</a:t>
            </a:r>
            <a:r>
              <a:rPr lang="en-US" sz="4500" b="1" kern="0" dirty="0" smtClean="0">
                <a:solidFill>
                  <a:srgbClr val="000000">
                    <a:lumMod val="95000"/>
                    <a:lumOff val="5000"/>
                  </a:srgbClr>
                </a:solidFill>
                <a:latin typeface="HP001 4 hang 1 ô ly" panose="020B0603050302020204" pitchFamily="34" charset="0"/>
              </a:rPr>
              <a:t> </a:t>
            </a:r>
            <a:r>
              <a:rPr lang="en-US" sz="4500" b="1" kern="0" dirty="0" err="1" smtClean="0">
                <a:solidFill>
                  <a:srgbClr val="000000">
                    <a:lumMod val="95000"/>
                    <a:lumOff val="5000"/>
                  </a:srgbClr>
                </a:solidFill>
                <a:latin typeface="HP001 4 hang 1 ô ly" panose="020B0603050302020204" pitchFamily="34" charset="0"/>
              </a:rPr>
              <a:t>anh</a:t>
            </a:r>
            <a:r>
              <a:rPr lang="en-US" sz="4500" b="1" kern="0" dirty="0" smtClean="0">
                <a:solidFill>
                  <a:srgbClr val="000000">
                    <a:lumMod val="95000"/>
                    <a:lumOff val="5000"/>
                  </a:srgbClr>
                </a:solidFill>
                <a:latin typeface="HP001 4 hang 1 ô ly" panose="020B0603050302020204" pitchFamily="34" charset="0"/>
              </a:rPr>
              <a:t> ta.</a:t>
            </a:r>
            <a:endParaRPr lang="vi-VN" sz="4500" kern="0" dirty="0">
              <a:solidFill>
                <a:sysClr val="windowText" lastClr="000000"/>
              </a:solidFill>
            </a:endParaRPr>
          </a:p>
        </p:txBody>
      </p:sp>
      <p:sp>
        <p:nvSpPr>
          <p:cNvPr id="6" name="Title 1"/>
          <p:cNvSpPr txBox="1">
            <a:spLocks/>
          </p:cNvSpPr>
          <p:nvPr/>
        </p:nvSpPr>
        <p:spPr bwMode="auto">
          <a:xfrm>
            <a:off x="144661" y="156167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a:latin typeface="UVnAvant-Narrow" pitchFamily="34" charset="0"/>
                <a:cs typeface="UVnAvant-Narrow" pitchFamily="34" charset="0"/>
              </a:rPr>
              <a:t>4</a:t>
            </a:r>
            <a:r>
              <a:rPr lang="en-US" altLang="en-US" b="1" smtClean="0">
                <a:latin typeface="UVnAvant-Narrow" pitchFamily="34" charset="0"/>
                <a:cs typeface="UVnAvant-Narrow" pitchFamily="34" charset="0"/>
              </a:rPr>
              <a:t>. </a:t>
            </a:r>
            <a:r>
              <a:rPr lang="en-US" altLang="vi-VN" b="1">
                <a:latin typeface="UVnAvant-Narrow" pitchFamily="34" charset="0"/>
                <a:cs typeface="UVnAvant-Narrow" pitchFamily="34" charset="0"/>
              </a:rPr>
              <a:t>Viết vào vở câu trả lời cho câu hỏi b ở mục 3</a:t>
            </a:r>
          </a:p>
        </p:txBody>
      </p:sp>
    </p:spTree>
    <p:extLst>
      <p:ext uri="{BB962C8B-B14F-4D97-AF65-F5344CB8AC3E}">
        <p14:creationId xmlns:p14="http://schemas.microsoft.com/office/powerpoint/2010/main" val="3372660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205556" y="220698"/>
            <a:ext cx="12154084" cy="710269"/>
          </a:xfrm>
          <a:prstGeom prst="rect">
            <a:avLst/>
          </a:prstGeom>
        </p:spPr>
        <p:txBody>
          <a:bodyPr wrap="square" lIns="93799" tIns="46900" rIns="93799" bIns="46900">
            <a:spAutoFit/>
          </a:bodyPr>
          <a:lstStyle/>
          <a:p>
            <a:r>
              <a:rPr lang="en-US" sz="4000" b="1" dirty="0">
                <a:latin typeface="Times New Roman" panose="02020603050405020304" pitchFamily="18" charset="0"/>
                <a:ea typeface="UVnAvant-Narrow" panose="020B0500000000000000" pitchFamily="34" charset="0"/>
                <a:cs typeface="Times New Roman" panose="02020603050405020304" pitchFamily="18" charset="0"/>
              </a:rPr>
              <a:t>5</a:t>
            </a:r>
            <a:r>
              <a:rPr lang="en-US" sz="40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smtClean="0">
                <a:latin typeface="Times New Roman" panose="02020603050405020304" pitchFamily="18" charset="0"/>
                <a:ea typeface="UVnAvant-Narrow" panose="020B0500000000000000" pitchFamily="34" charset="0"/>
                <a:cs typeface="Times New Roman" panose="02020603050405020304" pitchFamily="18" charset="0"/>
              </a:rPr>
              <a:t>Chọn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xmlns="" id="{F3AE2D3B-8A66-4D37-9F98-E5BC3B6825E5}"/>
              </a:ext>
            </a:extLst>
          </p:cNvPr>
          <p:cNvSpPr/>
          <p:nvPr/>
        </p:nvSpPr>
        <p:spPr>
          <a:xfrm>
            <a:off x="381000" y="3737512"/>
            <a:ext cx="11370221" cy="1756709"/>
          </a:xfrm>
          <a:prstGeom prst="rect">
            <a:avLst/>
          </a:prstGeom>
        </p:spPr>
        <p:txBody>
          <a:bodyPr wrap="square" lIns="93799" tIns="46900" rIns="93799" bIns="46900">
            <a:spAutoFit/>
          </a:bodyPr>
          <a:lstStyle/>
          <a:p>
            <a:r>
              <a:rPr lang="vi-VN" sz="5400" b="1" dirty="0">
                <a:latin typeface="Times New Roman" panose="02020603050405020304" pitchFamily="18" charset="0"/>
                <a:ea typeface="UVnAvant-Narrow" panose="020B0500000000000000" pitchFamily="34" charset="0"/>
                <a:cs typeface="Times New Roman" panose="02020603050405020304" pitchFamily="18" charset="0"/>
              </a:rPr>
              <a:t>a. Nam </a:t>
            </a:r>
            <a:r>
              <a:rPr lang="vi-VN" sz="5400" b="1" dirty="0" smtClean="0">
                <a:latin typeface="Times New Roman" panose="02020603050405020304" pitchFamily="18" charset="0"/>
                <a:ea typeface="UVnAvant-Narrow" panose="020B0500000000000000" pitchFamily="34" charset="0"/>
                <a:cs typeface="Times New Roman" panose="02020603050405020304" pitchFamily="18" charset="0"/>
              </a:rPr>
              <a:t>(…</a:t>
            </a:r>
            <a:r>
              <a:rPr lang="en-US" sz="5400" b="1" dirty="0" smtClean="0">
                <a:latin typeface="Times New Roman" panose="02020603050405020304" pitchFamily="18" charset="0"/>
                <a:ea typeface="UVnAvant-Narrow" panose="020B0500000000000000" pitchFamily="34" charset="0"/>
                <a:cs typeface="Times New Roman" panose="02020603050405020304" pitchFamily="18" charset="0"/>
              </a:rPr>
              <a:t>…….</a:t>
            </a:r>
            <a:r>
              <a:rPr lang="vi-VN" sz="54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5400" b="1" dirty="0">
                <a:latin typeface="Times New Roman" panose="02020603050405020304" pitchFamily="18" charset="0"/>
                <a:ea typeface="UVnAvant-Narrow" panose="020B0500000000000000" pitchFamily="34" charset="0"/>
                <a:cs typeface="Times New Roman" panose="02020603050405020304" pitchFamily="18" charset="0"/>
              </a:rPr>
              <a:t>nghĩ ngay ra lời giải cho câu đố.</a:t>
            </a:r>
            <a:endParaRPr lang="en-US" sz="5400" b="1"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38357663"/>
              </p:ext>
            </p:extLst>
          </p:nvPr>
        </p:nvGraphicFramePr>
        <p:xfrm>
          <a:off x="380999" y="1068127"/>
          <a:ext cx="11750041" cy="1980648"/>
        </p:xfrm>
        <a:graphic>
          <a:graphicData uri="http://schemas.openxmlformats.org/drawingml/2006/table">
            <a:tbl>
              <a:tblPr/>
              <a:tblGrid>
                <a:gridCol w="2442570"/>
                <a:gridCol w="2493991"/>
                <a:gridCol w="2532558"/>
                <a:gridCol w="2751104"/>
                <a:gridCol w="1529818"/>
              </a:tblGrid>
              <a:tr h="1980648">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giật</a:t>
                      </a:r>
                      <a:r>
                        <a:rPr lang="en-US" sz="2800" i="0" dirty="0">
                          <a:effectLst/>
                          <a:latin typeface="UVnAvant-Narrow" panose="020B0500000000000000" pitchFamily="34" charset="0"/>
                          <a:ea typeface="UVnAvant-Narrow" panose="020B0500000000000000" pitchFamily="34" charset="0"/>
                          <a:cs typeface="UVnAvant-Narrow" panose="020B0500000000000000" pitchFamily="34" charset="0"/>
                        </a:rPr>
                        <a:t> </a:t>
                      </a: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mình</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nhanh</a:t>
                      </a:r>
                      <a:r>
                        <a:rPr lang="en-US" sz="2800" i="0" dirty="0">
                          <a:effectLst/>
                          <a:latin typeface="UVnAvant-Narrow" panose="020B0500000000000000" pitchFamily="34" charset="0"/>
                          <a:ea typeface="UVnAvant-Narrow" panose="020B0500000000000000" pitchFamily="34" charset="0"/>
                          <a:cs typeface="UVnAvant-Narrow" panose="020B0500000000000000" pitchFamily="34" charset="0"/>
                        </a:rPr>
                        <a:t> </a:t>
                      </a: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trí</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vi-VN" sz="2800" i="0" dirty="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giúp</a:t>
                      </a:r>
                      <a:r>
                        <a:rPr lang="en-US" sz="2800" i="0" dirty="0">
                          <a:effectLst/>
                          <a:latin typeface="UVnAvant-Narrow" panose="020B0500000000000000" pitchFamily="34" charset="0"/>
                          <a:ea typeface="UVnAvant-Narrow" panose="020B0500000000000000" pitchFamily="34" charset="0"/>
                          <a:cs typeface="UVnAvant-Narrow" panose="020B0500000000000000" pitchFamily="34" charset="0"/>
                        </a:rPr>
                        <a:t> </a:t>
                      </a: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nhau</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c>
                  <a:txBody>
                    <a:bodyPr/>
                    <a:lstStyle/>
                    <a:p>
                      <a:pPr algn="ctr"/>
                      <a:r>
                        <a:rPr lang="en-US" sz="2800" i="0" dirty="0" err="1">
                          <a:effectLst/>
                          <a:latin typeface="UVnAvant-Narrow" panose="020B0500000000000000" pitchFamily="34" charset="0"/>
                          <a:ea typeface="UVnAvant-Narrow" panose="020B0500000000000000" pitchFamily="34" charset="0"/>
                          <a:cs typeface="UVnAvant-Narrow" panose="020B0500000000000000" pitchFamily="34" charset="0"/>
                        </a:rPr>
                        <a:t>cứu</a:t>
                      </a:r>
                      <a:endParaRPr lang="en-US" sz="2800" i="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8100" marR="38100" marT="38100" marB="38100" anchor="ctr">
                    <a:lnL>
                      <a:noFill/>
                    </a:lnL>
                    <a:lnR>
                      <a:noFill/>
                    </a:lnR>
                    <a:lnT>
                      <a:noFill/>
                    </a:lnT>
                    <a:lnB>
                      <a:noFill/>
                    </a:lnB>
                    <a:solidFill>
                      <a:srgbClr val="F5D0F1"/>
                    </a:solidFill>
                  </a:tcPr>
                </a:tc>
              </a:tr>
            </a:tbl>
          </a:graphicData>
        </a:graphic>
      </p:graphicFrame>
      <p:sp>
        <p:nvSpPr>
          <p:cNvPr id="5" name="Rectangle 4">
            <a:extLst>
              <a:ext uri="{FF2B5EF4-FFF2-40B4-BE49-F238E27FC236}">
                <a16:creationId xmlns:a16="http://schemas.microsoft.com/office/drawing/2014/main" xmlns="" id="{F3AE2D3B-8A66-4D37-9F98-E5BC3B6825E5}"/>
              </a:ext>
            </a:extLst>
          </p:cNvPr>
          <p:cNvSpPr/>
          <p:nvPr/>
        </p:nvSpPr>
        <p:spPr>
          <a:xfrm>
            <a:off x="221587" y="5452431"/>
            <a:ext cx="11909453" cy="1756709"/>
          </a:xfrm>
          <a:prstGeom prst="rect">
            <a:avLst/>
          </a:prstGeom>
        </p:spPr>
        <p:txBody>
          <a:bodyPr wrap="square" lIns="93799" tIns="46900" rIns="93799" bIns="46900">
            <a:spAutoFit/>
          </a:bodyPr>
          <a:lstStyle/>
          <a:p>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b.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Ông</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kể</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cho</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em</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một</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chuyện</a:t>
            </a:r>
            <a:r>
              <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5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7" name="Straight Arrow Connector 6"/>
          <p:cNvCxnSpPr/>
          <p:nvPr/>
        </p:nvCxnSpPr>
        <p:spPr>
          <a:xfrm flipH="1">
            <a:off x="3991841" y="2194560"/>
            <a:ext cx="351559" cy="2011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40701" y="2177158"/>
            <a:ext cx="4595379" cy="47156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vdoc.vn/data/image/2021/03/17/giai-bai-tap-tieng-viet-1-trang-84-85-86-87-bai-1-kien-va-chim-bo-ca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7480"/>
            <a:ext cx="12222479" cy="3078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3AE2D3B-8A66-4D37-9F98-E5BC3B6825E5}"/>
              </a:ext>
            </a:extLst>
          </p:cNvPr>
          <p:cNvSpPr/>
          <p:nvPr/>
        </p:nvSpPr>
        <p:spPr>
          <a:xfrm>
            <a:off x="559882" y="373249"/>
            <a:ext cx="11662598" cy="1941375"/>
          </a:xfrm>
          <a:prstGeom prst="rect">
            <a:avLst/>
          </a:prstGeom>
        </p:spPr>
        <p:txBody>
          <a:bodyPr wrap="square" lIns="93799" tIns="46900" rIns="93799" bIns="46900">
            <a:spAutoFit/>
          </a:bodyPr>
          <a:lstStyle/>
          <a:p>
            <a:r>
              <a:rPr lang="en-US" sz="6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5</a:t>
            </a:r>
            <a:r>
              <a:rPr lang="en-US" sz="6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6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Chọn </a:t>
            </a:r>
            <a:r>
              <a:rPr lang="vi-VN" sz="6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từ ngữ để hoàn thiện câu và viết câu vào vở</a:t>
            </a:r>
            <a:r>
              <a:rPr lang="vi-VN" sz="32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06517"/>
            <a:ext cx="12999719" cy="715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4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val="0"/>
              </a:ext>
            </a:extLst>
          </a:blip>
          <a:srcRect t="29757" b="41037"/>
          <a:stretch/>
        </p:blipFill>
        <p:spPr bwMode="auto">
          <a:xfrm>
            <a:off x="0" y="0"/>
            <a:ext cx="12344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5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AE2D3B-8A66-4D37-9F98-E5BC3B6825E5}"/>
              </a:ext>
            </a:extLst>
          </p:cNvPr>
          <p:cNvSpPr/>
          <p:nvPr/>
        </p:nvSpPr>
        <p:spPr>
          <a:xfrm>
            <a:off x="1078497" y="755671"/>
            <a:ext cx="3043127" cy="710269"/>
          </a:xfrm>
          <a:prstGeom prst="rect">
            <a:avLst/>
          </a:prstGeom>
        </p:spPr>
        <p:txBody>
          <a:bodyPr wrap="square" lIns="93799" tIns="46900" rIns="93799" bIns="46900">
            <a:spAutoFit/>
          </a:bodyPr>
          <a:lstStyle/>
          <a:p>
            <a:r>
              <a:rPr 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7</a:t>
            </a:r>
            <a:r>
              <a:rPr lang="en-US" sz="4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4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viết</a:t>
            </a:r>
            <a:r>
              <a:rPr lang="vi-VN" sz="40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a:t>
            </a:r>
            <a:endParaRPr lang="en-US" sz="40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3298"/>
            <a:ext cx="12024360" cy="342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2046652" cy="1446550"/>
          </a:xfrm>
          <a:prstGeom prst="rect">
            <a:avLst/>
          </a:prstGeom>
        </p:spPr>
        <p:txBody>
          <a:bodyPr wrap="square">
            <a:spAutoFit/>
          </a:bodyPr>
          <a:lstStyle/>
          <a:p>
            <a:r>
              <a:rPr lang="en-US" sz="4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8. T</a:t>
            </a:r>
            <a:r>
              <a:rPr lang="vi-VN" sz="4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ìm </a:t>
            </a:r>
            <a:r>
              <a:rPr lang="vi-V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trong hoặc ngoài bài đọc Kiến và chim bồ câu từ ngữ có tiếng chứa vần ăn, ăng, oat, oăt.</a:t>
            </a:r>
            <a:endParaRPr lang="en-US" sz="4400"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94776188"/>
              </p:ext>
            </p:extLst>
          </p:nvPr>
        </p:nvGraphicFramePr>
        <p:xfrm>
          <a:off x="369138" y="1622263"/>
          <a:ext cx="11746663" cy="5896812"/>
        </p:xfrm>
        <a:graphic>
          <a:graphicData uri="http://schemas.openxmlformats.org/drawingml/2006/table">
            <a:tbl>
              <a:tblPr/>
              <a:tblGrid>
                <a:gridCol w="2419725"/>
                <a:gridCol w="3723938"/>
                <a:gridCol w="5603000"/>
              </a:tblGrid>
              <a:tr h="680889">
                <a:tc>
                  <a:txBody>
                    <a:bodyPr/>
                    <a:lstStyle/>
                    <a:p>
                      <a:endParaRPr lang="en-US" sz="3200" dirty="0"/>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dirty="0" smtClean="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Trong </a:t>
                      </a:r>
                      <a:r>
                        <a:rPr lang="vi-VN" sz="32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046">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săn, cắn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1" dirty="0">
                          <a:effectLst/>
                          <a:latin typeface="Times New Roman" panose="02020603050405020304" pitchFamily="18" charset="0"/>
                          <a:ea typeface="UVnAvant-Narrow" panose="020B0500000000000000" pitchFamily="34" charset="0"/>
                          <a:cs typeface="Times New Roman" panose="02020603050405020304" pitchFamily="18" charset="0"/>
                        </a:rPr>
                        <a:t>bắn (súng), (cái) chăn, khăn (tay), (con) trăn, lăn (tròn), (củ) sắn), (bài) văn…</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4519">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ăng</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1" dirty="0">
                          <a:effectLst/>
                          <a:latin typeface="Times New Roman" panose="02020603050405020304" pitchFamily="18" charset="0"/>
                          <a:ea typeface="UVnAvant-Narrow" panose="020B0500000000000000" pitchFamily="34" charset="0"/>
                          <a:cs typeface="Times New Roman" panose="02020603050405020304" pitchFamily="18" charset="0"/>
                        </a:rPr>
                        <a:t>(mặt) trăng, (chị) Hằng, băng (y tế), lăng (Bác Hồ), căng thẳng…</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9993">
                <a:tc>
                  <a:txBody>
                    <a:bodyPr/>
                    <a:lstStyle/>
                    <a:p>
                      <a:pPr algn="ctr"/>
                      <a:r>
                        <a:rPr lang="en-US" sz="3200" i="1"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a:t>
                      </a:r>
                      <a:r>
                        <a:rPr lang="en-US"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 oat</a:t>
                      </a:r>
                      <a:endParaRPr lang="en-US"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thoát</a:t>
                      </a:r>
                      <a:endParaRPr lang="en-US"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hoạt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hình</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trốn</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thoát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lục</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soát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889">
                <a:tc>
                  <a:txBody>
                    <a:bodyPr/>
                    <a:lstStyle/>
                    <a:p>
                      <a:pPr algn="ctr"/>
                      <a:r>
                        <a:rPr lang="vi-VN" sz="3200" i="1"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Vần oăt</a:t>
                      </a:r>
                      <a:endParaRPr lang="vi-VN" sz="320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a:solidFill>
                            <a:srgbClr val="FF0000"/>
                          </a:solidFill>
                          <a:effectLst/>
                          <a:latin typeface="Times New Roman" panose="02020603050405020304" pitchFamily="18" charset="0"/>
                          <a:ea typeface="UVnAvant-Narrow" panose="020B0500000000000000" pitchFamily="34" charset="0"/>
                          <a:cs typeface="Times New Roman" panose="02020603050405020304" pitchFamily="18" charset="0"/>
                        </a:rPr>
                        <a:t>x</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nhọn</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hoắt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loắt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3200" b="1" dirty="0" err="1">
                          <a:effectLst/>
                          <a:latin typeface="Times New Roman" panose="02020603050405020304" pitchFamily="18" charset="0"/>
                          <a:ea typeface="UVnAvant-Narrow" panose="020B0500000000000000" pitchFamily="34" charset="0"/>
                          <a:cs typeface="Times New Roman" panose="02020603050405020304" pitchFamily="18" charset="0"/>
                        </a:rPr>
                        <a:t>choắt</a:t>
                      </a:r>
                      <a:r>
                        <a:rPr lang="en-US" sz="3200" b="1" dirty="0">
                          <a:effectLst/>
                          <a:latin typeface="Times New Roman" panose="02020603050405020304" pitchFamily="18" charset="0"/>
                          <a:ea typeface="UVnAvant-Narrow" panose="020B0500000000000000" pitchFamily="34" charset="0"/>
                          <a:cs typeface="Times New Roman" panose="02020603050405020304" pitchFamily="18" charset="0"/>
                        </a:rPr>
                        <a:t>…</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30" y="197429"/>
            <a:ext cx="12180969" cy="1200329"/>
          </a:xfrm>
          <a:prstGeom prst="rect">
            <a:avLst/>
          </a:prstGeom>
        </p:spPr>
        <p:txBody>
          <a:bodyPr wrap="square">
            <a:spAutoFit/>
          </a:bodyPr>
          <a:lstStyle/>
          <a:p>
            <a:r>
              <a:rPr lang="vi-VN" sz="3600" b="1" dirty="0">
                <a:latin typeface="Times New Roman" panose="02020603050405020304" pitchFamily="18" charset="0"/>
                <a:ea typeface="UVnAvant-Narrow" panose="020B0500000000000000" pitchFamily="34" charset="0"/>
                <a:cs typeface="Times New Roman" panose="02020603050405020304" pitchFamily="18" charset="0"/>
              </a:rPr>
              <a:t>Quan sát tranh và dùng từ ngữ trong khung để nói: Việc làm của người </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th</a:t>
            </a:r>
            <a:r>
              <a:rPr lang="en-US" sz="3600" b="1" dirty="0" smtClean="0">
                <a:latin typeface="Times New Roman" panose="02020603050405020304" pitchFamily="18" charset="0"/>
                <a:ea typeface="UVnAvant-Narrow" panose="020B0500000000000000" pitchFamily="34" charset="0"/>
                <a:cs typeface="Times New Roman" panose="02020603050405020304" pitchFamily="18" charset="0"/>
              </a:rPr>
              <a:t>ợ</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600" b="1" dirty="0">
                <a:latin typeface="Times New Roman" panose="02020603050405020304" pitchFamily="18" charset="0"/>
                <a:ea typeface="UVnAvant-Narrow" panose="020B0500000000000000" pitchFamily="34" charset="0"/>
                <a:cs typeface="Times New Roman" panose="02020603050405020304" pitchFamily="18" charset="0"/>
              </a:rPr>
              <a:t>săn là </a:t>
            </a:r>
            <a:r>
              <a:rPr lang="en-US" sz="3600" b="1" dirty="0">
                <a:latin typeface="Times New Roman" panose="02020603050405020304" pitchFamily="18" charset="0"/>
                <a:ea typeface="UVnAvant-Narrow" panose="020B0500000000000000" pitchFamily="34" charset="0"/>
                <a:cs typeface="Times New Roman" panose="02020603050405020304" pitchFamily="18" charset="0"/>
              </a:rPr>
              <a:t>đ</a:t>
            </a:r>
            <a:r>
              <a:rPr lang="vi-VN" sz="3600" b="1" dirty="0" smtClean="0">
                <a:latin typeface="Times New Roman" panose="02020603050405020304" pitchFamily="18" charset="0"/>
                <a:ea typeface="UVnAvant-Narrow" panose="020B0500000000000000" pitchFamily="34" charset="0"/>
                <a:cs typeface="Times New Roman" panose="02020603050405020304" pitchFamily="18" charset="0"/>
              </a:rPr>
              <a:t>úng </a:t>
            </a:r>
            <a:r>
              <a:rPr lang="vi-VN" sz="3600" b="1" dirty="0">
                <a:latin typeface="Times New Roman" panose="02020603050405020304" pitchFamily="18" charset="0"/>
                <a:ea typeface="UVnAvant-Narrow" panose="020B0500000000000000" pitchFamily="34" charset="0"/>
                <a:cs typeface="Times New Roman" panose="02020603050405020304" pitchFamily="18" charset="0"/>
              </a:rPr>
              <a:t>hay là sai? Vì sao?</a:t>
            </a:r>
            <a:endParaRPr lang="en-US" sz="3600" dirty="0">
              <a:latin typeface="Times New Roman" panose="02020603050405020304" pitchFamily="18" charset="0"/>
              <a:ea typeface="UVnAvant-Narrow" panose="020B0500000000000000"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84017254"/>
              </p:ext>
            </p:extLst>
          </p:nvPr>
        </p:nvGraphicFramePr>
        <p:xfrm>
          <a:off x="0" y="1274647"/>
          <a:ext cx="11963400" cy="990600"/>
        </p:xfrm>
        <a:graphic>
          <a:graphicData uri="http://schemas.openxmlformats.org/drawingml/2006/table">
            <a:tbl>
              <a:tblPr/>
              <a:tblGrid>
                <a:gridCol w="6197174"/>
                <a:gridCol w="5766226"/>
              </a:tblGrid>
              <a:tr h="554727">
                <a:tc>
                  <a:txBody>
                    <a:bodyPr/>
                    <a:lstStyle/>
                    <a:p>
                      <a:pPr algn="ctr"/>
                      <a:r>
                        <a:rPr lang="vi-VN" sz="6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6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bắn</a:t>
                      </a:r>
                      <a:r>
                        <a:rPr lang="en-US" sz="6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 </a:t>
                      </a:r>
                      <a:r>
                        <a:rPr lang="en-US" sz="6000" b="1" i="0" dirty="0" err="1">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rPr>
                        <a:t>chim</a:t>
                      </a:r>
                      <a:endParaRPr lang="en-US" sz="6000" b="1" i="0" dirty="0">
                        <a:solidFill>
                          <a:srgbClr val="0000FF"/>
                        </a:solidFill>
                        <a:effectLst/>
                        <a:latin typeface="Times New Roman" panose="02020603050405020304" pitchFamily="18" charset="0"/>
                        <a:ea typeface="UVnAvant-Narrow" panose="020B0500000000000000" pitchFamily="34"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412" y="2301239"/>
            <a:ext cx="8811003" cy="3566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01841"/>
            <a:ext cx="12344399" cy="1077218"/>
          </a:xfrm>
          <a:prstGeom prst="rect">
            <a:avLst/>
          </a:prstGeom>
        </p:spPr>
        <p:txBody>
          <a:bodyPr wrap="square">
            <a:spAutoFit/>
          </a:bodyPr>
          <a:lstStyle/>
          <a:p>
            <a:r>
              <a:rPr lang="en-US" sz="3200" dirty="0" smtClean="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          </a:t>
            </a:r>
            <a:r>
              <a:rPr lang="vi-VN" sz="32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Hành </a:t>
            </a:r>
            <a:r>
              <a:rPr lang="vi-VN" sz="32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đông của người thợ săn là sai. Vì bắn chim là hành động giết hại chú chim bé nhỏ, vô tội và phá hoại thiên nhiên.</a:t>
            </a:r>
            <a:endParaRPr lang="en-US" sz="32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59080"/>
            <a:ext cx="12039600" cy="7406639"/>
          </a:xfrm>
          <a:prstGeom prst="rect">
            <a:avLst/>
          </a:prstGeom>
        </p:spPr>
      </p:pic>
      <p:sp>
        <p:nvSpPr>
          <p:cNvPr id="2" name="TextBox 1"/>
          <p:cNvSpPr txBox="1"/>
          <p:nvPr/>
        </p:nvSpPr>
        <p:spPr>
          <a:xfrm>
            <a:off x="883920" y="4282440"/>
            <a:ext cx="952500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Kiến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và</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chim</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bồ</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câu</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cảm</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ơn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nhau</a:t>
            </a:r>
            <a:r>
              <a:rPr lang="en-US" sz="4400" b="1" dirty="0" smtClean="0">
                <a:solidFill>
                  <a:srgbClr val="FF0000"/>
                </a:solidFill>
                <a:latin typeface="HP001 5 hàng" panose="020B0603050302020204" pitchFamily="34" charset="0"/>
              </a:rPr>
              <a:t>.</a:t>
            </a:r>
            <a:endParaRPr lang="en-US" sz="4400" b="1" dirty="0">
              <a:solidFill>
                <a:srgbClr val="FF0000"/>
              </a:solidFill>
              <a:latin typeface="HP001 5 hàng" panose="020B0603050302020204" pitchFamily="34" charset="0"/>
            </a:endParaRPr>
          </a:p>
        </p:txBody>
      </p:sp>
      <p:sp>
        <p:nvSpPr>
          <p:cNvPr id="5" name="TextBox 4"/>
          <p:cNvSpPr txBox="1"/>
          <p:nvPr/>
        </p:nvSpPr>
        <p:spPr>
          <a:xfrm>
            <a:off x="1036320" y="5882640"/>
            <a:ext cx="1112520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Kiến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và</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chim</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bồ</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câu</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là</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câu</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chuyện</a:t>
            </a:r>
            <a:r>
              <a:rPr lang="en-US" sz="4400" b="1" dirty="0" smtClean="0">
                <a:solidFill>
                  <a:srgbClr val="FF0000"/>
                </a:solidFill>
                <a:latin typeface="HP001 5 hàng" panose="020B0603050302020204" pitchFamily="34" charset="0"/>
              </a:rPr>
              <a:t> hay.</a:t>
            </a:r>
            <a:endParaRPr lang="en-US" sz="4400" b="1" dirty="0">
              <a:solidFill>
                <a:srgbClr val="FF0000"/>
              </a:solidFill>
              <a:latin typeface="HP001 5 hàng" panose="020B0603050302020204" pitchFamily="34" charset="0"/>
            </a:endParaRPr>
          </a:p>
        </p:txBody>
      </p:sp>
    </p:spTree>
    <p:extLst>
      <p:ext uri="{BB962C8B-B14F-4D97-AF65-F5344CB8AC3E}">
        <p14:creationId xmlns:p14="http://schemas.microsoft.com/office/powerpoint/2010/main" val="26125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 y="213360"/>
            <a:ext cx="12176760" cy="7559040"/>
          </a:xfrm>
          <a:prstGeom prst="rect">
            <a:avLst/>
          </a:prstGeom>
        </p:spPr>
      </p:pic>
      <p:sp>
        <p:nvSpPr>
          <p:cNvPr id="3" name="TextBox 2"/>
          <p:cNvSpPr txBox="1"/>
          <p:nvPr/>
        </p:nvSpPr>
        <p:spPr>
          <a:xfrm>
            <a:off x="5516880" y="4526280"/>
            <a:ext cx="105156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âu</a:t>
            </a:r>
            <a:endParaRPr lang="en-US" sz="4400" b="1" dirty="0">
              <a:solidFill>
                <a:srgbClr val="FF0000"/>
              </a:solidFill>
              <a:latin typeface="HP001 5 hàng" panose="020B0603050302020204" pitchFamily="34" charset="0"/>
            </a:endParaRPr>
          </a:p>
        </p:txBody>
      </p:sp>
      <p:sp>
        <p:nvSpPr>
          <p:cNvPr id="4" name="TextBox 3"/>
          <p:cNvSpPr txBox="1"/>
          <p:nvPr/>
        </p:nvSpPr>
        <p:spPr>
          <a:xfrm>
            <a:off x="2697480" y="6598920"/>
            <a:ext cx="1051560" cy="769441"/>
          </a:xfrm>
          <a:prstGeom prst="rect">
            <a:avLst/>
          </a:prstGeom>
          <a:noFill/>
        </p:spPr>
        <p:txBody>
          <a:bodyPr wrap="square" rtlCol="0">
            <a:spAutoFit/>
          </a:bodyPr>
          <a:lstStyle/>
          <a:p>
            <a:r>
              <a:rPr lang="en-US" sz="4400" b="1" dirty="0" smtClean="0">
                <a:solidFill>
                  <a:srgbClr val="FF0000"/>
                </a:solidFill>
                <a:latin typeface="HP001 5 hàng" panose="020B0603050302020204" pitchFamily="34" charset="0"/>
              </a:rPr>
              <a:t>ay</a:t>
            </a:r>
            <a:endParaRPr lang="en-US" sz="4400" b="1" dirty="0">
              <a:solidFill>
                <a:srgbClr val="FF0000"/>
              </a:solidFill>
              <a:latin typeface="HP001 5 hàng" panose="020B0603050302020204" pitchFamily="34" charset="0"/>
            </a:endParaRPr>
          </a:p>
        </p:txBody>
      </p:sp>
    </p:spTree>
    <p:extLst>
      <p:ext uri="{BB962C8B-B14F-4D97-AF65-F5344CB8AC3E}">
        <p14:creationId xmlns:p14="http://schemas.microsoft.com/office/powerpoint/2010/main" val="25159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 y="213360"/>
            <a:ext cx="11963399" cy="6934200"/>
          </a:xfrm>
          <a:prstGeom prst="rect">
            <a:avLst/>
          </a:prstGeom>
        </p:spPr>
      </p:pic>
      <p:sp>
        <p:nvSpPr>
          <p:cNvPr id="3" name="TextBox 2"/>
          <p:cNvSpPr txBox="1"/>
          <p:nvPr/>
        </p:nvSpPr>
        <p:spPr>
          <a:xfrm>
            <a:off x="807720" y="3947160"/>
            <a:ext cx="1051560" cy="769441"/>
          </a:xfrm>
          <a:prstGeom prst="rect">
            <a:avLst/>
          </a:prstGeom>
          <a:noFill/>
        </p:spPr>
        <p:txBody>
          <a:bodyPr wrap="square" rtlCol="0">
            <a:spAutoFit/>
          </a:bodyPr>
          <a:lstStyle/>
          <a:p>
            <a:r>
              <a:rPr lang="en-US" sz="4400" b="1" dirty="0" smtClean="0">
                <a:solidFill>
                  <a:srgbClr val="FF0000"/>
                </a:solidFill>
                <a:latin typeface="Arial" panose="020B0604020202020204" pitchFamily="34" charset="0"/>
                <a:cs typeface="Arial" panose="020B0604020202020204" pitchFamily="34" charset="0"/>
              </a:rPr>
              <a:t>X</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3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3323"/>
            <a:ext cx="12085320" cy="2198437"/>
          </a:xfrm>
          <a:prstGeom prst="rect">
            <a:avLst/>
          </a:prstGeom>
        </p:spPr>
      </p:pic>
      <p:pic>
        <p:nvPicPr>
          <p:cNvPr id="3" name="Picture 2"/>
          <p:cNvPicPr>
            <a:picLocks noChangeAspect="1"/>
          </p:cNvPicPr>
          <p:nvPr/>
        </p:nvPicPr>
        <p:blipFill>
          <a:blip r:embed="rId3"/>
          <a:stretch>
            <a:fillRect/>
          </a:stretch>
        </p:blipFill>
        <p:spPr>
          <a:xfrm>
            <a:off x="0" y="2651760"/>
            <a:ext cx="12222479" cy="4937760"/>
          </a:xfrm>
          <a:prstGeom prst="rect">
            <a:avLst/>
          </a:prstGeom>
        </p:spPr>
      </p:pic>
      <p:sp>
        <p:nvSpPr>
          <p:cNvPr id="4" name="TextBox 3"/>
          <p:cNvSpPr txBox="1"/>
          <p:nvPr/>
        </p:nvSpPr>
        <p:spPr>
          <a:xfrm>
            <a:off x="7757160" y="1097280"/>
            <a:ext cx="172212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v</a:t>
            </a:r>
            <a:r>
              <a:rPr lang="en-US" sz="4400" b="1" dirty="0" err="1" smtClean="0">
                <a:solidFill>
                  <a:srgbClr val="FF0000"/>
                </a:solidFill>
                <a:latin typeface="HP001 5 hàng" panose="020B0603050302020204" pitchFamily="34" charset="0"/>
              </a:rPr>
              <a:t>ườn</a:t>
            </a:r>
            <a:endParaRPr lang="en-US" sz="4400" b="1" dirty="0">
              <a:solidFill>
                <a:srgbClr val="FF0000"/>
              </a:solidFill>
              <a:latin typeface="HP001 5 hàng" panose="020B0603050302020204" pitchFamily="34" charset="0"/>
            </a:endParaRPr>
          </a:p>
        </p:txBody>
      </p:sp>
      <p:sp>
        <p:nvSpPr>
          <p:cNvPr id="5" name="TextBox 4"/>
          <p:cNvSpPr txBox="1"/>
          <p:nvPr/>
        </p:nvSpPr>
        <p:spPr>
          <a:xfrm>
            <a:off x="533400" y="3169920"/>
            <a:ext cx="172212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k</a:t>
            </a:r>
            <a:r>
              <a:rPr lang="en-US" sz="4400" b="1" dirty="0" err="1" smtClean="0">
                <a:solidFill>
                  <a:srgbClr val="FF0000"/>
                </a:solidFill>
                <a:latin typeface="HP001 5 hàng" panose="020B0603050302020204" pitchFamily="34" charset="0"/>
              </a:rPr>
              <a:t>hiến</a:t>
            </a:r>
            <a:endParaRPr lang="en-US" sz="4400" b="1" dirty="0">
              <a:solidFill>
                <a:srgbClr val="FF0000"/>
              </a:solidFill>
              <a:latin typeface="HP001 5 hàng" panose="020B0603050302020204" pitchFamily="34" charset="0"/>
            </a:endParaRPr>
          </a:p>
        </p:txBody>
      </p:sp>
      <p:sp>
        <p:nvSpPr>
          <p:cNvPr id="6" name="TextBox 5"/>
          <p:cNvSpPr txBox="1"/>
          <p:nvPr/>
        </p:nvSpPr>
        <p:spPr>
          <a:xfrm>
            <a:off x="9418320" y="2956560"/>
            <a:ext cx="292608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b</a:t>
            </a:r>
            <a:r>
              <a:rPr lang="en-US" sz="4400" b="1" dirty="0" err="1" smtClean="0">
                <a:solidFill>
                  <a:srgbClr val="FF0000"/>
                </a:solidFill>
                <a:latin typeface="HP001 5 hàng" panose="020B0603050302020204" pitchFamily="34" charset="0"/>
              </a:rPr>
              <a:t>uồn</a:t>
            </a:r>
            <a:r>
              <a:rPr lang="en-US" sz="4400" b="1" dirty="0" smtClean="0">
                <a:solidFill>
                  <a:srgbClr val="FF0000"/>
                </a:solidFill>
                <a:latin typeface="HP001 5 hàng" panose="020B0603050302020204" pitchFamily="34" charset="0"/>
              </a:rPr>
              <a:t> </a:t>
            </a:r>
            <a:r>
              <a:rPr lang="en-US" sz="4400" b="1" dirty="0" err="1" smtClean="0">
                <a:solidFill>
                  <a:srgbClr val="FF0000"/>
                </a:solidFill>
                <a:latin typeface="HP001 5 hàng" panose="020B0603050302020204" pitchFamily="34" charset="0"/>
              </a:rPr>
              <a:t>bã</a:t>
            </a:r>
            <a:endParaRPr lang="en-US" sz="4400" b="1" dirty="0">
              <a:solidFill>
                <a:srgbClr val="FF0000"/>
              </a:solidFill>
              <a:latin typeface="HP001 5 hàng" panose="020B0603050302020204" pitchFamily="34" charset="0"/>
            </a:endParaRPr>
          </a:p>
        </p:txBody>
      </p:sp>
      <p:sp>
        <p:nvSpPr>
          <p:cNvPr id="7" name="TextBox 6"/>
          <p:cNvSpPr txBox="1"/>
          <p:nvPr/>
        </p:nvSpPr>
        <p:spPr>
          <a:xfrm>
            <a:off x="5730240" y="3931920"/>
            <a:ext cx="1722120" cy="769441"/>
          </a:xfrm>
          <a:prstGeom prst="rect">
            <a:avLst/>
          </a:prstGeom>
          <a:noFill/>
        </p:spPr>
        <p:txBody>
          <a:bodyPr wrap="square" rtlCol="0">
            <a:spAutoFit/>
          </a:bodyPr>
          <a:lstStyle/>
          <a:p>
            <a:r>
              <a:rPr lang="en-US" sz="4400" b="1" dirty="0" err="1" smtClean="0">
                <a:solidFill>
                  <a:srgbClr val="FF0000"/>
                </a:solidFill>
                <a:latin typeface="HP001 5 hàng" panose="020B0603050302020204" pitchFamily="34" charset="0"/>
              </a:rPr>
              <a:t>tôm</a:t>
            </a:r>
            <a:endParaRPr lang="en-US" sz="4400" b="1" dirty="0">
              <a:solidFill>
                <a:srgbClr val="FF0000"/>
              </a:solidFill>
              <a:latin typeface="HP001 5 hàng" panose="020B0603050302020204" pitchFamily="34" charset="0"/>
            </a:endParaRPr>
          </a:p>
        </p:txBody>
      </p:sp>
      <p:sp>
        <p:nvSpPr>
          <p:cNvPr id="8" name="TextBox 7"/>
          <p:cNvSpPr txBox="1"/>
          <p:nvPr/>
        </p:nvSpPr>
        <p:spPr>
          <a:xfrm>
            <a:off x="6294120" y="5775960"/>
            <a:ext cx="1722120" cy="769441"/>
          </a:xfrm>
          <a:prstGeom prst="rect">
            <a:avLst/>
          </a:prstGeom>
          <a:noFill/>
        </p:spPr>
        <p:txBody>
          <a:bodyPr wrap="square" rtlCol="0">
            <a:spAutoFit/>
          </a:bodyPr>
          <a:lstStyle/>
          <a:p>
            <a:r>
              <a:rPr lang="en-US" sz="4400" b="1" dirty="0" err="1">
                <a:solidFill>
                  <a:srgbClr val="FF0000"/>
                </a:solidFill>
                <a:latin typeface="HP001 5 hàng" panose="020B0603050302020204" pitchFamily="34" charset="0"/>
              </a:rPr>
              <a:t>c</a:t>
            </a:r>
            <a:r>
              <a:rPr lang="en-US" sz="4400" b="1" dirty="0" err="1" smtClean="0">
                <a:solidFill>
                  <a:srgbClr val="FF0000"/>
                </a:solidFill>
                <a:latin typeface="HP001 5 hàng" panose="020B0603050302020204" pitchFamily="34" charset="0"/>
              </a:rPr>
              <a:t>ứu</a:t>
            </a:r>
            <a:endParaRPr lang="en-US" sz="4400" b="1" dirty="0">
              <a:solidFill>
                <a:srgbClr val="FF0000"/>
              </a:solidFill>
              <a:latin typeface="HP001 5 hàng" panose="020B0603050302020204" pitchFamily="34" charset="0"/>
            </a:endParaRPr>
          </a:p>
        </p:txBody>
      </p:sp>
    </p:spTree>
    <p:extLst>
      <p:ext uri="{BB962C8B-B14F-4D97-AF65-F5344CB8AC3E}">
        <p14:creationId xmlns:p14="http://schemas.microsoft.com/office/powerpoint/2010/main" val="194318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Tree>
    <p:extLst>
      <p:ext uri="{BB962C8B-B14F-4D97-AF65-F5344CB8AC3E}">
        <p14:creationId xmlns:p14="http://schemas.microsoft.com/office/powerpoint/2010/main" val="15544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6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6923"/>
          <a:stretch/>
        </p:blipFill>
        <p:spPr>
          <a:xfrm>
            <a:off x="0" y="0"/>
            <a:ext cx="12344400" cy="7772400"/>
          </a:xfrm>
          <a:prstGeom prst="rect">
            <a:avLst/>
          </a:prstGeom>
        </p:spPr>
      </p:pic>
      <p:sp>
        <p:nvSpPr>
          <p:cNvPr id="6" name="Rectangle 5"/>
          <p:cNvSpPr/>
          <p:nvPr/>
        </p:nvSpPr>
        <p:spPr>
          <a:xfrm>
            <a:off x="661488" y="2277298"/>
            <a:ext cx="11021424" cy="2287656"/>
          </a:xfrm>
          <a:prstGeom prst="rect">
            <a:avLst/>
          </a:prstGeom>
          <a:noFill/>
        </p:spPr>
        <p:txBody>
          <a:bodyPr wrap="square" lIns="86212" tIns="43106" rIns="86212" bIns="43106">
            <a:spAutoFit/>
          </a:bodyPr>
          <a:lstStyle/>
          <a:p>
            <a:pPr algn="ctr"/>
            <a:r>
              <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1</a:t>
            </a:r>
          </a:p>
          <a:p>
            <a:pPr algn="ctr"/>
            <a:r>
              <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KIẾN VÀ CHIM BỒ CÂU</a:t>
            </a:r>
          </a:p>
        </p:txBody>
      </p:sp>
    </p:spTree>
    <p:extLst>
      <p:ext uri="{BB962C8B-B14F-4D97-AF65-F5344CB8AC3E}">
        <p14:creationId xmlns:p14="http://schemas.microsoft.com/office/powerpoint/2010/main" val="576578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rPr>
              <a:t>Kiến và chim bồ câu</a:t>
            </a:r>
            <a:endParaRPr lang="zh-CN" altLang="en-US" sz="4000" b="1"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3745662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6F8C6F7-2230-4996-B182-71DFC6DFBB99}"/>
              </a:ext>
            </a:extLst>
          </p:cNvPr>
          <p:cNvSpPr/>
          <p:nvPr/>
        </p:nvSpPr>
        <p:spPr>
          <a:xfrm>
            <a:off x="711942" y="2727853"/>
            <a:ext cx="5273731" cy="833380"/>
          </a:xfrm>
          <a:prstGeom prst="rect">
            <a:avLst/>
          </a:prstGeom>
          <a:solidFill>
            <a:srgbClr val="00C0F6"/>
          </a:solidFill>
        </p:spPr>
        <p:txBody>
          <a:bodyPr wrap="square" lIns="93799" tIns="46900" rIns="93799" bIns="46900">
            <a:spAutoFit/>
          </a:bodyPr>
          <a:lstStyle/>
          <a:p>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câu</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dài</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xmlns="" id="{5430A8A0-6C21-4A8A-99D0-B59C6BEC7471}"/>
              </a:ext>
            </a:extLst>
          </p:cNvPr>
          <p:cNvSpPr txBox="1"/>
          <p:nvPr/>
        </p:nvSpPr>
        <p:spPr>
          <a:xfrm>
            <a:off x="198120" y="3995820"/>
            <a:ext cx="11917680" cy="1572044"/>
          </a:xfrm>
          <a:prstGeom prst="rect">
            <a:avLst/>
          </a:prstGeom>
          <a:noFill/>
        </p:spPr>
        <p:txBody>
          <a:bodyPr wrap="square" lIns="93799" tIns="46900" rIns="93799" bIns="46900">
            <a:spAutoFit/>
          </a:bodyPr>
          <a:lstStyle/>
          <a:p>
            <a:pPr algn="just"/>
            <a:r>
              <a:rPr lang="en-US" sz="4800" b="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Nghe</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tiếng</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kêu</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cứu</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của</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kiến</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bồ</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câu</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nhanh</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trí</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nhặt</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một</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chiếc</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lá</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thả</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xuống</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nước</a:t>
            </a:r>
            <a:r>
              <a:rPr lang="en-US"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a:t>
            </a:r>
          </a:p>
        </p:txBody>
      </p:sp>
      <p:cxnSp>
        <p:nvCxnSpPr>
          <p:cNvPr id="5" name="Straight Connector 4"/>
          <p:cNvCxnSpPr/>
          <p:nvPr/>
        </p:nvCxnSpPr>
        <p:spPr>
          <a:xfrm flipH="1">
            <a:off x="9774840" y="4226200"/>
            <a:ext cx="127062" cy="514869"/>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418308" y="5018975"/>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59091" y="6189383"/>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430A8A0-6C21-4A8A-99D0-B59C6BEC7471}"/>
              </a:ext>
            </a:extLst>
          </p:cNvPr>
          <p:cNvSpPr txBox="1"/>
          <p:nvPr/>
        </p:nvSpPr>
        <p:spPr>
          <a:xfrm>
            <a:off x="136548" y="5863181"/>
            <a:ext cx="11720172" cy="1572044"/>
          </a:xfrm>
          <a:prstGeom prst="rect">
            <a:avLst/>
          </a:prstGeom>
          <a:noFill/>
        </p:spPr>
        <p:txBody>
          <a:bodyPr wrap="square" lIns="93799" tIns="46900" rIns="93799" bIns="46900">
            <a:spAutoFit/>
          </a:bodyPr>
          <a:lstStyle/>
          <a:p>
            <a:pPr algn="just"/>
            <a:r>
              <a:rPr lang="en-US" sz="4800" b="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Ngay</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lập</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tức</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nó</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bò</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đến</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cắn</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vào</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chân</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anh</a:t>
            </a:r>
            <a:r>
              <a:rPr lang="en-US" sz="4800" b="1" dirty="0">
                <a:solidFill>
                  <a:srgbClr val="0070C0"/>
                </a:solidFill>
                <a:latin typeface="Times New Roman" panose="02020603050405020304" pitchFamily="18" charset="0"/>
                <a:ea typeface="UVnAvant-Narrow" panose="020B0500000000000000" pitchFamily="34" charset="0"/>
                <a:cs typeface="Times New Roman" panose="02020603050405020304" pitchFamily="18" charset="0"/>
              </a:rPr>
              <a:t> ta.</a:t>
            </a:r>
          </a:p>
        </p:txBody>
      </p:sp>
      <p:cxnSp>
        <p:nvCxnSpPr>
          <p:cNvPr id="10" name="Straight Connector 9"/>
          <p:cNvCxnSpPr/>
          <p:nvPr/>
        </p:nvCxnSpPr>
        <p:spPr>
          <a:xfrm flipH="1">
            <a:off x="2795012" y="5051264"/>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167621" y="6930929"/>
            <a:ext cx="83582" cy="4041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898868" y="5003735"/>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807428" y="4988495"/>
            <a:ext cx="83582" cy="4409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53828" y="689349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6B7F6086-6A98-4159-923E-6CD87BA5202A}"/>
              </a:ext>
            </a:extLst>
          </p:cNvPr>
          <p:cNvSpPr/>
          <p:nvPr/>
        </p:nvSpPr>
        <p:spPr>
          <a:xfrm>
            <a:off x="672346" y="87578"/>
            <a:ext cx="5103613" cy="833380"/>
          </a:xfrm>
          <a:prstGeom prst="rect">
            <a:avLst/>
          </a:prstGeom>
          <a:solidFill>
            <a:srgbClr val="00C0F6"/>
          </a:solidFill>
        </p:spPr>
        <p:txBody>
          <a:bodyPr wrap="square" lIns="93799" tIns="46900" rIns="93799" bIns="46900">
            <a:spAutoFit/>
          </a:bodyPr>
          <a:lstStyle/>
          <a:p>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Đọc</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từ</a:t>
            </a:r>
            <a:r>
              <a:rPr lang="en-US" sz="4800" b="1" dirty="0">
                <a:latin typeface="Times New Roman" panose="02020603050405020304" pitchFamily="18" charset="0"/>
                <a:ea typeface="UVnAvant-Narrow" panose="020B0500000000000000" pitchFamily="34" charset="0"/>
                <a:cs typeface="Times New Roman" panose="02020603050405020304" pitchFamily="18" charset="0"/>
              </a:rPr>
              <a:t> </a:t>
            </a:r>
            <a:r>
              <a:rPr lang="en-US" sz="4800" b="1" dirty="0" err="1">
                <a:latin typeface="Times New Roman" panose="02020603050405020304" pitchFamily="18" charset="0"/>
                <a:ea typeface="UVnAvant-Narrow" panose="020B0500000000000000" pitchFamily="34" charset="0"/>
                <a:cs typeface="Times New Roman" panose="02020603050405020304" pitchFamily="18" charset="0"/>
              </a:rPr>
              <a:t>khó</a:t>
            </a:r>
            <a:r>
              <a:rPr lang="en-US" sz="48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48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6" name="Rectangle 15">
            <a:extLst>
              <a:ext uri="{FF2B5EF4-FFF2-40B4-BE49-F238E27FC236}">
                <a16:creationId xmlns:a16="http://schemas.microsoft.com/office/drawing/2014/main" xmlns="" id="{5080F3AB-5248-4409-AD85-A7B02415419A}"/>
              </a:ext>
            </a:extLst>
          </p:cNvPr>
          <p:cNvSpPr/>
          <p:nvPr/>
        </p:nvSpPr>
        <p:spPr>
          <a:xfrm>
            <a:off x="744802" y="1237022"/>
            <a:ext cx="11001172" cy="833380"/>
          </a:xfrm>
          <a:prstGeom prst="rect">
            <a:avLst/>
          </a:prstGeom>
        </p:spPr>
        <p:txBody>
          <a:bodyPr wrap="square" lIns="93799" tIns="46900" rIns="93799" bIns="46900">
            <a:spAutoFit/>
          </a:bodyPr>
          <a:lstStyle/>
          <a:p>
            <a:r>
              <a:rPr lang="en-US" sz="4800" b="1"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vi-VN" sz="48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vùng vẫy, </a:t>
            </a:r>
            <a:r>
              <a:rPr lang="vi-VN" sz="4800" b="1" dirty="0">
                <a:latin typeface="Times New Roman" panose="02020603050405020304" pitchFamily="18" charset="0"/>
                <a:ea typeface="UVnAvant-Narrow" panose="020B0500000000000000" pitchFamily="34" charset="0"/>
                <a:cs typeface="Times New Roman" panose="02020603050405020304" pitchFamily="18" charset="0"/>
              </a:rPr>
              <a:t>nhanh trí, </a:t>
            </a:r>
            <a:r>
              <a:rPr lang="vi-VN" sz="4800" b="1" dirty="0">
                <a:solidFill>
                  <a:srgbClr val="C00000"/>
                </a:solidFill>
                <a:latin typeface="Times New Roman" panose="02020603050405020304" pitchFamily="18" charset="0"/>
                <a:ea typeface="UVnAvant-Narrow" panose="020B0500000000000000" pitchFamily="34" charset="0"/>
                <a:cs typeface="Times New Roman" panose="02020603050405020304" pitchFamily="18" charset="0"/>
              </a:rPr>
              <a:t>thợ săn</a:t>
            </a:r>
            <a:r>
              <a:rPr lang="en-US" sz="4800" b="1" dirty="0">
                <a:solidFill>
                  <a:prstClr val="black"/>
                </a:solidFill>
                <a:latin typeface="Times New Roman" panose="02020603050405020304" pitchFamily="18" charset="0"/>
                <a:ea typeface="UVnAvant-Narrow" panose="020B0500000000000000" pitchFamily="34" charset="0"/>
                <a:cs typeface="Times New Roman" panose="02020603050405020304" pitchFamily="18" charset="0"/>
              </a:rPr>
              <a:t>                                                                                                                    </a:t>
            </a:r>
            <a:endParaRPr lang="en-US" sz="4800" b="1" dirty="0">
              <a:latin typeface="Times New Roman" panose="02020603050405020304" pitchFamily="18" charset="0"/>
              <a:ea typeface="UVnAvant-Narrow" panose="020B0500000000000000" pitchFamily="34" charset="0"/>
              <a:cs typeface="Times New Roman" panose="02020603050405020304" pitchFamily="18" charset="0"/>
            </a:endParaRPr>
          </a:p>
        </p:txBody>
      </p:sp>
      <p:cxnSp>
        <p:nvCxnSpPr>
          <p:cNvPr id="17" name="Straight Connector 16"/>
          <p:cNvCxnSpPr/>
          <p:nvPr/>
        </p:nvCxnSpPr>
        <p:spPr>
          <a:xfrm flipH="1">
            <a:off x="7905988" y="6101015"/>
            <a:ext cx="83582" cy="440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8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 fill="hold"/>
                                        <p:tgtEl>
                                          <p:spTgt spid="15"/>
                                        </p:tgtEl>
                                        <p:attrNameLst>
                                          <p:attrName>ppt_x</p:attrName>
                                        </p:attrNameLst>
                                      </p:cBhvr>
                                      <p:tavLst>
                                        <p:tav tm="0">
                                          <p:val>
                                            <p:strVal val="#ppt_x"/>
                                          </p:val>
                                        </p:tav>
                                        <p:tav tm="100000">
                                          <p:val>
                                            <p:strVal val="#ppt_x"/>
                                          </p:val>
                                        </p:tav>
                                      </p:tavLst>
                                    </p:anim>
                                    <p:anim calcmode="lin" valueType="num">
                                      <p:cBhvr additive="base">
                                        <p:cTn id="8" dur="1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 fill="hold"/>
                                        <p:tgtEl>
                                          <p:spTgt spid="16"/>
                                        </p:tgtEl>
                                        <p:attrNameLst>
                                          <p:attrName>ppt_x</p:attrName>
                                        </p:attrNameLst>
                                      </p:cBhvr>
                                      <p:tavLst>
                                        <p:tav tm="0">
                                          <p:val>
                                            <p:strVal val="#ppt_x"/>
                                          </p:val>
                                        </p:tav>
                                        <p:tav tm="100000">
                                          <p:val>
                                            <p:strVal val="#ppt_x"/>
                                          </p:val>
                                        </p:tav>
                                      </p:tavLst>
                                    </p:anim>
                                    <p:anim calcmode="lin" valueType="num">
                                      <p:cBhvr additive="base">
                                        <p:cTn id="14" dur="1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 fill="hold"/>
                                        <p:tgtEl>
                                          <p:spTgt spid="2"/>
                                        </p:tgtEl>
                                        <p:attrNameLst>
                                          <p:attrName>ppt_x</p:attrName>
                                        </p:attrNameLst>
                                      </p:cBhvr>
                                      <p:tavLst>
                                        <p:tav tm="0">
                                          <p:val>
                                            <p:strVal val="#ppt_x"/>
                                          </p:val>
                                        </p:tav>
                                        <p:tav tm="100000">
                                          <p:val>
                                            <p:strVal val="#ppt_x"/>
                                          </p:val>
                                        </p:tav>
                                      </p:tavLst>
                                    </p:anim>
                                    <p:anim calcmode="lin" valueType="num">
                                      <p:cBhvr additive="base">
                                        <p:cTn id="20"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 fill="hold"/>
                                        <p:tgtEl>
                                          <p:spTgt spid="3"/>
                                        </p:tgtEl>
                                        <p:attrNameLst>
                                          <p:attrName>ppt_x</p:attrName>
                                        </p:attrNameLst>
                                      </p:cBhvr>
                                      <p:tavLst>
                                        <p:tav tm="0">
                                          <p:val>
                                            <p:strVal val="#ppt_x"/>
                                          </p:val>
                                        </p:tav>
                                        <p:tav tm="100000">
                                          <p:val>
                                            <p:strVal val="#ppt_x"/>
                                          </p:val>
                                        </p:tav>
                                      </p:tavLst>
                                    </p:anim>
                                    <p:anim calcmode="lin" valueType="num">
                                      <p:cBhvr additive="base">
                                        <p:cTn id="26" dur="1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0" fill="hold"/>
                                        <p:tgtEl>
                                          <p:spTgt spid="9"/>
                                        </p:tgtEl>
                                        <p:attrNameLst>
                                          <p:attrName>ppt_x</p:attrName>
                                        </p:attrNameLst>
                                      </p:cBhvr>
                                      <p:tavLst>
                                        <p:tav tm="0">
                                          <p:val>
                                            <p:strVal val="#ppt_x"/>
                                          </p:val>
                                        </p:tav>
                                        <p:tav tm="100000">
                                          <p:val>
                                            <p:strVal val="#ppt_x"/>
                                          </p:val>
                                        </p:tav>
                                      </p:tavLst>
                                    </p:anim>
                                    <p:anim calcmode="lin" valueType="num">
                                      <p:cBhvr additive="base">
                                        <p:cTn id="51"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93181"/>
          </a:xfrm>
          <a:prstGeom prst="rect">
            <a:avLst/>
          </a:prstGeom>
        </p:spPr>
        <p:txBody>
          <a:bodyPr wrap="square" lIns="114949" tIns="57475" rIns="114949" bIns="57475">
            <a:spAutoFit/>
          </a:bodyPr>
          <a:lstStyle/>
          <a:p>
            <a:pPr algn="ct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9349369"/>
          </a:xfrm>
          <a:prstGeom prst="rect">
            <a:avLst/>
          </a:prstGeom>
        </p:spPr>
        <p:txBody>
          <a:bodyPr wrap="square" lIns="114949" tIns="57475" rIns="114949" bIns="57475">
            <a:spAutoFit/>
          </a:bodyPr>
          <a:lstStyle/>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4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4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1733170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947069"/>
          </a:xfrm>
          <a:prstGeom prst="rect">
            <a:avLst/>
          </a:prstGeom>
        </p:spPr>
        <p:txBody>
          <a:bodyPr wrap="square" lIns="114949" tIns="57475" rIns="114949" bIns="57475">
            <a:spAutoFit/>
          </a:bodyPr>
          <a:lstStyle/>
          <a:p>
            <a:pPr algn="ctr"/>
            <a:r>
              <a:rPr lang="en-US" altLang="zh-CN"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5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5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6579380"/>
          </a:xfrm>
          <a:prstGeom prst="rect">
            <a:avLst/>
          </a:prstGeom>
        </p:spPr>
        <p:txBody>
          <a:bodyPr wrap="square" lIns="114949" tIns="57475" rIns="114949" bIns="57475">
            <a:spAutoFit/>
          </a:bodyPr>
          <a:lstStyle/>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solidFill>
                  <a:srgbClr val="00B0F0"/>
                </a:solidFill>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lên được bờ.</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000" b="1" dirty="0">
                <a:latin typeface="Times New Roman" panose="02020603050405020304" pitchFamily="18" charset="0"/>
                <a:ea typeface="UVnAvant-Narrow" panose="020B0500000000000000" pitchFamily="34" charset="0"/>
                <a:cs typeface="Times New Roman" panose="02020603050405020304" pitchFamily="18" charset="0"/>
              </a:rPr>
              <a:t>      </a:t>
            </a:r>
            <a:r>
              <a:rPr lang="vi-VN" sz="3000" b="1"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a:solidFill>
                  <a:srgbClr val="0000FF"/>
                </a:solidFill>
              </a:rPr>
              <a:t>(</a:t>
            </a:r>
            <a:r>
              <a:rPr lang="en-US" sz="3000" i="1">
                <a:solidFill>
                  <a:srgbClr val="0000FF"/>
                </a:solidFill>
              </a:rPr>
              <a:t>Theo </a:t>
            </a:r>
            <a:r>
              <a:rPr lang="en-US" sz="3000">
                <a:solidFill>
                  <a:srgbClr val="0000FF"/>
                </a:solidFill>
              </a:rPr>
              <a:t>Ê-dốp)</a:t>
            </a:r>
            <a:endParaRPr lang="zh-CN" altLang="en-US" sz="3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Oval 4"/>
          <p:cNvSpPr/>
          <p:nvPr/>
        </p:nvSpPr>
        <p:spPr>
          <a:xfrm>
            <a:off x="672591" y="93201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1</a:t>
            </a:r>
            <a:endParaRPr lang="en-US" b="1">
              <a:solidFill>
                <a:schemeClr val="tx1"/>
              </a:solidFill>
            </a:endParaRPr>
          </a:p>
        </p:txBody>
      </p:sp>
      <p:sp>
        <p:nvSpPr>
          <p:cNvPr id="6" name="Oval 5"/>
          <p:cNvSpPr/>
          <p:nvPr/>
        </p:nvSpPr>
        <p:spPr>
          <a:xfrm>
            <a:off x="672591" y="3675030"/>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a:solidFill>
                  <a:schemeClr val="tx1"/>
                </a:solidFill>
              </a:rPr>
              <a:t>2</a:t>
            </a:r>
          </a:p>
        </p:txBody>
      </p:sp>
      <p:sp>
        <p:nvSpPr>
          <p:cNvPr id="7" name="Oval 6"/>
          <p:cNvSpPr/>
          <p:nvPr/>
        </p:nvSpPr>
        <p:spPr>
          <a:xfrm>
            <a:off x="578117" y="5063255"/>
            <a:ext cx="501491" cy="422765"/>
          </a:xfrm>
          <a:prstGeom prst="ellipse">
            <a:avLst/>
          </a:prstGeom>
        </p:spPr>
        <p:style>
          <a:lnRef idx="1">
            <a:schemeClr val="accent4"/>
          </a:lnRef>
          <a:fillRef idx="3">
            <a:schemeClr val="accent4"/>
          </a:fillRef>
          <a:effectRef idx="2">
            <a:schemeClr val="accent4"/>
          </a:effectRef>
          <a:fontRef idx="minor">
            <a:schemeClr val="lt1"/>
          </a:fontRef>
        </p:style>
        <p:txBody>
          <a:bodyPr lIns="114949" tIns="57475" rIns="114949" bIns="57475" rtlCol="0" anchor="ctr"/>
          <a:lstStyle/>
          <a:p>
            <a:pPr algn="ctr"/>
            <a:r>
              <a:rPr lang="en-US" b="1" smtClean="0">
                <a:solidFill>
                  <a:schemeClr val="tx1"/>
                </a:solidFill>
              </a:rPr>
              <a:t>3</a:t>
            </a:r>
            <a:endParaRPr lang="en-US" b="1">
              <a:solidFill>
                <a:schemeClr val="tx1"/>
              </a:solidFill>
            </a:endParaRPr>
          </a:p>
        </p:txBody>
      </p:sp>
    </p:spTree>
    <p:extLst>
      <p:ext uri="{BB962C8B-B14F-4D97-AF65-F5344CB8AC3E}">
        <p14:creationId xmlns:p14="http://schemas.microsoft.com/office/powerpoint/2010/main" val="1920973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398004"/>
            <a:ext cx="3568182" cy="793181"/>
          </a:xfrm>
          <a:prstGeom prst="rect">
            <a:avLst/>
          </a:prstGeom>
        </p:spPr>
        <p:txBody>
          <a:bodyPr wrap="square" lIns="114949" tIns="57475" rIns="114949" bIns="57475">
            <a:spAutoFit/>
          </a:bodyPr>
          <a:lstStyle/>
          <a:p>
            <a:pPr algn="ctr"/>
            <a:r>
              <a:rPr lang="en-US" altLang="zh-CN" sz="44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vùng</a:t>
            </a:r>
            <a:r>
              <a:rPr lang="en-US" altLang="zh-CN"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vẫy</a:t>
            </a:r>
            <a:r>
              <a:rPr lang="en-US" altLang="zh-CN"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3092649" y="481048"/>
            <a:ext cx="8081604" cy="1470289"/>
          </a:xfrm>
          <a:prstGeom prst="rect">
            <a:avLst/>
          </a:prstGeom>
        </p:spPr>
        <p:txBody>
          <a:bodyPr wrap="square" lIns="114949" tIns="57475" rIns="114949" bIns="57475">
            <a:spAutoFit/>
          </a:bodyPr>
          <a:lstStyle/>
          <a:p>
            <a:pPr algn="just"/>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Hoạt</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động</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liên</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tiếp</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để</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thoát</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khỏi</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một</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tình</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trạng</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nào</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latin typeface="Times New Roman" panose="02020603050405020304" pitchFamily="18" charset="0"/>
                <a:ea typeface="UVnAvant-Narrow" panose="020B0500000000000000" pitchFamily="34" charset="0"/>
                <a:cs typeface="Times New Roman" panose="02020603050405020304" pitchFamily="18" charset="0"/>
                <a:sym typeface="+mn-lt"/>
              </a:rPr>
              <a:t>đó</a:t>
            </a:r>
            <a:r>
              <a:rPr lang="en-US" altLang="zh-CN" sz="4400" b="1" dirty="0">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400" b="1" dirty="0">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4" name="矩形 8"/>
          <p:cNvSpPr/>
          <p:nvPr/>
        </p:nvSpPr>
        <p:spPr>
          <a:xfrm>
            <a:off x="-1" y="2426572"/>
            <a:ext cx="3568182" cy="793181"/>
          </a:xfrm>
          <a:prstGeom prst="rect">
            <a:avLst/>
          </a:prstGeom>
        </p:spPr>
        <p:txBody>
          <a:bodyPr wrap="square" lIns="114949" tIns="57475" rIns="114949" bIns="57475">
            <a:spAutoFit/>
          </a:bodyPr>
          <a:lstStyle/>
          <a:p>
            <a:pPr algn="ctr"/>
            <a:r>
              <a:rPr lang="en-US" altLang="zh-CN" sz="44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nhanh</a:t>
            </a:r>
            <a:r>
              <a:rPr lang="en-US" altLang="zh-CN"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trí</a:t>
            </a:r>
            <a:r>
              <a:rPr lang="en-US" altLang="zh-CN"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5" name="矩形 8"/>
          <p:cNvSpPr/>
          <p:nvPr/>
        </p:nvSpPr>
        <p:spPr>
          <a:xfrm>
            <a:off x="3079789" y="2498820"/>
            <a:ext cx="8081604" cy="793181"/>
          </a:xfrm>
          <a:prstGeom prst="rect">
            <a:avLst/>
          </a:prstGeom>
        </p:spPr>
        <p:txBody>
          <a:bodyPr wrap="square" lIns="114949" tIns="57475" rIns="114949" bIns="57475">
            <a:spAutoFit/>
          </a:bodyPr>
          <a:lstStyle/>
          <a:p>
            <a:pPr algn="just"/>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Suy</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nghĩ</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nhanh</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ứng</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phó</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nhanh</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6" name="矩形 8"/>
          <p:cNvSpPr/>
          <p:nvPr/>
        </p:nvSpPr>
        <p:spPr>
          <a:xfrm>
            <a:off x="12859" y="4019827"/>
            <a:ext cx="3568182" cy="793181"/>
          </a:xfrm>
          <a:prstGeom prst="rect">
            <a:avLst/>
          </a:prstGeom>
        </p:spPr>
        <p:txBody>
          <a:bodyPr wrap="square" lIns="114949" tIns="57475" rIns="114949" bIns="57475">
            <a:spAutoFit/>
          </a:bodyPr>
          <a:lstStyle/>
          <a:p>
            <a:pPr algn="ctr"/>
            <a:r>
              <a:rPr lang="en-US" altLang="zh-CN" sz="44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thợ</a:t>
            </a:r>
            <a:r>
              <a:rPr lang="en-US" altLang="zh-CN"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săn</a:t>
            </a:r>
            <a:r>
              <a:rPr lang="en-US" altLang="zh-CN"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rPr>
              <a:t>:</a:t>
            </a:r>
            <a:endParaRPr lang="zh-CN" altLang="en-US" sz="44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7" name="矩形 8"/>
          <p:cNvSpPr/>
          <p:nvPr/>
        </p:nvSpPr>
        <p:spPr>
          <a:xfrm>
            <a:off x="3092649" y="4092076"/>
            <a:ext cx="8081604" cy="1470289"/>
          </a:xfrm>
          <a:prstGeom prst="rect">
            <a:avLst/>
          </a:prstGeom>
        </p:spPr>
        <p:txBody>
          <a:bodyPr wrap="square" lIns="114949" tIns="57475" rIns="114949" bIns="57475">
            <a:spAutoFit/>
          </a:bodyPr>
          <a:lstStyle/>
          <a:p>
            <a:pPr algn="just"/>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Người</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chuyên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làm</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nghề</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săn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bắn</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thú</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rừng</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Coi</a:t>
            </a:r>
            <a:r>
              <a:rPr lang="en-US" altLang="zh-CN" sz="4400" b="1" dirty="0"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400" b="1" dirty="0" err="1" smtClean="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lại</a:t>
            </a:r>
            <a:endParaRPr lang="zh-CN" altLang="en-US" sz="44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653849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TotalTime>
  <Words>1329</Words>
  <Application>Microsoft Office PowerPoint</Application>
  <PresentationFormat>Custom</PresentationFormat>
  <Paragraphs>133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cp:lastModifiedBy>
  <cp:revision>75</cp:revision>
  <dcterms:created xsi:type="dcterms:W3CDTF">2020-08-26T02:05:47Z</dcterms:created>
  <dcterms:modified xsi:type="dcterms:W3CDTF">2022-05-09T15:00:43Z</dcterms:modified>
</cp:coreProperties>
</file>