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3" r:id="rId2"/>
    <p:sldId id="275" r:id="rId3"/>
    <p:sldId id="279" r:id="rId4"/>
    <p:sldId id="261" r:id="rId5"/>
    <p:sldId id="274" r:id="rId6"/>
    <p:sldId id="276" r:id="rId7"/>
    <p:sldId id="289" r:id="rId8"/>
    <p:sldId id="277" r:id="rId9"/>
    <p:sldId id="278" r:id="rId10"/>
    <p:sldId id="291" r:id="rId11"/>
    <p:sldId id="292" r:id="rId12"/>
    <p:sldId id="281" r:id="rId13"/>
    <p:sldId id="282" r:id="rId14"/>
    <p:sldId id="283" r:id="rId15"/>
    <p:sldId id="284" r:id="rId16"/>
    <p:sldId id="285" r:id="rId17"/>
    <p:sldId id="286" r:id="rId18"/>
    <p:sldId id="288" r:id="rId19"/>
    <p:sldId id="269" r:id="rId20"/>
    <p:sldId id="290" r:id="rId21"/>
    <p:sldId id="27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99FF"/>
    <a:srgbClr val="FF3300"/>
    <a:srgbClr val="66FF33"/>
    <a:srgbClr val="66FFFF"/>
    <a:srgbClr val="FFFF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BBE7A-17F7-4BBE-BC8A-2FC9356DAF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16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B75F7-1FB3-4CEF-A12E-8227E8509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10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7D4C4-940F-478E-BBA5-4623F4EC7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49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F3002-E750-4597-9CA7-1CDD6C7D1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15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16F6D-5DFD-4D21-BB76-EAB440178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39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55F7C-07F6-41A0-BA8C-E1929A109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67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7290-E78D-4D7E-9B60-AE992FDEC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33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EF45F-BC6E-49C6-84FE-D45C12DC9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7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DB03D-4580-488D-BA37-5292E0FD8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22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55251-5DB5-4448-A770-B87774394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92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A05CE-F414-425E-8DA3-D3E273ECF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27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121B11E-6FE3-4328-A94F-DD7841D86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ai bi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14300" y="55626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3300"/>
                </a:solidFill>
              </a:rPr>
              <a:t>GV THỰC HiỆN:NGUYỄN THỊ HOA</a:t>
            </a:r>
          </a:p>
        </p:txBody>
      </p:sp>
      <p:sp>
        <p:nvSpPr>
          <p:cNvPr id="123910" name="AutoShape 6"/>
          <p:cNvSpPr>
            <a:spLocks noChangeArrowheads="1"/>
          </p:cNvSpPr>
          <p:nvPr/>
        </p:nvSpPr>
        <p:spPr bwMode="auto">
          <a:xfrm>
            <a:off x="0" y="0"/>
            <a:ext cx="9144000" cy="1017588"/>
          </a:xfrm>
          <a:prstGeom prst="ellipseRibbon">
            <a:avLst>
              <a:gd name="adj1" fmla="val 18750"/>
              <a:gd name="adj2" fmla="val 67352"/>
              <a:gd name="adj3" fmla="val 3125"/>
            </a:avLst>
          </a:prstGeom>
          <a:gradFill rotWithShape="1">
            <a:gsLst>
              <a:gs pos="0">
                <a:srgbClr val="00FFFF"/>
              </a:gs>
              <a:gs pos="100000">
                <a:srgbClr val="004141"/>
              </a:gs>
            </a:gsLst>
            <a:path path="rect">
              <a:fillToRect l="50000" t="50000" r="50000" b="50000"/>
            </a:path>
          </a:gradFill>
          <a:ln w="508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C00CC"/>
                </a:solidFill>
              </a:rPr>
              <a:t>TRƯỜNG TiỂU HỌC ĐOÀN NGHIÊN</a:t>
            </a:r>
          </a:p>
        </p:txBody>
      </p:sp>
      <p:sp>
        <p:nvSpPr>
          <p:cNvPr id="24591" name="WordArt 15"/>
          <p:cNvSpPr>
            <a:spLocks noChangeArrowheads="1" noChangeShapeType="1" noTextEdit="1"/>
          </p:cNvSpPr>
          <p:nvPr/>
        </p:nvSpPr>
        <p:spPr bwMode="auto">
          <a:xfrm>
            <a:off x="609600" y="1371600"/>
            <a:ext cx="7772400" cy="10175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thể lớp 3B kính chào quí thầy cô</a:t>
            </a:r>
          </a:p>
        </p:txBody>
      </p:sp>
      <p:sp>
        <p:nvSpPr>
          <p:cNvPr id="24592" name="WordArt 16"/>
          <p:cNvSpPr>
            <a:spLocks noChangeArrowheads="1" noChangeShapeType="1" noTextEdit="1"/>
          </p:cNvSpPr>
          <p:nvPr/>
        </p:nvSpPr>
        <p:spPr bwMode="auto">
          <a:xfrm>
            <a:off x="7924800" y="2971800"/>
            <a:ext cx="3352800" cy="944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tập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76200" y="533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Tập đọc</a:t>
            </a:r>
            <a:r>
              <a:rPr lang="en-US" altLang="en-US" b="1"/>
              <a:t>: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667000" y="6096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3300"/>
                </a:solidFill>
              </a:rPr>
              <a:t>CỬA TÙNG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4419600" y="1066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Theo Thụy Chương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990600" y="213360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Em hiểu thế nào là “</a:t>
            </a:r>
            <a:r>
              <a:rPr lang="en-US" altLang="en-US" sz="2800" b="1">
                <a:solidFill>
                  <a:srgbClr val="0000FF"/>
                </a:solidFill>
              </a:rPr>
              <a:t>Bà chúa của các bãi tắm?</a:t>
            </a:r>
            <a:r>
              <a:rPr lang="en-US" altLang="en-US" sz="2800" b="1"/>
              <a:t>”</a:t>
            </a:r>
            <a:r>
              <a:rPr lang="en-US" altLang="en-US" sz="2800" b="1">
                <a:solidFill>
                  <a:srgbClr val="0000FF"/>
                </a:solidFill>
              </a:rPr>
              <a:t> </a:t>
            </a:r>
            <a:endParaRPr lang="en-US" altLang="en-US" sz="2800" b="1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4038600" y="2590800"/>
            <a:ext cx="1905000" cy="1828800"/>
          </a:xfrm>
          <a:prstGeom prst="irregularSeal1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4572000" y="31242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Hội ý nhóm2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143000" y="4495800"/>
            <a:ext cx="7543800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>
                <a:latin typeface="Arial" charset="0"/>
              </a:rPr>
              <a:t> Là bãi tắm đẹp nhất trong các bãi tắm.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1274" name="Text Box 5"/>
          <p:cNvSpPr txBox="1">
            <a:spLocks noChangeArrowheads="1"/>
          </p:cNvSpPr>
          <p:nvPr/>
        </p:nvSpPr>
        <p:spPr bwMode="auto">
          <a:xfrm>
            <a:off x="76200" y="762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Thứ tư ngày 13 tháng 10 năm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  <p:bldP spid="51211" grpId="0" animBg="1"/>
      <p:bldP spid="51212" grpId="0"/>
      <p:bldP spid="512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en-US" altLang="en-US" smtClean="0"/>
              <a:t>Hình ảnh: Bãi  biển Cửa Tùng</a:t>
            </a:r>
          </a:p>
        </p:txBody>
      </p:sp>
      <p:pic>
        <p:nvPicPr>
          <p:cNvPr id="12291" name="Content Placeholder 3" descr="bai-tam-cua-tu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"/>
            <a:ext cx="8229600" cy="545782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76200" y="533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Tập đọc</a:t>
            </a:r>
            <a:r>
              <a:rPr lang="en-US" altLang="en-US" b="1"/>
              <a:t>: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2667000" y="6096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3300"/>
                </a:solidFill>
              </a:rPr>
              <a:t>CỬA TÙNG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09600" y="12192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Sắc màu nước biển Cửa Tùng có gì đặc biệt?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381000" y="1981200"/>
            <a:ext cx="4419600" cy="32956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Thay đổi ba lần trong một ngày: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  +Bình minh: Mặt trời như chiếc thau đồng đỏ ối chiếu xuống mặt biển làm cho nước biển nhuộm màu hồng nhạt.</a:t>
            </a:r>
          </a:p>
        </p:txBody>
      </p:sp>
      <p:pic>
        <p:nvPicPr>
          <p:cNvPr id="52234" name="Picture 10" descr="Cua Tung 02 - NghiengVietnam_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4038600" cy="23622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5" name="Picture 11" descr="ct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4038600" cy="22860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2590800" y="5181600"/>
            <a:ext cx="1600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Text Box 5"/>
          <p:cNvSpPr txBox="1">
            <a:spLocks noChangeArrowheads="1"/>
          </p:cNvSpPr>
          <p:nvPr/>
        </p:nvSpPr>
        <p:spPr bwMode="auto">
          <a:xfrm>
            <a:off x="76200" y="762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Thứ tư ngày 13 tháng 10 năm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6200" y="533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Tập đọc</a:t>
            </a:r>
            <a:r>
              <a:rPr lang="en-US" altLang="en-US" b="1"/>
              <a:t>: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667000" y="6096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3300"/>
                </a:solidFill>
              </a:rPr>
              <a:t>CỬA TÙNG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3962400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+Buổi trưa: Nước biển xanh lơ.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609600" y="12192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Sắc màu nước biển Cửa Tùng có gì đặc biệt?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419600" y="1685925"/>
            <a:ext cx="4419600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+Chiều tà:Nước biển đổi sang màu xanh lục.</a:t>
            </a:r>
          </a:p>
        </p:txBody>
      </p:sp>
      <p:pic>
        <p:nvPicPr>
          <p:cNvPr id="94212" name="Picture 4" descr="cuatung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71775"/>
            <a:ext cx="4419600" cy="3962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5" name="Picture 17" descr="ANd9GcSedQwVp1iiJDJ8v_2RDpFBgYOD6JC9txvgxpXESbNBxhuYGdF8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1148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Line 18"/>
          <p:cNvSpPr>
            <a:spLocks noChangeShapeType="1"/>
          </p:cNvSpPr>
          <p:nvPr/>
        </p:nvSpPr>
        <p:spPr bwMode="auto">
          <a:xfrm flipH="1">
            <a:off x="2209800" y="2514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Line 19"/>
          <p:cNvSpPr>
            <a:spLocks noChangeShapeType="1"/>
          </p:cNvSpPr>
          <p:nvPr/>
        </p:nvSpPr>
        <p:spPr bwMode="auto">
          <a:xfrm>
            <a:off x="1219200" y="2514600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6248400" y="2535238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Text Box 5"/>
          <p:cNvSpPr txBox="1">
            <a:spLocks noChangeArrowheads="1"/>
          </p:cNvSpPr>
          <p:nvPr/>
        </p:nvSpPr>
        <p:spPr bwMode="auto">
          <a:xfrm>
            <a:off x="76200" y="762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Thứ tư ngày 13 tháng 10 năm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/>
      <p:bldP spid="532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76200" y="533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Tập đọc</a:t>
            </a:r>
            <a:r>
              <a:rPr lang="en-US" altLang="en-US" b="1"/>
              <a:t>: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667000" y="6096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3300"/>
                </a:solidFill>
              </a:rPr>
              <a:t>CỬA TÙNG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990600" y="16764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Người xưa so sánh bờ biển Cửa Tùng với gì?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066800" y="2514600"/>
            <a:ext cx="7391400" cy="13827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Bờ biển Cửa Tùng giống như một chiếc lược đồi mồi cài vào mái tóc bạch kim của sóng biển.</a:t>
            </a: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4419600" y="1066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Theo Thụy Chương</a:t>
            </a: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2133600" y="3368675"/>
            <a:ext cx="1143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6172200" y="3387725"/>
            <a:ext cx="1371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0" y="6477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5371" name="AutoShape 15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2" name="AutoShape 17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3" name="Text Box 5"/>
          <p:cNvSpPr txBox="1">
            <a:spLocks noChangeArrowheads="1"/>
          </p:cNvSpPr>
          <p:nvPr/>
        </p:nvSpPr>
        <p:spPr bwMode="auto">
          <a:xfrm>
            <a:off x="76200" y="762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Thứ tư ngày 13 tháng 10 năm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667000" y="6096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3300"/>
                </a:solidFill>
              </a:rPr>
              <a:t>CỬA TÙNG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Tập đọc</a:t>
            </a:r>
            <a:r>
              <a:rPr lang="en-US" altLang="en-US" b="1"/>
              <a:t>:</a:t>
            </a: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304800" y="3429000"/>
            <a:ext cx="8610600" cy="23622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99FF"/>
              </a:gs>
              <a:gs pos="50000">
                <a:srgbClr val="FFFF00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66FFFF"/>
              </a:solidFill>
              <a:latin typeface="Garamond" panose="02020404030301010803" pitchFamily="18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57200" y="1676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Bài văn tả gì?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295400" y="3886200"/>
            <a:ext cx="7086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Bài văn tả vẻ đẹp kì diệu của Cửa Tùng- một cửa biển thuộc miền Trung của nước ta.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/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3733800" y="1524000"/>
            <a:ext cx="3048000" cy="1219200"/>
          </a:xfrm>
          <a:prstGeom prst="irregularSeal1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648200" y="18288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Hội ý nhóm đôi</a:t>
            </a:r>
          </a:p>
        </p:txBody>
      </p:sp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4419600" y="1066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Theo Thụy Chương</a:t>
            </a:r>
          </a:p>
        </p:txBody>
      </p:sp>
      <p:sp>
        <p:nvSpPr>
          <p:cNvPr id="16395" name="Text Box 5"/>
          <p:cNvSpPr txBox="1">
            <a:spLocks noChangeArrowheads="1"/>
          </p:cNvSpPr>
          <p:nvPr/>
        </p:nvSpPr>
        <p:spPr bwMode="auto">
          <a:xfrm>
            <a:off x="76200" y="762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Thứ tư ngày 13 tháng 10 năm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animBg="1"/>
      <p:bldP spid="55305" grpId="0"/>
      <p:bldP spid="55306" grpId="0"/>
      <p:bldP spid="55307" grpId="0" animBg="1"/>
      <p:bldP spid="553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2667000" y="6096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3300"/>
                </a:solidFill>
              </a:rPr>
              <a:t>CỬA TÙNG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Tập đọc</a:t>
            </a:r>
            <a:r>
              <a:rPr lang="en-US" altLang="en-US" b="1"/>
              <a:t>: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533400" y="129540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Luyện đọc lại: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28600" y="2590800"/>
            <a:ext cx="8610600" cy="3387725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Từ cầu Hiền Lương,</a:t>
            </a:r>
            <a:r>
              <a:rPr lang="en-US" altLang="en-US" sz="2400" b="1">
                <a:solidFill>
                  <a:srgbClr val="FF3300"/>
                </a:solidFill>
              </a:rPr>
              <a:t>/ </a:t>
            </a:r>
            <a:r>
              <a:rPr lang="en-US" altLang="en-US" sz="2400" b="1">
                <a:solidFill>
                  <a:srgbClr val="0000FF"/>
                </a:solidFill>
              </a:rPr>
              <a:t>thuyền xuôi khoảng sáu cây số nữa</a:t>
            </a:r>
            <a:r>
              <a:rPr lang="en-US" altLang="en-US" sz="2400" b="1">
                <a:solidFill>
                  <a:srgbClr val="FF3300"/>
                </a:solidFill>
              </a:rPr>
              <a:t>/</a:t>
            </a:r>
            <a:r>
              <a:rPr lang="en-US" altLang="en-US" sz="2400" b="1">
                <a:solidFill>
                  <a:srgbClr val="0000FF"/>
                </a:solidFill>
              </a:rPr>
              <a:t> là đã gặp biển cả mênh mông.</a:t>
            </a:r>
            <a:r>
              <a:rPr lang="en-US" altLang="en-US" sz="2400" b="1">
                <a:solidFill>
                  <a:srgbClr val="FF3300"/>
                </a:solidFill>
              </a:rPr>
              <a:t>//</a:t>
            </a:r>
            <a:r>
              <a:rPr lang="en-US" altLang="en-US" sz="2400" b="1">
                <a:solidFill>
                  <a:srgbClr val="0000FF"/>
                </a:solidFill>
              </a:rPr>
              <a:t> Nơi dòng Bến Hải gặp sóng biển khơi ấy</a:t>
            </a:r>
            <a:r>
              <a:rPr lang="en-US" altLang="en-US" sz="2400" b="1">
                <a:solidFill>
                  <a:srgbClr val="FF3300"/>
                </a:solidFill>
              </a:rPr>
              <a:t>/ </a:t>
            </a:r>
            <a:r>
              <a:rPr lang="en-US" altLang="en-US" sz="2400" b="1">
                <a:solidFill>
                  <a:srgbClr val="0000FF"/>
                </a:solidFill>
              </a:rPr>
              <a:t>chính là Cửa Tùng.</a:t>
            </a:r>
            <a:r>
              <a:rPr lang="en-US" altLang="en-US" sz="2400" b="1">
                <a:solidFill>
                  <a:srgbClr val="FF3300"/>
                </a:solidFill>
              </a:rPr>
              <a:t>// </a:t>
            </a:r>
            <a:r>
              <a:rPr lang="en-US" altLang="en-US" sz="2400" b="1">
                <a:solidFill>
                  <a:srgbClr val="0000FF"/>
                </a:solidFill>
              </a:rPr>
              <a:t>Bãi cát ở đây từng được ngợi ca là </a:t>
            </a:r>
            <a:r>
              <a:rPr lang="en-US" altLang="en-US" sz="2400" b="1">
                <a:solidFill>
                  <a:srgbClr val="FF3300"/>
                </a:solidFill>
              </a:rPr>
              <a:t>/</a:t>
            </a:r>
            <a:r>
              <a:rPr lang="en-US" altLang="en-US" sz="2400" b="1">
                <a:solidFill>
                  <a:srgbClr val="0000FF"/>
                </a:solidFill>
              </a:rPr>
              <a:t>“ Bà chúa của các bãi tắm.” </a:t>
            </a:r>
            <a:r>
              <a:rPr lang="en-US" altLang="en-US" sz="2400" b="1">
                <a:solidFill>
                  <a:srgbClr val="FF3300"/>
                </a:solidFill>
              </a:rPr>
              <a:t>//</a:t>
            </a:r>
            <a:r>
              <a:rPr lang="en-US" altLang="en-US" sz="2400" b="1">
                <a:solidFill>
                  <a:srgbClr val="0000FF"/>
                </a:solidFill>
              </a:rPr>
              <a:t>Diệu kì thay,</a:t>
            </a:r>
            <a:r>
              <a:rPr lang="en-US" altLang="en-US" sz="2400" b="1">
                <a:solidFill>
                  <a:srgbClr val="FF3300"/>
                </a:solidFill>
              </a:rPr>
              <a:t>/ </a:t>
            </a:r>
            <a:r>
              <a:rPr lang="en-US" altLang="en-US" sz="2400" b="1">
                <a:solidFill>
                  <a:srgbClr val="0000FF"/>
                </a:solidFill>
              </a:rPr>
              <a:t>trong một ngày,</a:t>
            </a:r>
            <a:r>
              <a:rPr lang="en-US" altLang="en-US" sz="2400" b="1">
                <a:solidFill>
                  <a:srgbClr val="FF3300"/>
                </a:solidFill>
              </a:rPr>
              <a:t>/</a:t>
            </a:r>
            <a:r>
              <a:rPr lang="en-US" altLang="en-US" sz="2400" b="1">
                <a:solidFill>
                  <a:srgbClr val="0000FF"/>
                </a:solidFill>
              </a:rPr>
              <a:t> Cửa Tùng có ba sắc màu nước biển.</a:t>
            </a:r>
            <a:r>
              <a:rPr lang="en-US" altLang="en-US" sz="2400" b="1">
                <a:solidFill>
                  <a:srgbClr val="FF3300"/>
                </a:solidFill>
              </a:rPr>
              <a:t>//</a:t>
            </a:r>
            <a:r>
              <a:rPr lang="en-US" altLang="en-US" sz="2400" b="1">
                <a:solidFill>
                  <a:srgbClr val="0000FF"/>
                </a:solidFill>
              </a:rPr>
              <a:t> Bình minh,</a:t>
            </a:r>
            <a:r>
              <a:rPr lang="en-US" altLang="en-US" sz="2400" b="1">
                <a:solidFill>
                  <a:srgbClr val="FF3300"/>
                </a:solidFill>
              </a:rPr>
              <a:t>/</a:t>
            </a:r>
            <a:r>
              <a:rPr lang="en-US" altLang="en-US" sz="2400" b="1">
                <a:solidFill>
                  <a:srgbClr val="0000FF"/>
                </a:solidFill>
              </a:rPr>
              <a:t> mặt trời như chiếc thau đồng đỏ ối </a:t>
            </a:r>
            <a:r>
              <a:rPr lang="en-US" altLang="en-US" sz="2400" b="1">
                <a:solidFill>
                  <a:srgbClr val="FF3300"/>
                </a:solidFill>
              </a:rPr>
              <a:t>/</a:t>
            </a:r>
            <a:r>
              <a:rPr lang="en-US" altLang="en-US" sz="2400" b="1">
                <a:solidFill>
                  <a:srgbClr val="0000FF"/>
                </a:solidFill>
              </a:rPr>
              <a:t>chiếu xuống mặt biển,</a:t>
            </a:r>
            <a:r>
              <a:rPr lang="en-US" altLang="en-US" sz="2400" b="1">
                <a:solidFill>
                  <a:srgbClr val="FF3300"/>
                </a:solidFill>
              </a:rPr>
              <a:t>/</a:t>
            </a:r>
            <a:r>
              <a:rPr lang="en-US" altLang="en-US" sz="2400" b="1">
                <a:solidFill>
                  <a:srgbClr val="0000FF"/>
                </a:solidFill>
              </a:rPr>
              <a:t> nước biển nhuộm màu hồng nhạt.</a:t>
            </a:r>
            <a:r>
              <a:rPr lang="en-US" altLang="en-US" sz="2400" b="1">
                <a:solidFill>
                  <a:srgbClr val="FF3300"/>
                </a:solidFill>
              </a:rPr>
              <a:t>//</a:t>
            </a:r>
            <a:r>
              <a:rPr lang="en-US" altLang="en-US" sz="2400" b="1">
                <a:solidFill>
                  <a:srgbClr val="0000FF"/>
                </a:solidFill>
              </a:rPr>
              <a:t> Trưa</a:t>
            </a:r>
            <a:r>
              <a:rPr lang="en-US" altLang="en-US" sz="2400" b="1">
                <a:solidFill>
                  <a:srgbClr val="FF3300"/>
                </a:solidFill>
              </a:rPr>
              <a:t> /</a:t>
            </a:r>
            <a:r>
              <a:rPr lang="en-US" altLang="en-US" sz="2400" b="1">
                <a:solidFill>
                  <a:srgbClr val="0000FF"/>
                </a:solidFill>
              </a:rPr>
              <a:t> nước biển xanh lơ</a:t>
            </a:r>
            <a:r>
              <a:rPr lang="en-US" altLang="en-US" sz="2400" b="1">
                <a:solidFill>
                  <a:srgbClr val="FF3300"/>
                </a:solidFill>
              </a:rPr>
              <a:t>/</a:t>
            </a:r>
            <a:r>
              <a:rPr lang="en-US" altLang="en-US" sz="2400" b="1">
                <a:solidFill>
                  <a:srgbClr val="0000FF"/>
                </a:solidFill>
              </a:rPr>
              <a:t> và khi chiều tà thì đổi sang màu xanh lục.</a:t>
            </a:r>
            <a:r>
              <a:rPr lang="en-US" altLang="en-US" sz="2400" b="1">
                <a:solidFill>
                  <a:srgbClr val="FF3300"/>
                </a:solidFill>
              </a:rPr>
              <a:t>// </a:t>
            </a: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4419600" y="1066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Theo Thụy Chương</a:t>
            </a: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2881313" y="3352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4481513" y="3686175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3871913" y="4114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6005513" y="44196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7377113" y="4800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3871913" y="5562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1828800" y="58674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Text Box 5"/>
          <p:cNvSpPr txBox="1">
            <a:spLocks noChangeArrowheads="1"/>
          </p:cNvSpPr>
          <p:nvPr/>
        </p:nvSpPr>
        <p:spPr bwMode="auto">
          <a:xfrm>
            <a:off x="76200" y="762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Thứ tư ngày 13 tháng 10 năm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2667000" y="6096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3300"/>
                </a:solidFill>
              </a:rPr>
              <a:t>CỬA TÙNG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Tập đọc</a:t>
            </a:r>
            <a:r>
              <a:rPr lang="en-US" altLang="en-US" b="1"/>
              <a:t>: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4419600" y="1066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Theo Thụy Chương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762000" y="19050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CỦNG CỐ</a:t>
            </a:r>
            <a:r>
              <a:rPr lang="en-US" altLang="en-US" sz="2800"/>
              <a:t>: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143000" y="2667000"/>
            <a:ext cx="5867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Qua bài học em có nhận xét gì về bãi biển Cửa Tùng?</a:t>
            </a:r>
          </a:p>
        </p:txBody>
      </p:sp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76200" y="762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Thứ tư ngày 13 tháng 10 năm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667000" y="6096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3300"/>
                </a:solidFill>
              </a:rPr>
              <a:t>CỬA TÙNG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76200" y="533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Tập đọc</a:t>
            </a:r>
            <a:r>
              <a:rPr lang="en-US" altLang="en-US" b="1"/>
              <a:t>: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419600" y="1066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Theo Thụy Chương</a:t>
            </a:r>
          </a:p>
        </p:txBody>
      </p:sp>
      <p:pic>
        <p:nvPicPr>
          <p:cNvPr id="19462" name="Picture 2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4114800" y="29718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DẶN DÒ</a:t>
            </a:r>
          </a:p>
        </p:txBody>
      </p:sp>
      <p:sp>
        <p:nvSpPr>
          <p:cNvPr id="19464" name="AutoShape 11"/>
          <p:cNvSpPr>
            <a:spLocks noChangeArrowheads="1"/>
          </p:cNvSpPr>
          <p:nvPr/>
        </p:nvSpPr>
        <p:spPr bwMode="auto">
          <a:xfrm>
            <a:off x="2438400" y="2362200"/>
            <a:ext cx="4419600" cy="37338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4267200" y="24384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DẶN DÒ</a:t>
            </a:r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3200400" y="3124200"/>
            <a:ext cx="3124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1.Về nhà đọc lại bài.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2.Xem trướcbài: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Người liên lạc nhỏ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/>
          </a:p>
        </p:txBody>
      </p:sp>
      <p:sp>
        <p:nvSpPr>
          <p:cNvPr id="19467" name="Text Box 5"/>
          <p:cNvSpPr txBox="1">
            <a:spLocks noChangeArrowheads="1"/>
          </p:cNvSpPr>
          <p:nvPr/>
        </p:nvSpPr>
        <p:spPr bwMode="auto">
          <a:xfrm>
            <a:off x="76200" y="762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Thứ tư ngày 13 tháng 10 năm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Recovered_JPEG Digital Camera_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1143000" y="838200"/>
            <a:ext cx="74676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772329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quí thầy cô sức khỏe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895600" y="3276600"/>
            <a:ext cx="3810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76200" y="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Thứ tư ngày 13 tháng 10 năm 2021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76200" y="533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Tập đọc</a:t>
            </a:r>
            <a:r>
              <a:rPr lang="en-US" altLang="en-US" b="1"/>
              <a:t>:</a:t>
            </a:r>
          </a:p>
        </p:txBody>
      </p:sp>
      <p:sp>
        <p:nvSpPr>
          <p:cNvPr id="3077" name="AutoShape 8"/>
          <p:cNvSpPr>
            <a:spLocks noChangeArrowheads="1"/>
          </p:cNvSpPr>
          <p:nvPr/>
        </p:nvSpPr>
        <p:spPr bwMode="auto">
          <a:xfrm>
            <a:off x="914400" y="1676400"/>
            <a:ext cx="2971800" cy="1447800"/>
          </a:xfrm>
          <a:prstGeom prst="flowChartMagneticTape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600200" y="21336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BÀI CŨ: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914400" y="3505200"/>
            <a:ext cx="678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Câu1: </a:t>
            </a:r>
            <a:r>
              <a:rPr lang="en-US" altLang="en-US" sz="2800" b="1">
                <a:solidFill>
                  <a:srgbClr val="0000FF"/>
                </a:solidFill>
              </a:rPr>
              <a:t>Anh Núp được tỉnh cử đi đâu?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914400" y="3276600"/>
            <a:ext cx="6781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Câu2: </a:t>
            </a:r>
            <a:r>
              <a:rPr lang="en-US" altLang="en-US" sz="2800" b="1">
                <a:solidFill>
                  <a:srgbClr val="0000FF"/>
                </a:solidFill>
              </a:rPr>
              <a:t>Đại hội tặng dân làng Kông Hoa những gì? Khi xem những vật đó, thái độ của mọi người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/>
      <p:bldP spid="46090" grpId="1"/>
      <p:bldP spid="460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648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s (5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CHCAE4JY94CAHH0AM6CAOMXQ17CA38ZG98CAI4NJ42CAGO7D7PCAHLR2UWCAWXNQWUCAFGDYKWCARPZTHACAH1RN8VCA3GTGM4CADLMXSWCAKE49ATCAct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8610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76200" y="762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Thứ tư ngày 13 tháng 10 năm 2021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6200" y="533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Tập đọc</a:t>
            </a:r>
            <a:r>
              <a:rPr lang="en-US" altLang="en-US" b="1"/>
              <a:t>: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667000" y="6096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3300"/>
                </a:solidFill>
              </a:rPr>
              <a:t>CỬA TÙNG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419600" y="1066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Theo Thụy Chương</a:t>
            </a: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457200" y="1676400"/>
            <a:ext cx="8382000" cy="495300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" name="Picture 4" descr="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4" grpId="0"/>
      <p:bldP spid="50187" grpId="0" animBg="1"/>
      <p:bldP spid="5018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-34925" y="0"/>
            <a:ext cx="9144000" cy="71628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0" y="533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Tập đọc</a:t>
            </a:r>
            <a:r>
              <a:rPr lang="en-US" altLang="en-US" b="1"/>
              <a:t>:</a:t>
            </a:r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2667000" y="6096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3300"/>
                </a:solidFill>
              </a:rPr>
              <a:t>CỬA TÙNG</a:t>
            </a:r>
          </a:p>
        </p:txBody>
      </p:sp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4419600" y="1066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Theo Thụy Chương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04800" y="15240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Luyện đọc:</a:t>
            </a:r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61913" y="5029200"/>
            <a:ext cx="8686800" cy="1382713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Người xưa đã ví bờ biển Cửa Tùng giống như một chiếc lược đồi mồi  cài vào mái tóc bạch kim của sóng biển.</a:t>
            </a:r>
          </a:p>
        </p:txBody>
      </p:sp>
      <p:grpSp>
        <p:nvGrpSpPr>
          <p:cNvPr id="7218" name="Group 50"/>
          <p:cNvGrpSpPr>
            <a:grpSpLocks/>
          </p:cNvGrpSpPr>
          <p:nvPr/>
        </p:nvGrpSpPr>
        <p:grpSpPr bwMode="auto">
          <a:xfrm>
            <a:off x="2514600" y="5033963"/>
            <a:ext cx="6067425" cy="1428750"/>
            <a:chOff x="1446" y="642"/>
            <a:chExt cx="3822" cy="900"/>
          </a:xfrm>
        </p:grpSpPr>
        <p:sp>
          <p:nvSpPr>
            <p:cNvPr id="5140" name="Text Box 47"/>
            <p:cNvSpPr txBox="1">
              <a:spLocks noChangeArrowheads="1"/>
            </p:cNvSpPr>
            <p:nvPr/>
          </p:nvSpPr>
          <p:spPr bwMode="auto">
            <a:xfrm>
              <a:off x="4836" y="642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3300"/>
                  </a:solidFill>
                </a:rPr>
                <a:t>/</a:t>
              </a:r>
            </a:p>
          </p:txBody>
        </p:sp>
        <p:sp>
          <p:nvSpPr>
            <p:cNvPr id="5141" name="Text Box 48"/>
            <p:cNvSpPr txBox="1">
              <a:spLocks noChangeArrowheads="1"/>
            </p:cNvSpPr>
            <p:nvPr/>
          </p:nvSpPr>
          <p:spPr bwMode="auto">
            <a:xfrm>
              <a:off x="2412" y="936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/</a:t>
              </a:r>
            </a:p>
          </p:txBody>
        </p:sp>
        <p:sp>
          <p:nvSpPr>
            <p:cNvPr id="5142" name="Text Box 49"/>
            <p:cNvSpPr txBox="1">
              <a:spLocks noChangeArrowheads="1"/>
            </p:cNvSpPr>
            <p:nvPr/>
          </p:nvSpPr>
          <p:spPr bwMode="auto">
            <a:xfrm>
              <a:off x="1446" y="1215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//</a:t>
              </a:r>
            </a:p>
          </p:txBody>
        </p:sp>
      </p:grp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52388" y="2932113"/>
            <a:ext cx="8686800" cy="1809750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Bình minh, mặt trời như chiếc thau đồng </a:t>
            </a:r>
            <a:r>
              <a:rPr lang="en-US" altLang="en-US" sz="2800" b="1">
                <a:solidFill>
                  <a:srgbClr val="FF3300"/>
                </a:solidFill>
              </a:rPr>
              <a:t>đỏ ối</a:t>
            </a:r>
            <a:r>
              <a:rPr lang="en-US" altLang="en-US" sz="2800" b="1">
                <a:solidFill>
                  <a:srgbClr val="0000FF"/>
                </a:solidFill>
              </a:rPr>
              <a:t> </a:t>
            </a:r>
            <a:r>
              <a:rPr lang="en-US" altLang="en-US" sz="2800" b="1">
                <a:solidFill>
                  <a:srgbClr val="FF3300"/>
                </a:solidFill>
              </a:rPr>
              <a:t> </a:t>
            </a:r>
            <a:r>
              <a:rPr lang="en-US" altLang="en-US" sz="2800" b="1">
                <a:solidFill>
                  <a:srgbClr val="0000FF"/>
                </a:solidFill>
              </a:rPr>
              <a:t>chiếu xuống mặt biển,</a:t>
            </a:r>
            <a:r>
              <a:rPr lang="en-US" altLang="en-US" sz="2800" b="1">
                <a:solidFill>
                  <a:srgbClr val="FF3300"/>
                </a:solidFill>
              </a:rPr>
              <a:t>  </a:t>
            </a:r>
            <a:r>
              <a:rPr lang="en-US" altLang="en-US" sz="2800" b="1">
                <a:solidFill>
                  <a:srgbClr val="0000FF"/>
                </a:solidFill>
              </a:rPr>
              <a:t> nước biển nhuộm màu hồng nhạt.</a:t>
            </a:r>
            <a:r>
              <a:rPr lang="en-US" altLang="en-US" sz="2800" b="1">
                <a:solidFill>
                  <a:srgbClr val="FF3300"/>
                </a:solidFill>
              </a:rPr>
              <a:t>  </a:t>
            </a:r>
            <a:r>
              <a:rPr lang="en-US" altLang="en-US" sz="2800" b="1">
                <a:solidFill>
                  <a:srgbClr val="0000FF"/>
                </a:solidFill>
              </a:rPr>
              <a:t> Trưa,  nước biển </a:t>
            </a:r>
            <a:r>
              <a:rPr lang="en-US" altLang="en-US" sz="2800" b="1">
                <a:solidFill>
                  <a:srgbClr val="FF3300"/>
                </a:solidFill>
              </a:rPr>
              <a:t>xanh lơ   </a:t>
            </a:r>
            <a:r>
              <a:rPr lang="en-US" altLang="en-US" sz="2800" b="1">
                <a:solidFill>
                  <a:srgbClr val="0000FF"/>
                </a:solidFill>
              </a:rPr>
              <a:t>và khi chiều tà thì đổi sang màu </a:t>
            </a:r>
            <a:r>
              <a:rPr lang="en-US" altLang="en-US" sz="2800" b="1">
                <a:solidFill>
                  <a:srgbClr val="FF3300"/>
                </a:solidFill>
              </a:rPr>
              <a:t>xanh lục</a:t>
            </a:r>
            <a:r>
              <a:rPr lang="en-US" altLang="en-US" sz="2800" b="1">
                <a:solidFill>
                  <a:srgbClr val="0000FF"/>
                </a:solidFill>
              </a:rPr>
              <a:t>.</a:t>
            </a:r>
            <a:endParaRPr lang="en-US" altLang="en-US" sz="2800" b="1">
              <a:solidFill>
                <a:srgbClr val="FF3300"/>
              </a:solidFill>
            </a:endParaRPr>
          </a:p>
        </p:txBody>
      </p:sp>
      <p:grpSp>
        <p:nvGrpSpPr>
          <p:cNvPr id="7237" name="Group 69"/>
          <p:cNvGrpSpPr>
            <a:grpSpLocks/>
          </p:cNvGrpSpPr>
          <p:nvPr/>
        </p:nvGrpSpPr>
        <p:grpSpPr bwMode="auto">
          <a:xfrm>
            <a:off x="1905000" y="2986088"/>
            <a:ext cx="5334000" cy="1738312"/>
            <a:chOff x="1440" y="2544"/>
            <a:chExt cx="3360" cy="1095"/>
          </a:xfrm>
        </p:grpSpPr>
        <p:sp>
          <p:nvSpPr>
            <p:cNvPr id="5134" name="Text Box 29"/>
            <p:cNvSpPr txBox="1">
              <a:spLocks noChangeArrowheads="1"/>
            </p:cNvSpPr>
            <p:nvPr/>
          </p:nvSpPr>
          <p:spPr bwMode="auto">
            <a:xfrm>
              <a:off x="4368" y="3072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/</a:t>
              </a:r>
            </a:p>
          </p:txBody>
        </p:sp>
        <p:sp>
          <p:nvSpPr>
            <p:cNvPr id="5135" name="Text Box 30"/>
            <p:cNvSpPr txBox="1">
              <a:spLocks noChangeArrowheads="1"/>
            </p:cNvSpPr>
            <p:nvPr/>
          </p:nvSpPr>
          <p:spPr bwMode="auto">
            <a:xfrm>
              <a:off x="1440" y="2544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/</a:t>
              </a:r>
            </a:p>
          </p:txBody>
        </p:sp>
        <p:sp>
          <p:nvSpPr>
            <p:cNvPr id="5136" name="Text Box 31"/>
            <p:cNvSpPr txBox="1">
              <a:spLocks noChangeArrowheads="1"/>
            </p:cNvSpPr>
            <p:nvPr/>
          </p:nvSpPr>
          <p:spPr bwMode="auto">
            <a:xfrm>
              <a:off x="1440" y="3081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//</a:t>
              </a:r>
            </a:p>
          </p:txBody>
        </p:sp>
        <p:sp>
          <p:nvSpPr>
            <p:cNvPr id="5137" name="Text Box 33"/>
            <p:cNvSpPr txBox="1">
              <a:spLocks noChangeArrowheads="1"/>
            </p:cNvSpPr>
            <p:nvPr/>
          </p:nvSpPr>
          <p:spPr bwMode="auto">
            <a:xfrm>
              <a:off x="2688" y="2805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/</a:t>
              </a:r>
            </a:p>
          </p:txBody>
        </p:sp>
        <p:sp>
          <p:nvSpPr>
            <p:cNvPr id="5138" name="Text Box 34"/>
            <p:cNvSpPr txBox="1">
              <a:spLocks noChangeArrowheads="1"/>
            </p:cNvSpPr>
            <p:nvPr/>
          </p:nvSpPr>
          <p:spPr bwMode="auto">
            <a:xfrm>
              <a:off x="4026" y="3312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//</a:t>
              </a:r>
            </a:p>
          </p:txBody>
        </p:sp>
        <p:sp>
          <p:nvSpPr>
            <p:cNvPr id="5139" name="Text Box 35"/>
            <p:cNvSpPr txBox="1">
              <a:spLocks noChangeArrowheads="1"/>
            </p:cNvSpPr>
            <p:nvPr/>
          </p:nvSpPr>
          <p:spPr bwMode="auto">
            <a:xfrm>
              <a:off x="2205" y="3081"/>
              <a:ext cx="4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3300"/>
                  </a:solidFill>
                </a:rPr>
                <a:t>/</a:t>
              </a:r>
            </a:p>
          </p:txBody>
        </p:sp>
      </p:grp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8001000" y="29860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25" name="Text Box 47"/>
          <p:cNvSpPr txBox="1">
            <a:spLocks noChangeArrowheads="1"/>
          </p:cNvSpPr>
          <p:nvPr/>
        </p:nvSpPr>
        <p:spPr bwMode="auto">
          <a:xfrm>
            <a:off x="1905000" y="50434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5133" name="Text Box 5"/>
          <p:cNvSpPr txBox="1">
            <a:spLocks noChangeArrowheads="1"/>
          </p:cNvSpPr>
          <p:nvPr/>
        </p:nvSpPr>
        <p:spPr bwMode="auto">
          <a:xfrm>
            <a:off x="76200" y="762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Thứ tư ngày 13 tháng 10 năm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/>
      <p:bldP spid="7211" grpId="0" animBg="1"/>
      <p:bldP spid="7193" grpId="0" animBg="1"/>
      <p:bldP spid="7193" grpId="1" animBg="1"/>
      <p:bldP spid="7232" grpId="0"/>
      <p:bldP spid="7232" grpId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76200" y="533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Tập đọc</a:t>
            </a:r>
            <a:r>
              <a:rPr lang="en-US" altLang="en-US" b="1"/>
              <a:t>: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2667000" y="6096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3300"/>
                </a:solidFill>
              </a:rPr>
              <a:t>CỬA TÙNG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419600" y="1066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Theo Thụy Chương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304800" y="15240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Luyện đọc:</a:t>
            </a:r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4433888" y="2133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4724400" y="15240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Từ ngữ:</a:t>
            </a:r>
          </a:p>
        </p:txBody>
      </p:sp>
      <p:sp>
        <p:nvSpPr>
          <p:cNvPr id="6153" name="Text Box 5"/>
          <p:cNvSpPr txBox="1">
            <a:spLocks noChangeArrowheads="1"/>
          </p:cNvSpPr>
          <p:nvPr/>
        </p:nvSpPr>
        <p:spPr bwMode="auto">
          <a:xfrm>
            <a:off x="76200" y="762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Thứ tư ngày 13 tháng 10 năm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76200" y="533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Tập đọc</a:t>
            </a:r>
            <a:r>
              <a:rPr lang="en-US" altLang="en-US" b="1"/>
              <a:t>: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2667000" y="6096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3300"/>
                </a:solidFill>
              </a:rPr>
              <a:t>CỬA TÙNG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4419600" y="1066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Theo Thụy Chương</a:t>
            </a:r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1981200" y="2057400"/>
            <a:ext cx="6781800" cy="1676400"/>
          </a:xfrm>
          <a:prstGeom prst="wedgeEllipseCallout">
            <a:avLst>
              <a:gd name="adj1" fmla="val -47917"/>
              <a:gd name="adj2" fmla="val 1044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Garamond" panose="02020404030301010803" pitchFamily="18" charset="0"/>
            </a:endParaRPr>
          </a:p>
        </p:txBody>
      </p:sp>
      <p:pic>
        <p:nvPicPr>
          <p:cNvPr id="7175" name="Picture 10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2057400" y="2209800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971800" y="2438400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Câu 1: Cửa Tùng nằm ở đâu?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752600" y="4876800"/>
            <a:ext cx="7162800" cy="18002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66FFFF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Từ cầu Hiền Lương thuyền xuôi khoảng sáu cây số nữa là đã gặp biển cả mênh mông.Nơi dòng Bến Hải gặp biển khơi ấy chính là Cửa Tùng.</a:t>
            </a: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457200" y="16764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Tìm hiểu bài</a:t>
            </a:r>
            <a:r>
              <a:rPr lang="en-US" altLang="en-US" sz="1800" b="1"/>
              <a:t>:</a:t>
            </a:r>
          </a:p>
        </p:txBody>
      </p:sp>
      <p:sp>
        <p:nvSpPr>
          <p:cNvPr id="7180" name="Text Box 5"/>
          <p:cNvSpPr txBox="1">
            <a:spLocks noChangeArrowheads="1"/>
          </p:cNvSpPr>
          <p:nvPr/>
        </p:nvSpPr>
        <p:spPr bwMode="auto">
          <a:xfrm>
            <a:off x="76200" y="762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Thứ tư ngày 13 tháng 10 năm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/>
      <p:bldP spid="47116" grpId="0"/>
      <p:bldP spid="471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b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693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752600" y="3006725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971800" y="0"/>
            <a:ext cx="6338888" cy="6915150"/>
            <a:chOff x="334" y="43"/>
            <a:chExt cx="5041" cy="4164"/>
          </a:xfrm>
        </p:grpSpPr>
        <p:grpSp>
          <p:nvGrpSpPr>
            <p:cNvPr id="8199" name="Group 25"/>
            <p:cNvGrpSpPr>
              <a:grpSpLocks/>
            </p:cNvGrpSpPr>
            <p:nvPr/>
          </p:nvGrpSpPr>
          <p:grpSpPr bwMode="auto">
            <a:xfrm>
              <a:off x="334" y="43"/>
              <a:ext cx="5041" cy="4164"/>
              <a:chOff x="334" y="43"/>
              <a:chExt cx="5041" cy="4164"/>
            </a:xfrm>
          </p:grpSpPr>
          <p:grpSp>
            <p:nvGrpSpPr>
              <p:cNvPr id="8201" name="Group 26"/>
              <p:cNvGrpSpPr>
                <a:grpSpLocks/>
              </p:cNvGrpSpPr>
              <p:nvPr/>
            </p:nvGrpSpPr>
            <p:grpSpPr bwMode="auto">
              <a:xfrm>
                <a:off x="334" y="43"/>
                <a:ext cx="5041" cy="4164"/>
                <a:chOff x="334" y="43"/>
                <a:chExt cx="5041" cy="4164"/>
              </a:xfrm>
            </p:grpSpPr>
            <p:pic>
              <p:nvPicPr>
                <p:cNvPr id="8204" name="Picture 27" descr="Qtri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43"/>
                  <a:ext cx="5041" cy="416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20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032" y="1056"/>
                  <a:ext cx="1343" cy="2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Cửa Tùng</a:t>
                  </a:r>
                </a:p>
              </p:txBody>
            </p:sp>
            <p:sp>
              <p:nvSpPr>
                <p:cNvPr id="820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80" y="3072"/>
                  <a:ext cx="1873" cy="495"/>
                </a:xfrm>
                <a:prstGeom prst="rect">
                  <a:avLst/>
                </a:prstGeom>
                <a:solidFill>
                  <a:srgbClr val="000066">
                    <a:alpha val="4901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TỈNH QUẢNG TRỊ</a:t>
                  </a:r>
                </a:p>
              </p:txBody>
            </p:sp>
          </p:grpSp>
          <p:sp>
            <p:nvSpPr>
              <p:cNvPr id="8202" name="AutoShape 30"/>
              <p:cNvSpPr>
                <a:spLocks noChangeArrowheads="1"/>
              </p:cNvSpPr>
              <p:nvPr/>
            </p:nvSpPr>
            <p:spPr bwMode="auto">
              <a:xfrm>
                <a:off x="528" y="1649"/>
                <a:ext cx="1248" cy="240"/>
              </a:xfrm>
              <a:prstGeom prst="wedgeRectCallout">
                <a:avLst>
                  <a:gd name="adj1" fmla="val 52634"/>
                  <a:gd name="adj2" fmla="val 167273"/>
                </a:avLst>
              </a:prstGeom>
              <a:solidFill>
                <a:srgbClr val="000066">
                  <a:alpha val="54901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Sông Bến Hải</a:t>
                </a:r>
              </a:p>
            </p:txBody>
          </p:sp>
          <p:sp>
            <p:nvSpPr>
              <p:cNvPr id="8203" name="AutoShape 31"/>
              <p:cNvSpPr>
                <a:spLocks noChangeArrowheads="1"/>
              </p:cNvSpPr>
              <p:nvPr/>
            </p:nvSpPr>
            <p:spPr bwMode="auto">
              <a:xfrm>
                <a:off x="1824" y="960"/>
                <a:ext cx="1248" cy="372"/>
              </a:xfrm>
              <a:prstGeom prst="wedgeRectCallout">
                <a:avLst>
                  <a:gd name="adj1" fmla="val 61463"/>
                  <a:gd name="adj2" fmla="val 68259"/>
                </a:avLst>
              </a:prstGeom>
              <a:solidFill>
                <a:srgbClr val="000066">
                  <a:alpha val="54901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Cầu Hiền Lương</a:t>
                </a:r>
              </a:p>
            </p:txBody>
          </p:sp>
        </p:grpSp>
        <p:sp>
          <p:nvSpPr>
            <p:cNvPr id="8200" name="Text Box 32"/>
            <p:cNvSpPr txBox="1">
              <a:spLocks noChangeArrowheads="1"/>
            </p:cNvSpPr>
            <p:nvPr/>
          </p:nvSpPr>
          <p:spPr bwMode="auto">
            <a:xfrm>
              <a:off x="4752" y="144"/>
              <a:ext cx="623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CC99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Biển </a:t>
              </a:r>
              <a:r>
                <a:rPr lang="en-US" altLang="en-US" sz="2000">
                  <a:solidFill>
                    <a:srgbClr val="CC99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Đông</a:t>
              </a:r>
            </a:p>
          </p:txBody>
        </p:sp>
      </p:grpSp>
      <p:sp>
        <p:nvSpPr>
          <p:cNvPr id="13" name="Freeform 48"/>
          <p:cNvSpPr>
            <a:spLocks/>
          </p:cNvSpPr>
          <p:nvPr/>
        </p:nvSpPr>
        <p:spPr bwMode="auto">
          <a:xfrm>
            <a:off x="3136900" y="1936750"/>
            <a:ext cx="4419600" cy="2482850"/>
          </a:xfrm>
          <a:custGeom>
            <a:avLst/>
            <a:gdLst>
              <a:gd name="T0" fmla="*/ 2147483646 w 2784"/>
              <a:gd name="T1" fmla="*/ 2147483646 h 1564"/>
              <a:gd name="T2" fmla="*/ 2147483646 w 2784"/>
              <a:gd name="T3" fmla="*/ 2147483646 h 1564"/>
              <a:gd name="T4" fmla="*/ 2147483646 w 2784"/>
              <a:gd name="T5" fmla="*/ 2147483646 h 1564"/>
              <a:gd name="T6" fmla="*/ 2147483646 w 2784"/>
              <a:gd name="T7" fmla="*/ 2147483646 h 1564"/>
              <a:gd name="T8" fmla="*/ 2147483646 w 2784"/>
              <a:gd name="T9" fmla="*/ 2147483646 h 1564"/>
              <a:gd name="T10" fmla="*/ 2147483646 w 2784"/>
              <a:gd name="T11" fmla="*/ 2147483646 h 1564"/>
              <a:gd name="T12" fmla="*/ 2147483646 w 2784"/>
              <a:gd name="T13" fmla="*/ 2147483646 h 1564"/>
              <a:gd name="T14" fmla="*/ 2147483646 w 2784"/>
              <a:gd name="T15" fmla="*/ 2147483646 h 1564"/>
              <a:gd name="T16" fmla="*/ 2147483646 w 2784"/>
              <a:gd name="T17" fmla="*/ 2147483646 h 1564"/>
              <a:gd name="T18" fmla="*/ 2147483646 w 2784"/>
              <a:gd name="T19" fmla="*/ 2147483646 h 1564"/>
              <a:gd name="T20" fmla="*/ 2147483646 w 2784"/>
              <a:gd name="T21" fmla="*/ 2147483646 h 1564"/>
              <a:gd name="T22" fmla="*/ 2147483646 w 2784"/>
              <a:gd name="T23" fmla="*/ 2147483646 h 1564"/>
              <a:gd name="T24" fmla="*/ 2147483646 w 2784"/>
              <a:gd name="T25" fmla="*/ 2147483646 h 1564"/>
              <a:gd name="T26" fmla="*/ 2147483646 w 2784"/>
              <a:gd name="T27" fmla="*/ 2147483646 h 1564"/>
              <a:gd name="T28" fmla="*/ 2147483646 w 2784"/>
              <a:gd name="T29" fmla="*/ 2147483646 h 1564"/>
              <a:gd name="T30" fmla="*/ 2147483646 w 2784"/>
              <a:gd name="T31" fmla="*/ 2147483646 h 1564"/>
              <a:gd name="T32" fmla="*/ 2147483646 w 2784"/>
              <a:gd name="T33" fmla="*/ 2147483646 h 1564"/>
              <a:gd name="T34" fmla="*/ 2147483646 w 2784"/>
              <a:gd name="T35" fmla="*/ 2147483646 h 1564"/>
              <a:gd name="T36" fmla="*/ 2147483646 w 2784"/>
              <a:gd name="T37" fmla="*/ 2147483646 h 1564"/>
              <a:gd name="T38" fmla="*/ 2147483646 w 2784"/>
              <a:gd name="T39" fmla="*/ 2147483646 h 1564"/>
              <a:gd name="T40" fmla="*/ 2147483646 w 2784"/>
              <a:gd name="T41" fmla="*/ 2147483646 h 1564"/>
              <a:gd name="T42" fmla="*/ 2147483646 w 2784"/>
              <a:gd name="T43" fmla="*/ 2147483646 h 1564"/>
              <a:gd name="T44" fmla="*/ 2147483646 w 2784"/>
              <a:gd name="T45" fmla="*/ 2147483646 h 1564"/>
              <a:gd name="T46" fmla="*/ 2147483646 w 2784"/>
              <a:gd name="T47" fmla="*/ 2147483646 h 1564"/>
              <a:gd name="T48" fmla="*/ 2147483646 w 2784"/>
              <a:gd name="T49" fmla="*/ 2147483646 h 1564"/>
              <a:gd name="T50" fmla="*/ 2147483646 w 2784"/>
              <a:gd name="T51" fmla="*/ 2147483646 h 1564"/>
              <a:gd name="T52" fmla="*/ 2147483646 w 2784"/>
              <a:gd name="T53" fmla="*/ 2147483646 h 1564"/>
              <a:gd name="T54" fmla="*/ 2147483646 w 2784"/>
              <a:gd name="T55" fmla="*/ 2147483646 h 1564"/>
              <a:gd name="T56" fmla="*/ 2147483646 w 2784"/>
              <a:gd name="T57" fmla="*/ 2147483646 h 1564"/>
              <a:gd name="T58" fmla="*/ 2147483646 w 2784"/>
              <a:gd name="T59" fmla="*/ 2147483646 h 1564"/>
              <a:gd name="T60" fmla="*/ 2147483646 w 2784"/>
              <a:gd name="T61" fmla="*/ 2147483646 h 1564"/>
              <a:gd name="T62" fmla="*/ 0 w 2784"/>
              <a:gd name="T63" fmla="*/ 2147483646 h 15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784"/>
              <a:gd name="T97" fmla="*/ 0 h 1564"/>
              <a:gd name="T98" fmla="*/ 2784 w 2784"/>
              <a:gd name="T99" fmla="*/ 1564 h 15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784" h="1564">
                <a:moveTo>
                  <a:pt x="2784" y="0"/>
                </a:moveTo>
                <a:cubicBezTo>
                  <a:pt x="2745" y="59"/>
                  <a:pt x="2763" y="121"/>
                  <a:pt x="2724" y="180"/>
                </a:cubicBezTo>
                <a:cubicBezTo>
                  <a:pt x="2720" y="196"/>
                  <a:pt x="2724" y="216"/>
                  <a:pt x="2712" y="228"/>
                </a:cubicBezTo>
                <a:cubicBezTo>
                  <a:pt x="2700" y="240"/>
                  <a:pt x="2675" y="227"/>
                  <a:pt x="2664" y="240"/>
                </a:cubicBezTo>
                <a:cubicBezTo>
                  <a:pt x="2582" y="336"/>
                  <a:pt x="2692" y="292"/>
                  <a:pt x="2604" y="336"/>
                </a:cubicBezTo>
                <a:cubicBezTo>
                  <a:pt x="2593" y="342"/>
                  <a:pt x="2580" y="344"/>
                  <a:pt x="2568" y="348"/>
                </a:cubicBezTo>
                <a:cubicBezTo>
                  <a:pt x="2472" y="316"/>
                  <a:pt x="2584" y="364"/>
                  <a:pt x="2520" y="300"/>
                </a:cubicBezTo>
                <a:cubicBezTo>
                  <a:pt x="2511" y="291"/>
                  <a:pt x="2496" y="292"/>
                  <a:pt x="2484" y="288"/>
                </a:cubicBezTo>
                <a:cubicBezTo>
                  <a:pt x="2468" y="264"/>
                  <a:pt x="2452" y="240"/>
                  <a:pt x="2436" y="216"/>
                </a:cubicBezTo>
                <a:cubicBezTo>
                  <a:pt x="2429" y="205"/>
                  <a:pt x="2434" y="187"/>
                  <a:pt x="2424" y="180"/>
                </a:cubicBezTo>
                <a:cubicBezTo>
                  <a:pt x="2403" y="165"/>
                  <a:pt x="2352" y="156"/>
                  <a:pt x="2352" y="156"/>
                </a:cubicBezTo>
                <a:cubicBezTo>
                  <a:pt x="2334" y="102"/>
                  <a:pt x="2320" y="101"/>
                  <a:pt x="2268" y="84"/>
                </a:cubicBezTo>
                <a:cubicBezTo>
                  <a:pt x="2208" y="104"/>
                  <a:pt x="2232" y="124"/>
                  <a:pt x="2172" y="144"/>
                </a:cubicBezTo>
                <a:cubicBezTo>
                  <a:pt x="2164" y="216"/>
                  <a:pt x="2151" y="270"/>
                  <a:pt x="2184" y="336"/>
                </a:cubicBezTo>
                <a:cubicBezTo>
                  <a:pt x="2190" y="349"/>
                  <a:pt x="2202" y="359"/>
                  <a:pt x="2208" y="372"/>
                </a:cubicBezTo>
                <a:cubicBezTo>
                  <a:pt x="2218" y="395"/>
                  <a:pt x="2232" y="444"/>
                  <a:pt x="2232" y="444"/>
                </a:cubicBezTo>
                <a:cubicBezTo>
                  <a:pt x="2207" y="518"/>
                  <a:pt x="2164" y="511"/>
                  <a:pt x="2112" y="540"/>
                </a:cubicBezTo>
                <a:cubicBezTo>
                  <a:pt x="2087" y="554"/>
                  <a:pt x="2040" y="588"/>
                  <a:pt x="2040" y="588"/>
                </a:cubicBezTo>
                <a:cubicBezTo>
                  <a:pt x="1996" y="584"/>
                  <a:pt x="1951" y="585"/>
                  <a:pt x="1908" y="576"/>
                </a:cubicBezTo>
                <a:cubicBezTo>
                  <a:pt x="1894" y="573"/>
                  <a:pt x="1885" y="558"/>
                  <a:pt x="1872" y="552"/>
                </a:cubicBezTo>
                <a:cubicBezTo>
                  <a:pt x="1849" y="542"/>
                  <a:pt x="1824" y="536"/>
                  <a:pt x="1800" y="528"/>
                </a:cubicBezTo>
                <a:cubicBezTo>
                  <a:pt x="1776" y="520"/>
                  <a:pt x="1728" y="504"/>
                  <a:pt x="1728" y="504"/>
                </a:cubicBezTo>
                <a:cubicBezTo>
                  <a:pt x="1608" y="534"/>
                  <a:pt x="1731" y="489"/>
                  <a:pt x="1668" y="552"/>
                </a:cubicBezTo>
                <a:cubicBezTo>
                  <a:pt x="1659" y="561"/>
                  <a:pt x="1643" y="558"/>
                  <a:pt x="1632" y="564"/>
                </a:cubicBezTo>
                <a:cubicBezTo>
                  <a:pt x="1619" y="570"/>
                  <a:pt x="1609" y="582"/>
                  <a:pt x="1596" y="588"/>
                </a:cubicBezTo>
                <a:cubicBezTo>
                  <a:pt x="1573" y="598"/>
                  <a:pt x="1524" y="612"/>
                  <a:pt x="1524" y="612"/>
                </a:cubicBezTo>
                <a:cubicBezTo>
                  <a:pt x="1516" y="624"/>
                  <a:pt x="1511" y="639"/>
                  <a:pt x="1500" y="648"/>
                </a:cubicBezTo>
                <a:cubicBezTo>
                  <a:pt x="1490" y="656"/>
                  <a:pt x="1473" y="651"/>
                  <a:pt x="1464" y="660"/>
                </a:cubicBezTo>
                <a:cubicBezTo>
                  <a:pt x="1324" y="800"/>
                  <a:pt x="1482" y="688"/>
                  <a:pt x="1380" y="756"/>
                </a:cubicBezTo>
                <a:cubicBezTo>
                  <a:pt x="1372" y="744"/>
                  <a:pt x="1367" y="729"/>
                  <a:pt x="1356" y="720"/>
                </a:cubicBezTo>
                <a:cubicBezTo>
                  <a:pt x="1298" y="673"/>
                  <a:pt x="1334" y="751"/>
                  <a:pt x="1308" y="672"/>
                </a:cubicBezTo>
                <a:cubicBezTo>
                  <a:pt x="1307" y="673"/>
                  <a:pt x="1271" y="743"/>
                  <a:pt x="1248" y="720"/>
                </a:cubicBezTo>
                <a:cubicBezTo>
                  <a:pt x="1230" y="702"/>
                  <a:pt x="1224" y="648"/>
                  <a:pt x="1224" y="648"/>
                </a:cubicBezTo>
                <a:cubicBezTo>
                  <a:pt x="1216" y="660"/>
                  <a:pt x="1206" y="671"/>
                  <a:pt x="1200" y="684"/>
                </a:cubicBezTo>
                <a:cubicBezTo>
                  <a:pt x="1194" y="695"/>
                  <a:pt x="1198" y="712"/>
                  <a:pt x="1188" y="720"/>
                </a:cubicBezTo>
                <a:cubicBezTo>
                  <a:pt x="1175" y="730"/>
                  <a:pt x="1156" y="728"/>
                  <a:pt x="1140" y="732"/>
                </a:cubicBezTo>
                <a:cubicBezTo>
                  <a:pt x="1145" y="772"/>
                  <a:pt x="1165" y="857"/>
                  <a:pt x="1140" y="900"/>
                </a:cubicBezTo>
                <a:cubicBezTo>
                  <a:pt x="1134" y="911"/>
                  <a:pt x="1116" y="908"/>
                  <a:pt x="1104" y="912"/>
                </a:cubicBezTo>
                <a:cubicBezTo>
                  <a:pt x="1100" y="924"/>
                  <a:pt x="1098" y="937"/>
                  <a:pt x="1092" y="948"/>
                </a:cubicBezTo>
                <a:cubicBezTo>
                  <a:pt x="1086" y="961"/>
                  <a:pt x="1065" y="970"/>
                  <a:pt x="1068" y="984"/>
                </a:cubicBezTo>
                <a:cubicBezTo>
                  <a:pt x="1071" y="996"/>
                  <a:pt x="1092" y="992"/>
                  <a:pt x="1104" y="996"/>
                </a:cubicBezTo>
                <a:cubicBezTo>
                  <a:pt x="1108" y="1008"/>
                  <a:pt x="1122" y="1021"/>
                  <a:pt x="1116" y="1032"/>
                </a:cubicBezTo>
                <a:cubicBezTo>
                  <a:pt x="1102" y="1059"/>
                  <a:pt x="1034" y="1029"/>
                  <a:pt x="1116" y="1056"/>
                </a:cubicBezTo>
                <a:cubicBezTo>
                  <a:pt x="1148" y="1153"/>
                  <a:pt x="1120" y="1031"/>
                  <a:pt x="1092" y="1116"/>
                </a:cubicBezTo>
                <a:cubicBezTo>
                  <a:pt x="1079" y="1154"/>
                  <a:pt x="1099" y="1201"/>
                  <a:pt x="1080" y="1236"/>
                </a:cubicBezTo>
                <a:cubicBezTo>
                  <a:pt x="1070" y="1254"/>
                  <a:pt x="1040" y="1243"/>
                  <a:pt x="1020" y="1248"/>
                </a:cubicBezTo>
                <a:cubicBezTo>
                  <a:pt x="1008" y="1251"/>
                  <a:pt x="996" y="1256"/>
                  <a:pt x="984" y="1260"/>
                </a:cubicBezTo>
                <a:cubicBezTo>
                  <a:pt x="980" y="1248"/>
                  <a:pt x="985" y="1224"/>
                  <a:pt x="972" y="1224"/>
                </a:cubicBezTo>
                <a:cubicBezTo>
                  <a:pt x="958" y="1224"/>
                  <a:pt x="961" y="1255"/>
                  <a:pt x="948" y="1260"/>
                </a:cubicBezTo>
                <a:cubicBezTo>
                  <a:pt x="918" y="1272"/>
                  <a:pt x="884" y="1268"/>
                  <a:pt x="852" y="1272"/>
                </a:cubicBezTo>
                <a:cubicBezTo>
                  <a:pt x="809" y="1301"/>
                  <a:pt x="758" y="1327"/>
                  <a:pt x="708" y="1344"/>
                </a:cubicBezTo>
                <a:cubicBezTo>
                  <a:pt x="704" y="1356"/>
                  <a:pt x="706" y="1372"/>
                  <a:pt x="696" y="1380"/>
                </a:cubicBezTo>
                <a:cubicBezTo>
                  <a:pt x="683" y="1390"/>
                  <a:pt x="659" y="1379"/>
                  <a:pt x="648" y="1392"/>
                </a:cubicBezTo>
                <a:cubicBezTo>
                  <a:pt x="632" y="1411"/>
                  <a:pt x="624" y="1464"/>
                  <a:pt x="624" y="1464"/>
                </a:cubicBezTo>
                <a:cubicBezTo>
                  <a:pt x="571" y="1451"/>
                  <a:pt x="556" y="1435"/>
                  <a:pt x="504" y="1452"/>
                </a:cubicBezTo>
                <a:cubicBezTo>
                  <a:pt x="467" y="1564"/>
                  <a:pt x="506" y="1523"/>
                  <a:pt x="444" y="1500"/>
                </a:cubicBezTo>
                <a:cubicBezTo>
                  <a:pt x="425" y="1493"/>
                  <a:pt x="404" y="1492"/>
                  <a:pt x="384" y="1488"/>
                </a:cubicBezTo>
                <a:cubicBezTo>
                  <a:pt x="376" y="1476"/>
                  <a:pt x="366" y="1465"/>
                  <a:pt x="360" y="1452"/>
                </a:cubicBezTo>
                <a:cubicBezTo>
                  <a:pt x="350" y="1429"/>
                  <a:pt x="336" y="1380"/>
                  <a:pt x="336" y="1380"/>
                </a:cubicBezTo>
                <a:cubicBezTo>
                  <a:pt x="292" y="1447"/>
                  <a:pt x="337" y="1394"/>
                  <a:pt x="276" y="1428"/>
                </a:cubicBezTo>
                <a:cubicBezTo>
                  <a:pt x="152" y="1497"/>
                  <a:pt x="249" y="1461"/>
                  <a:pt x="168" y="1488"/>
                </a:cubicBezTo>
                <a:cubicBezTo>
                  <a:pt x="162" y="1505"/>
                  <a:pt x="158" y="1551"/>
                  <a:pt x="120" y="1536"/>
                </a:cubicBezTo>
                <a:cubicBezTo>
                  <a:pt x="107" y="1531"/>
                  <a:pt x="104" y="1512"/>
                  <a:pt x="96" y="1500"/>
                </a:cubicBezTo>
                <a:cubicBezTo>
                  <a:pt x="76" y="1560"/>
                  <a:pt x="60" y="1548"/>
                  <a:pt x="0" y="1548"/>
                </a:cubicBezTo>
              </a:path>
            </a:pathLst>
          </a:cu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0" y="2960688"/>
            <a:ext cx="1752600" cy="430212"/>
          </a:xfrm>
          <a:prstGeom prst="rightArrow">
            <a:avLst>
              <a:gd name="adj1" fmla="val 61667"/>
              <a:gd name="adj2" fmla="val 108069"/>
            </a:avLst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dist="56796" dir="3806097" algn="ctr" rotWithShape="0">
              <a:schemeClr val="bg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Quảng Trị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76200" y="533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Tập đọc</a:t>
            </a:r>
            <a:r>
              <a:rPr lang="en-US" altLang="en-US" b="1"/>
              <a:t>: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2667000" y="6096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3300"/>
                </a:solidFill>
              </a:rPr>
              <a:t>CỬA TÙNG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4419600" y="1066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Theo Thụy Chương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1752600" y="1600200"/>
            <a:ext cx="5638800" cy="2819400"/>
          </a:xfrm>
          <a:prstGeom prst="cloudCallout">
            <a:avLst>
              <a:gd name="adj1" fmla="val 34796"/>
              <a:gd name="adj2" fmla="val 6025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FF"/>
                </a:solidFill>
              </a:rPr>
              <a:t>Câu2: Cảnh hai bên bờ sông Bến Hải có gì đẹp?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066800" y="4876800"/>
            <a:ext cx="7543800" cy="955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Thôn xóm mướt màu xanh của lũy tre làng và những rặng phi lao rì rào gió thổi</a:t>
            </a: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76200" y="762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Thứ tư ngày 13 tháng 10 năm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  <p:bldP spid="481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76200" y="5334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/>
              <a:t>Tập đọc</a:t>
            </a:r>
            <a:r>
              <a:rPr lang="en-US" altLang="en-US" b="1"/>
              <a:t>: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667000" y="6096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3300"/>
                </a:solidFill>
              </a:rPr>
              <a:t>CỬA TÙNG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4419600" y="1066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Theo Thụy Chương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609600" y="2209800"/>
            <a:ext cx="8077200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/>
              <a:t>Bãi cát ở đây từng được ngợi ca là “Bà chúa của các bãi tắm.”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685800" y="167640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Bãi cát ở đây từng được ngợi ca như thế nào?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010400" y="2687638"/>
            <a:ext cx="121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85800" y="3074988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Text Box 5"/>
          <p:cNvSpPr txBox="1">
            <a:spLocks noChangeArrowheads="1"/>
          </p:cNvSpPr>
          <p:nvPr/>
        </p:nvSpPr>
        <p:spPr bwMode="auto">
          <a:xfrm>
            <a:off x="76200" y="762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Thứ tư ngày 13 tháng 10 năm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826</Words>
  <Application>Microsoft Office PowerPoint</Application>
  <PresentationFormat>On-screen Show (4:3)</PresentationFormat>
  <Paragraphs>119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Garamond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ảnh: Bãi  biển Cửa Tùng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Convertio</cp:lastModifiedBy>
  <cp:revision>118</cp:revision>
  <dcterms:created xsi:type="dcterms:W3CDTF">2009-12-04T01:16:22Z</dcterms:created>
  <dcterms:modified xsi:type="dcterms:W3CDTF">2022-05-12T04:33:20Z</dcterms:modified>
</cp:coreProperties>
</file>