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49" r:id="rId2"/>
  </p:sldMasterIdLst>
  <p:notesMasterIdLst>
    <p:notesMasterId r:id="rId18"/>
  </p:notesMasterIdLst>
  <p:sldIdLst>
    <p:sldId id="290" r:id="rId3"/>
    <p:sldId id="266" r:id="rId4"/>
    <p:sldId id="257" r:id="rId5"/>
    <p:sldId id="288" r:id="rId6"/>
    <p:sldId id="285" r:id="rId7"/>
    <p:sldId id="271" r:id="rId8"/>
    <p:sldId id="284" r:id="rId9"/>
    <p:sldId id="267" r:id="rId10"/>
    <p:sldId id="281" r:id="rId11"/>
    <p:sldId id="282" r:id="rId12"/>
    <p:sldId id="278" r:id="rId13"/>
    <p:sldId id="269" r:id="rId14"/>
    <p:sldId id="289" r:id="rId15"/>
    <p:sldId id="292" r:id="rId16"/>
    <p:sldId id="291" r:id="rId17"/>
  </p:sldIdLst>
  <p:sldSz cx="9906000" cy="6858000" type="A4"/>
  <p:notesSz cx="6858000" cy="9144000"/>
  <p:custDataLst>
    <p:tags r:id="rId1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FF66"/>
    <a:srgbClr val="FF00FF"/>
    <a:srgbClr val="99FF33"/>
    <a:srgbClr val="33CC33"/>
    <a:srgbClr val="33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Nhấn mạnh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60" autoAdjust="0"/>
    <p:restoredTop sz="89398" autoAdjust="0"/>
  </p:normalViewPr>
  <p:slideViewPr>
    <p:cSldViewPr>
      <p:cViewPr varScale="1">
        <p:scale>
          <a:sx n="66" d="100"/>
          <a:sy n="66" d="100"/>
        </p:scale>
        <p:origin x="1044" y="6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241CC8C-ED7A-4468-86D2-0098A8E3B9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8FF31FF-2422-48AE-943D-226D041B7FE2}" type="slidenum">
              <a:rPr lang="en-US" altLang="en-US" sz="1200">
                <a:latin typeface="Arial" panose="020B0604020202020204" pitchFamily="34" charset="0"/>
              </a:rPr>
              <a:pPr/>
              <a:t>3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z="1000" smtClean="0">
              <a:latin typeface="Arial" panose="020B0604020202020204" pitchFamily="34" charset="0"/>
            </a:endParaRPr>
          </a:p>
          <a:p>
            <a:pPr eaLnBrk="1" hangingPunct="1"/>
            <a:endParaRPr lang="en-US" altLang="en-US" sz="100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ơi giữ chỗ cho Ghi chú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en-US" smtClean="0">
              <a:latin typeface="Arial" panose="020B0604020202020204" pitchFamily="34" charset="0"/>
            </a:endParaRPr>
          </a:p>
        </p:txBody>
      </p:sp>
      <p:sp>
        <p:nvSpPr>
          <p:cNvPr id="13316" name="Nơi giữ chỗ cho Số hiệu Bản chiế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4624CA3-DFD2-454C-BF4F-ED06A82DCE90}" type="slidenum">
              <a:rPr lang="en-US" altLang="en-US" sz="1200">
                <a:latin typeface="Arial" panose="020B0604020202020204" pitchFamily="34" charset="0"/>
              </a:rPr>
              <a:pPr/>
              <a:t>6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4F3BB-B0D3-4286-8973-4387E17902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9375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2701E-FCBC-43BF-88E7-AD2084CDA2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174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1CCEB-AC6E-4010-86A9-296D486665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0452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3E2E6-1A16-4E7C-84B1-4CAD55A684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6951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0E74A-179C-40BA-AFEE-B44783EEB2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495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AA70B-418B-4F5E-9437-F86C4E0F93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983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23159-56B6-4FA0-B03D-EE6A89C623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3344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0D5A9-43F8-4C51-839F-54FF5DC073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7224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12701-6FD3-4B7A-B80F-E5CFFFEF9D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42869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EE4CE-F59D-412F-A77E-4C49BC7837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34655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4D190-D505-48BC-B9DD-70E37553A4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4505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A5880-860D-4E35-AD27-2EE0CFEC4D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9838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D2375-F7E2-4200-A5EB-DECF40FDCA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87925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044C7-FB64-4152-80E0-C2778D8B17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36858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827CA-3DA9-4139-9F04-FC6F701F69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14925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ên đề và 2 Nội dụng trên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quarter" idx="1"/>
          </p:nvPr>
        </p:nvSpPr>
        <p:spPr>
          <a:xfrm>
            <a:off x="495300" y="1600200"/>
            <a:ext cx="4381500" cy="2185988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quarter" idx="2"/>
          </p:nvPr>
        </p:nvSpPr>
        <p:spPr>
          <a:xfrm>
            <a:off x="5029200" y="1600200"/>
            <a:ext cx="4381500" cy="2185988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half" idx="3"/>
          </p:nvPr>
        </p:nvSpPr>
        <p:spPr>
          <a:xfrm>
            <a:off x="495300" y="3938588"/>
            <a:ext cx="8915400" cy="2187575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6" name="Nơi giữ chỗ cho Ngày tháng 5"/>
          <p:cNvSpPr>
            <a:spLocks noGrp="1"/>
          </p:cNvSpPr>
          <p:nvPr>
            <p:ph type="dt" sz="half" idx="10"/>
          </p:nvPr>
        </p:nvSpPr>
        <p:spPr>
          <a:xfrm>
            <a:off x="8077200" y="6248400"/>
            <a:ext cx="10160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Chân trang 6"/>
          <p:cNvSpPr>
            <a:spLocks noGrp="1"/>
          </p:cNvSpPr>
          <p:nvPr>
            <p:ph type="ftr" sz="quarter" idx="11"/>
          </p:nvPr>
        </p:nvSpPr>
        <p:spPr>
          <a:xfrm>
            <a:off x="-393700" y="6553200"/>
            <a:ext cx="31369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Tr­êng TiÓu hoc H¶i  Khª</a:t>
            </a:r>
          </a:p>
        </p:txBody>
      </p:sp>
      <p:sp>
        <p:nvSpPr>
          <p:cNvPr id="8" name="Nơi giữ chỗ cho Số hiệu Bản chiếu 7"/>
          <p:cNvSpPr>
            <a:spLocks noGrp="1"/>
          </p:cNvSpPr>
          <p:nvPr>
            <p:ph type="sldNum" sz="quarter" idx="12"/>
          </p:nvPr>
        </p:nvSpPr>
        <p:spPr>
          <a:xfrm>
            <a:off x="3962400" y="6248400"/>
            <a:ext cx="32385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BC3E185-5D5E-48CC-8A55-D16F5F1B45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83697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Ngữ cả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ội dung 1"/>
          <p:cNvSpPr>
            <a:spLocks noGrp="1"/>
          </p:cNvSpPr>
          <p:nvPr>
            <p:ph/>
          </p:nvPr>
        </p:nvSpPr>
        <p:spPr>
          <a:xfrm>
            <a:off x="495300" y="274638"/>
            <a:ext cx="8915400" cy="5851525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>
          <a:xfrm>
            <a:off x="8077200" y="6248400"/>
            <a:ext cx="10160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>
          <a:xfrm>
            <a:off x="-393700" y="6553200"/>
            <a:ext cx="31369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Tr­êng TiÓu hoc H¶i  Khª</a:t>
            </a:r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>
          <a:xfrm>
            <a:off x="3962400" y="6248400"/>
            <a:ext cx="32385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4D6017F-2E17-4B61-84FE-61217551C2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2491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89895-4862-4599-8FA6-B3C48653AE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8007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64D9B-9DD9-45A8-A248-941EA97B39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577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DC262-61DF-47F6-8C81-1BA92B5F34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6849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3F592-FA00-4175-8ED6-62DBBC2B1F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0909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61292-515A-43F5-9E90-A3362383BA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7416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F4F63-34EA-42F4-B33B-82EBB00B66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954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B5D9A-DA09-4B31-B32B-AE0666CEA1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2927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9CBBFA0-8BE4-41B7-8C9F-7BA72A7DD0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3" r:id="rId1"/>
    <p:sldLayoutId id="2147484324" r:id="rId2"/>
    <p:sldLayoutId id="2147484325" r:id="rId3"/>
    <p:sldLayoutId id="2147484326" r:id="rId4"/>
    <p:sldLayoutId id="2147484327" r:id="rId5"/>
    <p:sldLayoutId id="2147484328" r:id="rId6"/>
    <p:sldLayoutId id="2147484329" r:id="rId7"/>
    <p:sldLayoutId id="2147484330" r:id="rId8"/>
    <p:sldLayoutId id="2147484331" r:id="rId9"/>
    <p:sldLayoutId id="2147484332" r:id="rId10"/>
    <p:sldLayoutId id="214748433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93ABDEE-347F-456B-84BA-56A75D66B3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4" r:id="rId1"/>
    <p:sldLayoutId id="2147484335" r:id="rId2"/>
    <p:sldLayoutId id="2147484336" r:id="rId3"/>
    <p:sldLayoutId id="2147484337" r:id="rId4"/>
    <p:sldLayoutId id="2147484338" r:id="rId5"/>
    <p:sldLayoutId id="2147484339" r:id="rId6"/>
    <p:sldLayoutId id="2147484340" r:id="rId7"/>
    <p:sldLayoutId id="2147484341" r:id="rId8"/>
    <p:sldLayoutId id="2147484342" r:id="rId9"/>
    <p:sldLayoutId id="2147484343" r:id="rId10"/>
    <p:sldLayoutId id="2147484344" r:id="rId11"/>
    <p:sldLayoutId id="2147484345" r:id="rId12"/>
    <p:sldLayoutId id="2147484346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gif"/><Relationship Id="rId7" Type="http://schemas.openxmlformats.org/officeDocument/2006/relationships/image" Target="../media/image5.wmf"/><Relationship Id="rId2" Type="http://schemas.openxmlformats.org/officeDocument/2006/relationships/hyperlink" Target="http://www.glitter-graphics.com/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412750" y="1600200"/>
            <a:ext cx="9080500" cy="1189038"/>
          </a:xfrm>
          <a:prstGeom prst="rect">
            <a:avLst/>
          </a:prstGeom>
          <a:noFill/>
          <a:ln>
            <a:noFill/>
          </a:ln>
          <a:effectLst>
            <a:outerShdw dist="35921" dir="135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400" b="1" i="1">
              <a:solidFill>
                <a:srgbClr val="6600CC"/>
              </a:solidFill>
              <a:latin typeface=".VnTime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 b="1" i="1">
              <a:solidFill>
                <a:srgbClr val="000066"/>
              </a:solidFill>
              <a:latin typeface=".VnTime" pitchFamily="34" charset="0"/>
              <a:cs typeface="Arial" panose="020B0604020202020204" pitchFamily="34" charset="0"/>
            </a:endParaRPr>
          </a:p>
        </p:txBody>
      </p:sp>
      <p:sp>
        <p:nvSpPr>
          <p:cNvPr id="6147" name="WordArt 3"/>
          <p:cNvSpPr>
            <a:spLocks noChangeArrowheads="1" noChangeShapeType="1" noTextEdit="1"/>
          </p:cNvSpPr>
          <p:nvPr/>
        </p:nvSpPr>
        <p:spPr bwMode="auto">
          <a:xfrm>
            <a:off x="1485900" y="0"/>
            <a:ext cx="7316788" cy="752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TRƯỜNG TIỂU HỌC ĐOÀN NGHIÊN  </a:t>
            </a:r>
            <a:endParaRPr lang="en-US" sz="3600" b="1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6148" name="WordArt 4"/>
          <p:cNvSpPr>
            <a:spLocks noChangeArrowheads="1" noChangeShapeType="1" noTextEdit="1"/>
          </p:cNvSpPr>
          <p:nvPr/>
        </p:nvSpPr>
        <p:spPr bwMode="auto">
          <a:xfrm>
            <a:off x="3733800" y="990600"/>
            <a:ext cx="3048000" cy="927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38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TOÁN</a:t>
            </a:r>
          </a:p>
          <a:p>
            <a:pPr algn="ctr"/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LỚP 3</a:t>
            </a:r>
          </a:p>
        </p:txBody>
      </p:sp>
      <p:sp>
        <p:nvSpPr>
          <p:cNvPr id="6149" name="WordArt 5"/>
          <p:cNvSpPr>
            <a:spLocks noChangeArrowheads="1" noChangeShapeType="1" noTextEdit="1"/>
          </p:cNvSpPr>
          <p:nvPr/>
        </p:nvSpPr>
        <p:spPr bwMode="auto">
          <a:xfrm>
            <a:off x="309563" y="3200400"/>
            <a:ext cx="49530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HÌNH CHỮ NHẬT</a:t>
            </a:r>
          </a:p>
        </p:txBody>
      </p:sp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1066800" y="5715000"/>
            <a:ext cx="7718425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GIÁO VIÊN: NGUYỄN THỊ HOA</a:t>
            </a:r>
          </a:p>
        </p:txBody>
      </p:sp>
      <p:pic>
        <p:nvPicPr>
          <p:cNvPr id="6151" name="Picture 2" descr="708245qq9tddswa1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350" y="3048000"/>
            <a:ext cx="31369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152" name="Group 18"/>
          <p:cNvGrpSpPr>
            <a:grpSpLocks/>
          </p:cNvGrpSpPr>
          <p:nvPr/>
        </p:nvGrpSpPr>
        <p:grpSpPr bwMode="auto">
          <a:xfrm>
            <a:off x="742950" y="914400"/>
            <a:ext cx="2724150" cy="2209800"/>
            <a:chOff x="5225" y="9335"/>
            <a:chExt cx="2520" cy="1750"/>
          </a:xfrm>
        </p:grpSpPr>
        <p:sp>
          <p:nvSpPr>
            <p:cNvPr id="22" name="AutoShape 27" descr="2"/>
            <p:cNvSpPr>
              <a:spLocks noChangeArrowheads="1"/>
            </p:cNvSpPr>
            <p:nvPr/>
          </p:nvSpPr>
          <p:spPr bwMode="auto">
            <a:xfrm>
              <a:off x="5225" y="10186"/>
              <a:ext cx="2520" cy="899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4"/>
              <a:srcRect/>
              <a:stretch>
                <a:fillRect/>
              </a:stretch>
            </a:blipFill>
            <a:ln>
              <a:noFill/>
            </a:ln>
            <a:effectLst>
              <a:outerShdw dist="107763" dir="2700000" algn="ctr" rotWithShape="0">
                <a:srgbClr val="C0C0C0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pic>
          <p:nvPicPr>
            <p:cNvPr id="6154" name="Picture 26" descr="cosmoS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5" name="Picture 25" descr="BOOK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6" name="Picture 24" descr="BOOK1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7" name="Picture 23" descr="QUILLPEN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58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latin typeface="VnBangkok"/>
                  <a:cs typeface="Times New Roman" panose="02020603050405020304" pitchFamily="18" charset="0"/>
                </a:rPr>
                <a:t> </a:t>
              </a:r>
              <a:endParaRPr lang="en-US" altLang="en-US" sz="480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159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4800"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60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US" b="1" kern="10">
                  <a:solidFill>
                    <a:srgbClr val="FFFFFF"/>
                  </a:solidFill>
                  <a:latin typeface="VNbritannic"/>
                </a:rPr>
                <a:t>NÀM </a:t>
              </a:r>
            </a:p>
          </p:txBody>
        </p:sp>
        <p:sp>
          <p:nvSpPr>
            <p:cNvPr id="6161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4800"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0"/>
            <a:ext cx="8915400" cy="1417638"/>
          </a:xfrm>
        </p:spPr>
        <p:txBody>
          <a:bodyPr/>
          <a:lstStyle/>
          <a:p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</a:p>
        </p:txBody>
      </p:sp>
      <p:sp>
        <p:nvSpPr>
          <p:cNvPr id="5" name="Rectangle 745"/>
          <p:cNvSpPr>
            <a:spLocks noChangeArrowheads="1"/>
          </p:cNvSpPr>
          <p:nvPr/>
        </p:nvSpPr>
        <p:spPr bwMode="auto">
          <a:xfrm>
            <a:off x="1295400" y="2895600"/>
            <a:ext cx="2514600" cy="7620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800">
              <a:latin typeface="Times New Roman" panose="02020603050405020304" pitchFamily="18" charset="0"/>
            </a:endParaRPr>
          </a:p>
        </p:txBody>
      </p:sp>
      <p:sp>
        <p:nvSpPr>
          <p:cNvPr id="6" name="Text Box 746"/>
          <p:cNvSpPr txBox="1">
            <a:spLocks noChangeArrowheads="1"/>
          </p:cNvSpPr>
          <p:nvPr/>
        </p:nvSpPr>
        <p:spPr bwMode="auto">
          <a:xfrm>
            <a:off x="609600" y="254635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        M</a:t>
            </a:r>
          </a:p>
        </p:txBody>
      </p:sp>
      <p:sp>
        <p:nvSpPr>
          <p:cNvPr id="7" name="Text Box 747"/>
          <p:cNvSpPr txBox="1">
            <a:spLocks noChangeArrowheads="1"/>
          </p:cNvSpPr>
          <p:nvPr/>
        </p:nvSpPr>
        <p:spPr bwMode="auto">
          <a:xfrm>
            <a:off x="3613150" y="2544763"/>
            <a:ext cx="91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  N</a:t>
            </a:r>
          </a:p>
        </p:txBody>
      </p:sp>
      <p:sp>
        <p:nvSpPr>
          <p:cNvPr id="9" name="Text Box 748"/>
          <p:cNvSpPr txBox="1">
            <a:spLocks noChangeArrowheads="1"/>
          </p:cNvSpPr>
          <p:nvPr/>
        </p:nvSpPr>
        <p:spPr bwMode="auto">
          <a:xfrm>
            <a:off x="685800" y="3584575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        Q</a:t>
            </a:r>
          </a:p>
        </p:txBody>
      </p:sp>
      <p:sp>
        <p:nvSpPr>
          <p:cNvPr id="10" name="Text Box 749"/>
          <p:cNvSpPr txBox="1">
            <a:spLocks noChangeArrowheads="1"/>
          </p:cNvSpPr>
          <p:nvPr/>
        </p:nvSpPr>
        <p:spPr bwMode="auto">
          <a:xfrm>
            <a:off x="3648075" y="3611563"/>
            <a:ext cx="91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  P</a:t>
            </a:r>
          </a:p>
        </p:txBody>
      </p:sp>
      <p:pic>
        <p:nvPicPr>
          <p:cNvPr id="8" name="Picture 165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3" y="2913063"/>
            <a:ext cx="815340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755"/>
          <p:cNvSpPr txBox="1">
            <a:spLocks noChangeArrowheads="1"/>
          </p:cNvSpPr>
          <p:nvPr/>
        </p:nvSpPr>
        <p:spPr bwMode="auto">
          <a:xfrm>
            <a:off x="2057400" y="25146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5 cm</a:t>
            </a:r>
          </a:p>
        </p:txBody>
      </p:sp>
      <p:pic>
        <p:nvPicPr>
          <p:cNvPr id="12" name="Picture 165" descr="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25" y="2709863"/>
            <a:ext cx="825500" cy="624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756"/>
          <p:cNvSpPr txBox="1">
            <a:spLocks noChangeArrowheads="1"/>
          </p:cNvSpPr>
          <p:nvPr/>
        </p:nvSpPr>
        <p:spPr bwMode="auto">
          <a:xfrm>
            <a:off x="3197225" y="3048000"/>
            <a:ext cx="2060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         2 cm</a:t>
            </a:r>
          </a:p>
        </p:txBody>
      </p:sp>
      <p:sp>
        <p:nvSpPr>
          <p:cNvPr id="14" name="Text Box 757"/>
          <p:cNvSpPr txBox="1">
            <a:spLocks noChangeArrowheads="1"/>
          </p:cNvSpPr>
          <p:nvPr/>
        </p:nvSpPr>
        <p:spPr bwMode="auto">
          <a:xfrm>
            <a:off x="1219200" y="3962400"/>
            <a:ext cx="3276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MN = PQ = 5 cm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Hình Chữ nhật 14"/>
          <p:cNvSpPr>
            <a:spLocks noChangeArrowheads="1"/>
          </p:cNvSpPr>
          <p:nvPr/>
        </p:nvSpPr>
        <p:spPr bwMode="auto">
          <a:xfrm>
            <a:off x="1219200" y="4419600"/>
            <a:ext cx="2667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NP = MQ = 2 cm</a:t>
            </a:r>
          </a:p>
        </p:txBody>
      </p:sp>
      <p:sp>
        <p:nvSpPr>
          <p:cNvPr id="17422" name="TextBox 15"/>
          <p:cNvSpPr txBox="1">
            <a:spLocks noChangeArrowheads="1"/>
          </p:cNvSpPr>
          <p:nvPr/>
        </p:nvSpPr>
        <p:spPr bwMode="auto">
          <a:xfrm>
            <a:off x="1930400" y="-12700"/>
            <a:ext cx="693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vi-VN" altLang="en-US" sz="2400" b="1"/>
              <a:t>          Thứ ba ngày 9 tháng 11 năm 2021 </a:t>
            </a:r>
            <a:endParaRPr lang="en-US" altLang="en-US" sz="2400" b="1"/>
          </a:p>
        </p:txBody>
      </p:sp>
      <p:sp>
        <p:nvSpPr>
          <p:cNvPr id="17423" name="Rectangle 13"/>
          <p:cNvSpPr>
            <a:spLocks noChangeArrowheads="1"/>
          </p:cNvSpPr>
          <p:nvPr/>
        </p:nvSpPr>
        <p:spPr bwMode="auto">
          <a:xfrm>
            <a:off x="-76200" y="514350"/>
            <a:ext cx="1676400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9" grpId="0"/>
      <p:bldP spid="10" grpId="0"/>
      <p:bldP spid="11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44488" y="1295400"/>
            <a:ext cx="9220200" cy="998538"/>
          </a:xfrm>
        </p:spPr>
        <p:txBody>
          <a:bodyPr/>
          <a:lstStyle/>
          <a:p>
            <a:r>
              <a:rPr lang="en-US" altLang="en-US" sz="2800" b="1" u="sng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</a:t>
            </a:r>
            <a:r>
              <a:rPr lang="en-US" altLang="en-US" sz="28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Tìm chiều dài, chiều rộng của mỗi hình chữ nhật có trong hình vẽ bên (DC = 4cm, BN = 1cm, NC = 2cm).</a:t>
            </a: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533400" y="3200400"/>
            <a:ext cx="4330700" cy="2438400"/>
            <a:chOff x="1632" y="1392"/>
            <a:chExt cx="2518" cy="1536"/>
          </a:xfrm>
        </p:grpSpPr>
        <p:pic>
          <p:nvPicPr>
            <p:cNvPr id="18455" name="Picture 4" descr="h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1392"/>
              <a:ext cx="2402" cy="1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56" name="Rectangle 7"/>
            <p:cNvSpPr>
              <a:spLocks noChangeArrowheads="1"/>
            </p:cNvSpPr>
            <p:nvPr/>
          </p:nvSpPr>
          <p:spPr bwMode="auto">
            <a:xfrm>
              <a:off x="3488" y="2048"/>
              <a:ext cx="662" cy="4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003300"/>
                  </a:solidFill>
                  <a:latin typeface="Times New Roman" panose="02020603050405020304" pitchFamily="18" charset="0"/>
                </a:rPr>
                <a:t>2cm</a:t>
              </a:r>
            </a:p>
          </p:txBody>
        </p:sp>
      </p:grp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923925" y="3509963"/>
            <a:ext cx="2925763" cy="62865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FFFFFF"/>
              </a:gs>
            </a:gsLst>
            <a:lin ang="5400000" scaled="1"/>
          </a:gra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800">
              <a:latin typeface="Times New Roman" panose="02020603050405020304" pitchFamily="18" charset="0"/>
            </a:endParaRPr>
          </a:p>
        </p:txBody>
      </p:sp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935038" y="4119563"/>
            <a:ext cx="2914650" cy="1219200"/>
          </a:xfrm>
          <a:prstGeom prst="rect">
            <a:avLst/>
          </a:prstGeom>
          <a:gradFill rotWithShape="1">
            <a:gsLst>
              <a:gs pos="0">
                <a:srgbClr val="D60093"/>
              </a:gs>
              <a:gs pos="100000">
                <a:srgbClr val="FFFFFF"/>
              </a:gs>
            </a:gsLst>
            <a:lin ang="5400000" scaled="1"/>
          </a:gra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800">
              <a:latin typeface="Times New Roman" panose="02020603050405020304" pitchFamily="18" charset="0"/>
            </a:endParaRP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928688" y="3505200"/>
            <a:ext cx="2971800" cy="18288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66FFFF"/>
              </a:gs>
            </a:gsLst>
            <a:lin ang="2700000" scaled="1"/>
          </a:gra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800">
              <a:latin typeface="Times New Roman" panose="02020603050405020304" pitchFamily="18" charset="0"/>
            </a:endParaRPr>
          </a:p>
        </p:txBody>
      </p:sp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942975" y="3505200"/>
            <a:ext cx="2957513" cy="628650"/>
          </a:xfrm>
          <a:prstGeom prst="rect">
            <a:avLst/>
          </a:prstGeom>
          <a:solidFill>
            <a:srgbClr val="0000FF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800">
              <a:latin typeface="Times New Roman" panose="02020603050405020304" pitchFamily="18" charset="0"/>
            </a:endParaRP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5029200" y="5138738"/>
            <a:ext cx="5029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en-US" sz="2800" b="1">
              <a:solidFill>
                <a:srgbClr val="D6009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en-US" sz="2400" b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Hình chữ nhật MNCD có:</a:t>
            </a:r>
          </a:p>
          <a:p>
            <a:pPr eaLnBrk="1" hangingPunct="1">
              <a:defRPr/>
            </a:pPr>
            <a:r>
              <a:rPr lang="en-US" sz="2400" b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Chiều dài: MN = DC = 4cm</a:t>
            </a:r>
            <a:br>
              <a:rPr lang="en-US" sz="2400" b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 b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800" b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2800" b="1">
              <a:solidFill>
                <a:srgbClr val="D6009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5029200" y="2443163"/>
            <a:ext cx="5105400" cy="83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Hình chữ nhật ABCD có:</a:t>
            </a:r>
          </a:p>
          <a:p>
            <a:pPr eaLnBrk="1" hangingPunct="1"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Chiều dài: AB = DC = 4cm</a:t>
            </a:r>
            <a:b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b="1">
              <a:solidFill>
                <a:srgbClr val="00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890" name="Rectangle 26"/>
          <p:cNvSpPr>
            <a:spLocks noChangeArrowheads="1"/>
          </p:cNvSpPr>
          <p:nvPr/>
        </p:nvSpPr>
        <p:spPr bwMode="auto">
          <a:xfrm>
            <a:off x="957263" y="4129088"/>
            <a:ext cx="2943225" cy="1219200"/>
          </a:xfrm>
          <a:prstGeom prst="rect">
            <a:avLst/>
          </a:prstGeom>
          <a:gradFill rotWithShape="1">
            <a:gsLst>
              <a:gs pos="0">
                <a:srgbClr val="D60093"/>
              </a:gs>
              <a:gs pos="100000">
                <a:schemeClr val="tx1"/>
              </a:gs>
            </a:gsLst>
            <a:lin ang="5400000" scaled="1"/>
          </a:gra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800">
              <a:latin typeface="Times New Roman" panose="02020603050405020304" pitchFamily="18" charset="0"/>
            </a:endParaRPr>
          </a:p>
        </p:txBody>
      </p:sp>
      <p:sp>
        <p:nvSpPr>
          <p:cNvPr id="36893" name="Rectangle 29"/>
          <p:cNvSpPr>
            <a:spLocks noChangeArrowheads="1"/>
          </p:cNvSpPr>
          <p:nvPr/>
        </p:nvSpPr>
        <p:spPr bwMode="auto">
          <a:xfrm>
            <a:off x="914400" y="3505200"/>
            <a:ext cx="2971800" cy="182880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00FFFF"/>
              </a:gs>
            </a:gsLst>
            <a:lin ang="2700000" scaled="1"/>
          </a:gra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800">
              <a:latin typeface="Times New Roman" panose="02020603050405020304" pitchFamily="18" charset="0"/>
            </a:endParaRPr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4953000" y="3890963"/>
            <a:ext cx="5105400" cy="98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Hình chữ nhật ABNM có:</a:t>
            </a:r>
          </a:p>
          <a:p>
            <a:pPr eaLnBrk="1" hangingPunct="1"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Chiều dài: AB = MN = 4cm</a:t>
            </a:r>
          </a:p>
        </p:txBody>
      </p:sp>
      <p:grpSp>
        <p:nvGrpSpPr>
          <p:cNvPr id="4" name="Group 289"/>
          <p:cNvGrpSpPr>
            <a:grpSpLocks/>
          </p:cNvGrpSpPr>
          <p:nvPr/>
        </p:nvGrpSpPr>
        <p:grpSpPr bwMode="auto">
          <a:xfrm>
            <a:off x="914710" y="5302421"/>
            <a:ext cx="2971800" cy="169689"/>
            <a:chOff x="1732" y="2244"/>
            <a:chExt cx="1728" cy="53"/>
          </a:xfrm>
          <a:solidFill>
            <a:srgbClr val="FFFF66"/>
          </a:solidFill>
        </p:grpSpPr>
        <p:sp>
          <p:nvSpPr>
            <p:cNvPr id="16" name="Rectangle 290"/>
            <p:cNvSpPr>
              <a:spLocks noChangeArrowheads="1"/>
            </p:cNvSpPr>
            <p:nvPr/>
          </p:nvSpPr>
          <p:spPr bwMode="auto">
            <a:xfrm>
              <a:off x="1732" y="2249"/>
              <a:ext cx="1728" cy="4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7" name="Line 291"/>
            <p:cNvSpPr>
              <a:spLocks noChangeShapeType="1"/>
            </p:cNvSpPr>
            <p:nvPr/>
          </p:nvSpPr>
          <p:spPr bwMode="auto">
            <a:xfrm>
              <a:off x="3460" y="2244"/>
              <a:ext cx="0" cy="48"/>
            </a:xfrm>
            <a:prstGeom prst="line">
              <a:avLst/>
            </a:prstGeom>
            <a:grpFill/>
            <a:ln w="2857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5" name="Text Box 752"/>
          <p:cNvSpPr txBox="1">
            <a:spLocks noChangeArrowheads="1"/>
          </p:cNvSpPr>
          <p:nvPr/>
        </p:nvSpPr>
        <p:spPr bwMode="auto">
          <a:xfrm>
            <a:off x="1905000" y="29860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 cm</a:t>
            </a:r>
          </a:p>
        </p:txBody>
      </p:sp>
      <p:grpSp>
        <p:nvGrpSpPr>
          <p:cNvPr id="7" name="Group 289"/>
          <p:cNvGrpSpPr>
            <a:grpSpLocks/>
          </p:cNvGrpSpPr>
          <p:nvPr/>
        </p:nvGrpSpPr>
        <p:grpSpPr bwMode="auto">
          <a:xfrm rot="5400000">
            <a:off x="3043544" y="4348248"/>
            <a:ext cx="1856936" cy="133177"/>
            <a:chOff x="1740" y="2182"/>
            <a:chExt cx="1728" cy="53"/>
          </a:xfrm>
          <a:solidFill>
            <a:srgbClr val="FFFF66"/>
          </a:solidFill>
        </p:grpSpPr>
        <p:sp>
          <p:nvSpPr>
            <p:cNvPr id="27" name="Rectangle 290"/>
            <p:cNvSpPr>
              <a:spLocks noChangeArrowheads="1"/>
            </p:cNvSpPr>
            <p:nvPr/>
          </p:nvSpPr>
          <p:spPr bwMode="auto">
            <a:xfrm>
              <a:off x="1740" y="2187"/>
              <a:ext cx="1728" cy="4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8" name="Line 291"/>
            <p:cNvSpPr>
              <a:spLocks noChangeShapeType="1"/>
            </p:cNvSpPr>
            <p:nvPr/>
          </p:nvSpPr>
          <p:spPr bwMode="auto">
            <a:xfrm>
              <a:off x="3460" y="2182"/>
              <a:ext cx="0" cy="48"/>
            </a:xfrm>
            <a:prstGeom prst="line">
              <a:avLst/>
            </a:prstGeom>
            <a:grpFill/>
            <a:ln w="2857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9" name="Text Box 753"/>
          <p:cNvSpPr txBox="1">
            <a:spLocks noChangeArrowheads="1"/>
          </p:cNvSpPr>
          <p:nvPr/>
        </p:nvSpPr>
        <p:spPr bwMode="auto">
          <a:xfrm>
            <a:off x="-76200" y="43434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3cm</a:t>
            </a:r>
          </a:p>
        </p:txBody>
      </p:sp>
      <p:sp>
        <p:nvSpPr>
          <p:cNvPr id="2" name="Rectangle 25"/>
          <p:cNvSpPr>
            <a:spLocks noChangeArrowheads="1"/>
          </p:cNvSpPr>
          <p:nvPr/>
        </p:nvSpPr>
        <p:spPr bwMode="auto">
          <a:xfrm>
            <a:off x="4981575" y="2886075"/>
            <a:ext cx="5562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Chiều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rộng:AD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= BC = 3cm</a:t>
            </a:r>
          </a:p>
          <a:p>
            <a:pPr eaLnBrk="1" hangingPunct="1"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(1cm + 2cm)</a:t>
            </a:r>
            <a:r>
              <a:rPr lang="en-US" sz="2800" b="1" dirty="0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</a:t>
            </a:r>
            <a:r>
              <a:rPr lang="en-US" b="1" dirty="0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b="1" dirty="0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b="1" dirty="0">
              <a:solidFill>
                <a:srgbClr val="00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Rectangle 30"/>
          <p:cNvSpPr>
            <a:spLocks noChangeArrowheads="1"/>
          </p:cNvSpPr>
          <p:nvPr/>
        </p:nvSpPr>
        <p:spPr bwMode="auto">
          <a:xfrm>
            <a:off x="4929188" y="4110038"/>
            <a:ext cx="5105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en-US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Chiều rộng: AM = BN = 1cm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5053013" y="5410200"/>
            <a:ext cx="4343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en-US" sz="2800" b="1">
              <a:solidFill>
                <a:srgbClr val="D6009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en-US" sz="2400" b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400" b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400" b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Chiều rộng: MD = NC = 2cm</a:t>
            </a:r>
            <a:r>
              <a:rPr lang="en-US" sz="2800" b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800" b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2800" b="1">
              <a:solidFill>
                <a:srgbClr val="D6009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452" name="Rectangle 2"/>
          <p:cNvSpPr>
            <a:spLocks noChangeArrowheads="1"/>
          </p:cNvSpPr>
          <p:nvPr/>
        </p:nvSpPr>
        <p:spPr bwMode="auto">
          <a:xfrm>
            <a:off x="457200" y="0"/>
            <a:ext cx="8991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</a:p>
        </p:txBody>
      </p:sp>
      <p:sp>
        <p:nvSpPr>
          <p:cNvPr id="18453" name="TextBox 29"/>
          <p:cNvSpPr txBox="1">
            <a:spLocks noChangeArrowheads="1"/>
          </p:cNvSpPr>
          <p:nvPr/>
        </p:nvSpPr>
        <p:spPr bwMode="auto">
          <a:xfrm>
            <a:off x="1981200" y="76200"/>
            <a:ext cx="693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vi-VN" altLang="en-US" sz="2400" b="1"/>
              <a:t>Thứ ba ngày 9 tháng 11 năm 2021 </a:t>
            </a:r>
            <a:endParaRPr lang="en-US" altLang="en-US" sz="2400" b="1"/>
          </a:p>
        </p:txBody>
      </p:sp>
      <p:sp>
        <p:nvSpPr>
          <p:cNvPr id="18454" name="Rectangle 13"/>
          <p:cNvSpPr>
            <a:spLocks noChangeArrowheads="1"/>
          </p:cNvSpPr>
          <p:nvPr/>
        </p:nvSpPr>
        <p:spPr bwMode="auto">
          <a:xfrm>
            <a:off x="-76200" y="514350"/>
            <a:ext cx="1676400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5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31239E-7 3.79278E-6 L 0.0024 -0.24977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" y="-1248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7"/>
                                            </p:cond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97 1.11022E-16 L -0.31425 1.11022E-16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6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5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1" dur="5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36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2" dur="1000"/>
                                        <p:tgtEl>
                                          <p:spTgt spid="36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10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36874" grpId="0" animBg="1"/>
      <p:bldP spid="36875" grpId="0" animBg="1"/>
      <p:bldP spid="36875" grpId="1" animBg="1"/>
      <p:bldP spid="36876" grpId="0" animBg="1"/>
      <p:bldP spid="36876" grpId="1" animBg="1"/>
      <p:bldP spid="36878" grpId="0" animBg="1"/>
      <p:bldP spid="36879" grpId="0"/>
      <p:bldP spid="36889" grpId="0"/>
      <p:bldP spid="36890" grpId="0" animBg="1"/>
      <p:bldP spid="36893" grpId="0" animBg="1"/>
      <p:bldP spid="36893" grpId="1" animBg="1"/>
      <p:bldP spid="36894" grpId="0"/>
      <p:bldP spid="25" grpId="0"/>
      <p:bldP spid="25" grpId="1"/>
      <p:bldP spid="29" grpId="0"/>
      <p:bldP spid="2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00200"/>
            <a:ext cx="8915400" cy="762000"/>
          </a:xfrm>
          <a:noFill/>
        </p:spPr>
        <p:txBody>
          <a:bodyPr/>
          <a:lstStyle/>
          <a:p>
            <a:pPr eaLnBrk="1" hangingPunct="1"/>
            <a:r>
              <a:rPr lang="en-US" altLang="en-US" sz="36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Bài 4.</a:t>
            </a:r>
            <a:r>
              <a:rPr lang="en-US" altLang="en-US" sz="360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Kẻ thêm một đoạn thẳng để được hình chữ nhật</a:t>
            </a:r>
          </a:p>
        </p:txBody>
      </p:sp>
      <p:graphicFrame>
        <p:nvGraphicFramePr>
          <p:cNvPr id="55814" name="Group 518"/>
          <p:cNvGraphicFramePr>
            <a:graphicFrameLocks noGrp="1"/>
          </p:cNvGraphicFramePr>
          <p:nvPr>
            <p:ph sz="half" idx="1"/>
          </p:nvPr>
        </p:nvGraphicFramePr>
        <p:xfrm>
          <a:off x="228600" y="3352800"/>
          <a:ext cx="4381500" cy="2895600"/>
        </p:xfrm>
        <a:graphic>
          <a:graphicData uri="http://schemas.openxmlformats.org/drawingml/2006/table">
            <a:tbl>
              <a:tblPr/>
              <a:tblGrid>
                <a:gridCol w="487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5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73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5815" name="Group 519"/>
          <p:cNvGraphicFramePr>
            <a:graphicFrameLocks noGrp="1"/>
          </p:cNvGraphicFramePr>
          <p:nvPr>
            <p:ph sz="half" idx="2"/>
          </p:nvPr>
        </p:nvGraphicFramePr>
        <p:xfrm>
          <a:off x="5257800" y="3352800"/>
          <a:ext cx="4381500" cy="2971800"/>
        </p:xfrm>
        <a:graphic>
          <a:graphicData uri="http://schemas.openxmlformats.org/drawingml/2006/table">
            <a:tbl>
              <a:tblPr/>
              <a:tblGrid>
                <a:gridCol w="487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7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8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41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73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19603" name="Group 147"/>
          <p:cNvGrpSpPr>
            <a:grpSpLocks/>
          </p:cNvGrpSpPr>
          <p:nvPr/>
        </p:nvGrpSpPr>
        <p:grpSpPr bwMode="auto">
          <a:xfrm>
            <a:off x="685800" y="3733800"/>
            <a:ext cx="3429000" cy="2000250"/>
            <a:chOff x="720" y="1872"/>
            <a:chExt cx="2160" cy="1260"/>
          </a:xfrm>
        </p:grpSpPr>
        <p:sp>
          <p:nvSpPr>
            <p:cNvPr id="19620" name="Line 148"/>
            <p:cNvSpPr>
              <a:spLocks noChangeShapeType="1"/>
            </p:cNvSpPr>
            <p:nvPr/>
          </p:nvSpPr>
          <p:spPr bwMode="auto">
            <a:xfrm flipV="1">
              <a:off x="720" y="1872"/>
              <a:ext cx="1536" cy="1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21" name="Line 149"/>
            <p:cNvSpPr>
              <a:spLocks noChangeShapeType="1"/>
            </p:cNvSpPr>
            <p:nvPr/>
          </p:nvSpPr>
          <p:spPr bwMode="auto">
            <a:xfrm>
              <a:off x="2256" y="1872"/>
              <a:ext cx="624" cy="124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22" name="Line 150"/>
            <p:cNvSpPr>
              <a:spLocks noChangeShapeType="1"/>
            </p:cNvSpPr>
            <p:nvPr/>
          </p:nvSpPr>
          <p:spPr bwMode="auto">
            <a:xfrm>
              <a:off x="720" y="1872"/>
              <a:ext cx="0" cy="124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23" name="Line 151"/>
            <p:cNvSpPr>
              <a:spLocks noChangeShapeType="1"/>
            </p:cNvSpPr>
            <p:nvPr/>
          </p:nvSpPr>
          <p:spPr bwMode="auto">
            <a:xfrm flipV="1">
              <a:off x="720" y="3120"/>
              <a:ext cx="2160" cy="1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604" name="Group 152"/>
          <p:cNvGrpSpPr>
            <a:grpSpLocks/>
          </p:cNvGrpSpPr>
          <p:nvPr/>
        </p:nvGrpSpPr>
        <p:grpSpPr bwMode="auto">
          <a:xfrm>
            <a:off x="5715000" y="3886200"/>
            <a:ext cx="3430588" cy="1981200"/>
            <a:chOff x="3360" y="1920"/>
            <a:chExt cx="2160" cy="1248"/>
          </a:xfrm>
        </p:grpSpPr>
        <p:sp>
          <p:nvSpPr>
            <p:cNvPr id="19615" name="Line 153"/>
            <p:cNvSpPr>
              <a:spLocks noChangeShapeType="1"/>
            </p:cNvSpPr>
            <p:nvPr/>
          </p:nvSpPr>
          <p:spPr bwMode="auto">
            <a:xfrm flipV="1">
              <a:off x="3360" y="1920"/>
              <a:ext cx="624" cy="62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16" name="Line 154"/>
            <p:cNvSpPr>
              <a:spLocks noChangeShapeType="1"/>
            </p:cNvSpPr>
            <p:nvPr/>
          </p:nvSpPr>
          <p:spPr bwMode="auto">
            <a:xfrm>
              <a:off x="3984" y="1920"/>
              <a:ext cx="15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17" name="Line 155"/>
            <p:cNvSpPr>
              <a:spLocks noChangeShapeType="1"/>
            </p:cNvSpPr>
            <p:nvPr/>
          </p:nvSpPr>
          <p:spPr bwMode="auto">
            <a:xfrm>
              <a:off x="5520" y="1920"/>
              <a:ext cx="0" cy="124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18" name="Line 156"/>
            <p:cNvSpPr>
              <a:spLocks noChangeShapeType="1"/>
            </p:cNvSpPr>
            <p:nvPr/>
          </p:nvSpPr>
          <p:spPr bwMode="auto">
            <a:xfrm flipH="1">
              <a:off x="3984" y="3168"/>
              <a:ext cx="15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19" name="Line 157"/>
            <p:cNvSpPr>
              <a:spLocks noChangeShapeType="1"/>
            </p:cNvSpPr>
            <p:nvPr/>
          </p:nvSpPr>
          <p:spPr bwMode="auto">
            <a:xfrm flipH="1" flipV="1">
              <a:off x="3360" y="2544"/>
              <a:ext cx="624" cy="62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5821" name="Line 525"/>
          <p:cNvSpPr>
            <a:spLocks noChangeShapeType="1"/>
          </p:cNvSpPr>
          <p:nvPr/>
        </p:nvSpPr>
        <p:spPr bwMode="auto">
          <a:xfrm>
            <a:off x="3124200" y="3733800"/>
            <a:ext cx="15875" cy="20113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823" name="Line 527"/>
          <p:cNvSpPr>
            <a:spLocks noChangeShapeType="1"/>
          </p:cNvSpPr>
          <p:nvPr/>
        </p:nvSpPr>
        <p:spPr bwMode="auto">
          <a:xfrm flipH="1">
            <a:off x="6705600" y="3886200"/>
            <a:ext cx="0" cy="1981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824" name="Line 528"/>
          <p:cNvSpPr>
            <a:spLocks noChangeShapeType="1"/>
          </p:cNvSpPr>
          <p:nvPr/>
        </p:nvSpPr>
        <p:spPr bwMode="auto">
          <a:xfrm>
            <a:off x="2133600" y="3733800"/>
            <a:ext cx="0" cy="1981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825" name="Line 529"/>
          <p:cNvSpPr>
            <a:spLocks noChangeShapeType="1"/>
          </p:cNvSpPr>
          <p:nvPr/>
        </p:nvSpPr>
        <p:spPr bwMode="auto">
          <a:xfrm>
            <a:off x="7696200" y="3886200"/>
            <a:ext cx="0" cy="1981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09" name="Rectangle 2"/>
          <p:cNvSpPr txBox="1">
            <a:spLocks noChangeArrowheads="1"/>
          </p:cNvSpPr>
          <p:nvPr/>
        </p:nvSpPr>
        <p:spPr bwMode="auto">
          <a:xfrm>
            <a:off x="457200" y="0"/>
            <a:ext cx="8991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</a:p>
        </p:txBody>
      </p:sp>
      <p:sp>
        <p:nvSpPr>
          <p:cNvPr id="21" name="Line 528"/>
          <p:cNvSpPr>
            <a:spLocks noChangeShapeType="1"/>
          </p:cNvSpPr>
          <p:nvPr/>
        </p:nvSpPr>
        <p:spPr bwMode="auto">
          <a:xfrm>
            <a:off x="1371600" y="3733800"/>
            <a:ext cx="0" cy="1981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11" name="Text Box 183"/>
          <p:cNvSpPr txBox="1">
            <a:spLocks noChangeArrowheads="1"/>
          </p:cNvSpPr>
          <p:nvPr/>
        </p:nvSpPr>
        <p:spPr bwMode="auto">
          <a:xfrm>
            <a:off x="228600" y="2819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a)</a:t>
            </a:r>
          </a:p>
        </p:txBody>
      </p:sp>
      <p:sp>
        <p:nvSpPr>
          <p:cNvPr id="19612" name="Text Box 184"/>
          <p:cNvSpPr txBox="1">
            <a:spLocks noChangeArrowheads="1"/>
          </p:cNvSpPr>
          <p:nvPr/>
        </p:nvSpPr>
        <p:spPr bwMode="auto">
          <a:xfrm>
            <a:off x="5181600" y="27432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b)</a:t>
            </a:r>
          </a:p>
        </p:txBody>
      </p:sp>
      <p:sp>
        <p:nvSpPr>
          <p:cNvPr id="19613" name="TextBox 23"/>
          <p:cNvSpPr txBox="1">
            <a:spLocks noChangeArrowheads="1"/>
          </p:cNvSpPr>
          <p:nvPr/>
        </p:nvSpPr>
        <p:spPr bwMode="auto">
          <a:xfrm>
            <a:off x="1981200" y="76200"/>
            <a:ext cx="693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vi-VN" altLang="en-US" sz="2400" b="1"/>
              <a:t>Thứ ba ngày 9 tháng 11 năm 2021 </a:t>
            </a:r>
            <a:endParaRPr lang="en-US" altLang="en-US" sz="2400" b="1"/>
          </a:p>
        </p:txBody>
      </p:sp>
      <p:sp>
        <p:nvSpPr>
          <p:cNvPr id="19614" name="Rectangle 13"/>
          <p:cNvSpPr>
            <a:spLocks noChangeArrowheads="1"/>
          </p:cNvSpPr>
          <p:nvPr/>
        </p:nvSpPr>
        <p:spPr bwMode="auto">
          <a:xfrm>
            <a:off x="-76200" y="514350"/>
            <a:ext cx="1676400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55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500"/>
                                        <p:tgtEl>
                                          <p:spTgt spid="55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" dur="500"/>
                                        <p:tgtEl>
                                          <p:spTgt spid="558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500"/>
                                        <p:tgtEl>
                                          <p:spTgt spid="55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500"/>
                                        <p:tgtEl>
                                          <p:spTgt spid="55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xit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5" dur="500"/>
                                        <p:tgtEl>
                                          <p:spTgt spid="558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/>
          <p:cNvSpPr txBox="1">
            <a:spLocks noChangeArrowheads="1"/>
          </p:cNvSpPr>
          <p:nvPr/>
        </p:nvSpPr>
        <p:spPr bwMode="auto">
          <a:xfrm>
            <a:off x="204788" y="750888"/>
            <a:ext cx="863917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vi-VN" altLang="en-US" sz="3200" b="1" i="1" u="sng">
                <a:solidFill>
                  <a:srgbClr val="FF0000"/>
                </a:solidFill>
                <a:cs typeface="Times New Roman" panose="02020603050405020304" pitchFamily="18" charset="0"/>
              </a:rPr>
              <a:t>Câu hỏi</a:t>
            </a:r>
            <a:r>
              <a:rPr lang="en-US" altLang="en-US" sz="3200" b="1" i="1" u="sng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vi-VN" altLang="en-US" sz="3200" b="1" i="1" u="sng">
                <a:solidFill>
                  <a:srgbClr val="FF0000"/>
                </a:solidFill>
                <a:cs typeface="Times New Roman" panose="02020603050405020304" pitchFamily="18" charset="0"/>
              </a:rPr>
              <a:t>1</a:t>
            </a:r>
            <a:r>
              <a:rPr lang="vi-VN" altLang="en-US" sz="3200" b="1" i="1">
                <a:solidFill>
                  <a:srgbClr val="FF0000"/>
                </a:solidFill>
                <a:cs typeface="Times New Roman" panose="02020603050405020304" pitchFamily="18" charset="0"/>
              </a:rPr>
              <a:t>: </a:t>
            </a:r>
            <a:r>
              <a:rPr lang="vi-VN" altLang="en-US" sz="3200" b="1" i="1">
                <a:cs typeface="Times New Roman" panose="02020603050405020304" pitchFamily="18" charset="0"/>
              </a:rPr>
              <a:t>Phát biểu nào sau đây nói đúng về hình chữ nhật?</a:t>
            </a:r>
            <a:endParaRPr lang="en-US" altLang="en-US" sz="3200" b="1" i="1">
              <a:cs typeface="Times New Roman" panose="02020603050405020304" pitchFamily="18" charset="0"/>
            </a:endParaRPr>
          </a:p>
        </p:txBody>
      </p:sp>
      <p:grpSp>
        <p:nvGrpSpPr>
          <p:cNvPr id="20483" name="Group 2"/>
          <p:cNvGrpSpPr>
            <a:grpSpLocks/>
          </p:cNvGrpSpPr>
          <p:nvPr/>
        </p:nvGrpSpPr>
        <p:grpSpPr bwMode="auto">
          <a:xfrm>
            <a:off x="331788" y="1827213"/>
            <a:ext cx="8275637" cy="625475"/>
            <a:chOff x="-1572227" y="2949047"/>
            <a:chExt cx="9135972" cy="1067204"/>
          </a:xfrm>
        </p:grpSpPr>
        <p:sp>
          <p:nvSpPr>
            <p:cNvPr id="4" name="TextBox 3"/>
            <p:cNvSpPr txBox="1"/>
            <p:nvPr/>
          </p:nvSpPr>
          <p:spPr>
            <a:xfrm>
              <a:off x="1720788" y="3639749"/>
              <a:ext cx="5842957" cy="37650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vi-VN" sz="2400" b="1" dirty="0">
                  <a:solidFill>
                    <a:schemeClr val="accent5">
                      <a:lumMod val="75000"/>
                    </a:schemeClr>
                  </a:solidFill>
                  <a:latin typeface="HP001 5 hàng" panose="020B0603050302020204" pitchFamily="34" charset="-93"/>
                </a:rPr>
                <a:t>  </a:t>
              </a:r>
              <a:endParaRPr lang="en-US" sz="2400" b="1" dirty="0">
                <a:solidFill>
                  <a:schemeClr val="accent5">
                    <a:lumMod val="75000"/>
                  </a:schemeClr>
                </a:solidFill>
                <a:latin typeface="HP001 5 hàng" panose="020B0603050302020204" pitchFamily="34" charset="-93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 flipH="1">
              <a:off x="-1572227" y="2949047"/>
              <a:ext cx="587099" cy="37650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vi-VN" sz="2400" b="1" dirty="0">
                  <a:solidFill>
                    <a:schemeClr val="accent5">
                      <a:lumMod val="75000"/>
                    </a:schemeClr>
                  </a:solidFill>
                  <a:latin typeface="HP001 5 hàng" panose="020B0603050302020204" pitchFamily="34" charset="-93"/>
                </a:rPr>
                <a:t>A</a:t>
              </a:r>
              <a:endParaRPr lang="en-US" sz="2400" b="1" dirty="0">
                <a:solidFill>
                  <a:schemeClr val="accent5">
                    <a:lumMod val="75000"/>
                  </a:schemeClr>
                </a:solidFill>
                <a:latin typeface="HP001 5 hàng" panose="020B0603050302020204" pitchFamily="34" charset="-93"/>
              </a:endParaRPr>
            </a:p>
          </p:txBody>
        </p:sp>
      </p:grp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00113" y="1827213"/>
            <a:ext cx="80391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vi-VN" altLang="en-US" sz="28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 chữ nhật có 4 góc vuông, có 2 cạnh dài bằng nhau và 2 cạnh ngắn bằng nhau.</a:t>
            </a:r>
            <a:endParaRPr lang="en-US" altLang="en-US" sz="2800" b="1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42888" y="3184525"/>
            <a:ext cx="8389937" cy="1082675"/>
            <a:chOff x="-1670275" y="3372546"/>
            <a:chExt cx="7121869" cy="1672988"/>
          </a:xfrm>
        </p:grpSpPr>
        <p:sp>
          <p:nvSpPr>
            <p:cNvPr id="20490" name="TextBox 7"/>
            <p:cNvSpPr txBox="1">
              <a:spLocks noChangeArrowheads="1"/>
            </p:cNvSpPr>
            <p:nvPr/>
          </p:nvSpPr>
          <p:spPr bwMode="auto">
            <a:xfrm>
              <a:off x="-1219771" y="3570177"/>
              <a:ext cx="6671365" cy="1475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vi-VN" altLang="en-US" sz="2800" b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en-US" altLang="en-US" sz="2800" b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r>
                <a:rPr lang="vi-VN" altLang="en-US" sz="2800" b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Hình chữ nhật có 4 góc vuông</a:t>
              </a:r>
              <a:r>
                <a:rPr lang="en-US" altLang="en-US" sz="2800" b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và 4 cạnh bằng nhau.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-1670275" y="3372546"/>
              <a:ext cx="522854" cy="37777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vi-VN" sz="2400" b="1" dirty="0">
                  <a:solidFill>
                    <a:schemeClr val="accent5">
                      <a:lumMod val="75000"/>
                    </a:schemeClr>
                  </a:solidFill>
                  <a:latin typeface="HP001 5 hàng" panose="020B0603050302020204" pitchFamily="34" charset="-93"/>
                </a:rPr>
                <a:t>B</a:t>
              </a:r>
              <a:endParaRPr lang="en-US" sz="2400" b="1" dirty="0">
                <a:solidFill>
                  <a:schemeClr val="accent5">
                    <a:lumMod val="75000"/>
                  </a:schemeClr>
                </a:solidFill>
                <a:latin typeface="HP001 5 hàng" panose="020B0603050302020204" pitchFamily="34" charset="-93"/>
              </a:endParaRP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242888" y="4303713"/>
            <a:ext cx="8696325" cy="523875"/>
            <a:chOff x="-1351432" y="3722524"/>
            <a:chExt cx="6517353" cy="511414"/>
          </a:xfrm>
        </p:grpSpPr>
        <p:sp>
          <p:nvSpPr>
            <p:cNvPr id="20488" name="TextBox 10"/>
            <p:cNvSpPr txBox="1">
              <a:spLocks noChangeArrowheads="1"/>
            </p:cNvSpPr>
            <p:nvPr/>
          </p:nvSpPr>
          <p:spPr bwMode="auto">
            <a:xfrm>
              <a:off x="-677301" y="3722524"/>
              <a:ext cx="5843222" cy="511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vi-VN" altLang="en-US" sz="2800" b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Hình chữ nhật có 2 cạnh dài bằng nhau.</a:t>
              </a:r>
              <a:endParaRPr lang="en-US" altLang="en-US" sz="28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-1351432" y="3852702"/>
              <a:ext cx="522292" cy="37813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vi-VN" sz="2400" b="1" dirty="0">
                  <a:solidFill>
                    <a:schemeClr val="accent5">
                      <a:lumMod val="75000"/>
                    </a:schemeClr>
                  </a:solidFill>
                  <a:latin typeface="HP001 5 hàng" panose="020B0603050302020204" pitchFamily="34" charset="-93"/>
                </a:rPr>
                <a:t>C</a:t>
              </a:r>
              <a:endParaRPr lang="en-US" sz="2400" b="1" dirty="0">
                <a:solidFill>
                  <a:schemeClr val="accent5">
                    <a:lumMod val="75000"/>
                  </a:schemeClr>
                </a:solidFill>
                <a:latin typeface="HP001 5 hàng" panose="020B0603050302020204" pitchFamily="34" charset="-93"/>
              </a:endParaRPr>
            </a:p>
          </p:txBody>
        </p:sp>
      </p:grpSp>
      <p:sp>
        <p:nvSpPr>
          <p:cNvPr id="20487" name="TextBox 12"/>
          <p:cNvSpPr txBox="1">
            <a:spLocks noChangeArrowheads="1"/>
          </p:cNvSpPr>
          <p:nvPr/>
        </p:nvSpPr>
        <p:spPr bwMode="auto">
          <a:xfrm>
            <a:off x="2286000" y="152400"/>
            <a:ext cx="66532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vi-VN" altLang="en-US" sz="3200" b="1">
                <a:solidFill>
                  <a:srgbClr val="C00000"/>
                </a:solidFill>
                <a:cs typeface="Times New Roman" panose="02020603050405020304" pitchFamily="18" charset="0"/>
              </a:rPr>
              <a:t>TRÒ CHƠI: CHỌN ĐÁP ÁN ĐÚNG</a:t>
            </a:r>
            <a:endParaRPr lang="en-US" altLang="en-US" sz="3200" b="1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2273300" y="1555750"/>
            <a:ext cx="4491038" cy="2598738"/>
            <a:chOff x="3854887" y="2369713"/>
            <a:chExt cx="2945158" cy="2249133"/>
          </a:xfrm>
        </p:grpSpPr>
        <p:sp>
          <p:nvSpPr>
            <p:cNvPr id="4" name="Rectangle 3"/>
            <p:cNvSpPr/>
            <p:nvPr/>
          </p:nvSpPr>
          <p:spPr>
            <a:xfrm>
              <a:off x="3854887" y="2369713"/>
              <a:ext cx="2945158" cy="2239515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3854887" y="2937149"/>
              <a:ext cx="2945158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3854887" y="3786241"/>
              <a:ext cx="2945158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4328569" y="2379331"/>
              <a:ext cx="0" cy="2239515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6764338" y="1212850"/>
            <a:ext cx="42386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vi-VN" sz="2400" b="1" dirty="0">
                <a:latin typeface="+mj-lt"/>
              </a:rPr>
              <a:t>B</a:t>
            </a:r>
            <a:endParaRPr lang="en-US" sz="24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64338" y="4046538"/>
            <a:ext cx="42386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vi-VN" sz="2400" b="1" dirty="0">
                <a:latin typeface="+mj-lt"/>
              </a:rPr>
              <a:t>C</a:t>
            </a:r>
            <a:endParaRPr lang="en-US" sz="2400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49438" y="3970338"/>
            <a:ext cx="42386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vi-VN" sz="2400" b="1" dirty="0">
                <a:latin typeface="+mj-lt"/>
              </a:rPr>
              <a:t>D</a:t>
            </a:r>
            <a:endParaRPr lang="en-US" sz="2400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49438" y="2916238"/>
            <a:ext cx="42386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vi-VN" sz="2400" b="1" dirty="0">
                <a:latin typeface="+mj-lt"/>
              </a:rPr>
              <a:t>M</a:t>
            </a:r>
            <a:endParaRPr lang="en-US" sz="2400" b="1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25800" y="1212850"/>
            <a:ext cx="4238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vi-VN" sz="2400" b="1" dirty="0">
                <a:latin typeface="+mj-lt"/>
              </a:rPr>
              <a:t>H</a:t>
            </a:r>
            <a:endParaRPr lang="en-US" sz="24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64338" y="2014538"/>
            <a:ext cx="42386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vi-VN" sz="2400" b="1" dirty="0">
                <a:latin typeface="+mj-lt"/>
              </a:rPr>
              <a:t>N</a:t>
            </a:r>
            <a:endParaRPr lang="en-US" sz="2400" b="1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64338" y="2960688"/>
            <a:ext cx="42386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vi-VN" sz="2400" b="1" dirty="0">
                <a:latin typeface="+mj-lt"/>
              </a:rPr>
              <a:t>K</a:t>
            </a:r>
            <a:endParaRPr lang="en-US" sz="2400" b="1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19400" y="4143375"/>
            <a:ext cx="4238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vi-VN" sz="2400" b="1" dirty="0">
                <a:latin typeface="+mj-lt"/>
              </a:rPr>
              <a:t>Q</a:t>
            </a:r>
            <a:endParaRPr lang="en-US" sz="2400" b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27288" y="1135063"/>
            <a:ext cx="792162" cy="431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vi-VN" sz="2200" b="1" dirty="0"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-93"/>
              </a:rPr>
              <a:t>1cm</a:t>
            </a:r>
            <a:endParaRPr lang="en-US" sz="2200" b="1" dirty="0">
              <a:solidFill>
                <a:schemeClr val="accent1">
                  <a:lumMod val="75000"/>
                </a:schemeClr>
              </a:solidFill>
              <a:latin typeface="HP001 4 hàng" panose="020B0603050302020204" pitchFamily="34" charset="-93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92250" y="1697038"/>
            <a:ext cx="817563" cy="4302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vi-VN" sz="2200" b="1" dirty="0"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-93"/>
              </a:rPr>
              <a:t>1cm</a:t>
            </a:r>
            <a:endParaRPr lang="en-US" sz="2200" b="1" dirty="0">
              <a:solidFill>
                <a:schemeClr val="accent1">
                  <a:lumMod val="75000"/>
                </a:schemeClr>
              </a:solidFill>
              <a:latin typeface="HP001 4 hàng" panose="020B0603050302020204" pitchFamily="34" charset="-93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95613" y="2390775"/>
            <a:ext cx="944562" cy="431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vi-VN" sz="2200" b="1" dirty="0"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-93"/>
              </a:rPr>
              <a:t>2</a:t>
            </a:r>
            <a:r>
              <a:rPr lang="vi-VN" sz="2200" b="1" dirty="0"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-93"/>
              </a:rPr>
              <a:t> cm</a:t>
            </a:r>
            <a:endParaRPr lang="en-US" sz="2200" b="1" dirty="0">
              <a:solidFill>
                <a:schemeClr val="accent1">
                  <a:lumMod val="75000"/>
                </a:schemeClr>
              </a:solidFill>
              <a:latin typeface="HP001 4 hàng" panose="020B0603050302020204" pitchFamily="34" charset="-93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43025" y="3484563"/>
            <a:ext cx="893763" cy="4302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vi-VN" sz="2200" b="1" dirty="0"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-93"/>
              </a:rPr>
              <a:t>2</a:t>
            </a:r>
            <a:r>
              <a:rPr lang="vi-VN" sz="2200" b="1" dirty="0"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-93"/>
              </a:rPr>
              <a:t> cm</a:t>
            </a:r>
            <a:endParaRPr lang="en-US" sz="2200" b="1" dirty="0">
              <a:solidFill>
                <a:schemeClr val="accent1">
                  <a:lumMod val="75000"/>
                </a:schemeClr>
              </a:solidFill>
              <a:latin typeface="HP001 4 hàng" panose="020B0603050302020204" pitchFamily="34" charset="-93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28800" y="1955800"/>
            <a:ext cx="423863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vi-VN" sz="2400" b="1" dirty="0">
                <a:latin typeface="+mj-lt"/>
              </a:rPr>
              <a:t>p</a:t>
            </a:r>
            <a:endParaRPr lang="en-US" sz="2400" b="1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2000" y="1135063"/>
            <a:ext cx="1263650" cy="431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-93"/>
              </a:rPr>
              <a:t>7</a:t>
            </a:r>
            <a:r>
              <a:rPr lang="vi-VN" sz="2200" b="1" dirty="0"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-93"/>
              </a:rPr>
              <a:t> cm</a:t>
            </a:r>
            <a:endParaRPr lang="en-US" sz="2200" b="1" dirty="0">
              <a:solidFill>
                <a:schemeClr val="accent1">
                  <a:lumMod val="75000"/>
                </a:schemeClr>
              </a:solidFill>
              <a:latin typeface="HP001 4 hàng" panose="020B0603050302020204" pitchFamily="34" charset="-93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28800" y="1335088"/>
            <a:ext cx="423863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vi-VN" sz="2400" b="1" dirty="0">
                <a:latin typeface="+mj-lt"/>
              </a:rPr>
              <a:t>A</a:t>
            </a:r>
            <a:endParaRPr lang="en-US" sz="2400" b="1" dirty="0"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0813" y="180975"/>
            <a:ext cx="8813800" cy="1076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vi-VN" sz="3200" b="1" i="1" u="sng" dirty="0">
                <a:solidFill>
                  <a:srgbClr val="FF0000"/>
                </a:solidFill>
                <a:latin typeface="+mj-lt"/>
              </a:rPr>
              <a:t>Câu hỏi 2</a:t>
            </a:r>
            <a:r>
              <a:rPr lang="vi-VN" sz="3200" b="1" i="1" dirty="0">
                <a:solidFill>
                  <a:srgbClr val="FF0000"/>
                </a:solidFill>
                <a:latin typeface="+mj-lt"/>
              </a:rPr>
              <a:t>: </a:t>
            </a:r>
            <a:r>
              <a:rPr lang="vi-VN" sz="3200" b="1" i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Tìm chiều dài và chiều rộng của hình chữ nhật ABCD.</a:t>
            </a:r>
            <a:endParaRPr lang="en-US" sz="3200" b="1" i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660400" y="4595813"/>
            <a:ext cx="7077075" cy="952500"/>
            <a:chOff x="660554" y="4595104"/>
            <a:chExt cx="7076840" cy="953759"/>
          </a:xfrm>
        </p:grpSpPr>
        <p:grpSp>
          <p:nvGrpSpPr>
            <p:cNvPr id="21536" name="Group 24"/>
            <p:cNvGrpSpPr>
              <a:grpSpLocks/>
            </p:cNvGrpSpPr>
            <p:nvPr/>
          </p:nvGrpSpPr>
          <p:grpSpPr bwMode="auto">
            <a:xfrm>
              <a:off x="660554" y="4595104"/>
              <a:ext cx="7076840" cy="953759"/>
              <a:chOff x="8806334" y="2418537"/>
              <a:chExt cx="6089702" cy="151758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9262584" y="2555119"/>
                <a:ext cx="5633452" cy="665206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8806334" y="2418537"/>
                <a:ext cx="569629" cy="847316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9343179" y="2613293"/>
                <a:ext cx="5026941" cy="132282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vi-VN" sz="2400" b="1" dirty="0">
                    <a:solidFill>
                      <a:srgbClr val="C00000"/>
                    </a:solidFill>
                    <a:latin typeface="HP001 5 hàng" panose="020B0603050302020204" pitchFamily="34" charset="-93"/>
                  </a:rPr>
                  <a:t>Chiều rộng là </a:t>
                </a:r>
                <a:r>
                  <a:rPr lang="en-US" sz="2400" b="1" dirty="0">
                    <a:solidFill>
                      <a:srgbClr val="C00000"/>
                    </a:solidFill>
                    <a:latin typeface="HP001 5 hàng" panose="020B0603050302020204" pitchFamily="34" charset="-93"/>
                  </a:rPr>
                  <a:t>5</a:t>
                </a:r>
                <a:r>
                  <a:rPr lang="vi-VN" sz="2400" b="1" dirty="0">
                    <a:solidFill>
                      <a:srgbClr val="C00000"/>
                    </a:solidFill>
                    <a:latin typeface="HP001 5 hàng" panose="020B0603050302020204" pitchFamily="34" charset="-93"/>
                  </a:rPr>
                  <a:t> cm, chiều </a:t>
                </a:r>
                <a:r>
                  <a:rPr lang="en-US" sz="2400" b="1" dirty="0">
                    <a:solidFill>
                      <a:srgbClr val="C00000"/>
                    </a:solidFill>
                    <a:latin typeface="HP001 5 hàng" panose="020B0603050302020204" pitchFamily="34" charset="-93"/>
                  </a:rPr>
                  <a:t>dài</a:t>
                </a:r>
                <a:r>
                  <a:rPr lang="vi-VN" sz="2400" b="1" dirty="0">
                    <a:solidFill>
                      <a:srgbClr val="C00000"/>
                    </a:solidFill>
                    <a:latin typeface="HP001 5 hàng" panose="020B0603050302020204" pitchFamily="34" charset="-93"/>
                  </a:rPr>
                  <a:t> là </a:t>
                </a:r>
                <a:r>
                  <a:rPr lang="en-US" sz="2400" b="1" dirty="0">
                    <a:solidFill>
                      <a:srgbClr val="C00000"/>
                    </a:solidFill>
                    <a:latin typeface="HP001 5 hàng" panose="020B0603050302020204" pitchFamily="34" charset="-93"/>
                  </a:rPr>
                  <a:t>7</a:t>
                </a:r>
                <a:r>
                  <a:rPr lang="vi-VN" sz="2400" b="1" dirty="0">
                    <a:solidFill>
                      <a:srgbClr val="C00000"/>
                    </a:solidFill>
                    <a:latin typeface="HP001 5 hàng" panose="020B0603050302020204" pitchFamily="34" charset="-93"/>
                  </a:rPr>
                  <a:t>cm </a:t>
                </a:r>
                <a:r>
                  <a:rPr lang="vi-VN" sz="2400" b="1" dirty="0">
                    <a:solidFill>
                      <a:schemeClr val="accent5">
                        <a:lumMod val="75000"/>
                      </a:schemeClr>
                    </a:solidFill>
                    <a:latin typeface="HP001 5 hàng" panose="020B0603050302020204" pitchFamily="34" charset="-93"/>
                  </a:rPr>
                  <a:t>cm.  </a:t>
                </a:r>
                <a:endParaRPr lang="en-US" sz="2400" b="1" dirty="0">
                  <a:solidFill>
                    <a:schemeClr val="accent5">
                      <a:lumMod val="75000"/>
                    </a:schemeClr>
                  </a:solidFill>
                  <a:latin typeface="HP001 5 hàng" panose="020B0603050302020204" pitchFamily="34" charset="-93"/>
                </a:endParaRP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692303" y="4700017"/>
              <a:ext cx="522271" cy="46098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vi-VN" sz="2400" b="1" dirty="0">
                  <a:solidFill>
                    <a:schemeClr val="accent5">
                      <a:lumMod val="75000"/>
                    </a:schemeClr>
                  </a:solidFill>
                  <a:latin typeface="HP001 5 hàng" panose="020B0603050302020204" pitchFamily="34" charset="-93"/>
                </a:rPr>
                <a:t>A</a:t>
              </a:r>
              <a:endParaRPr lang="en-US" sz="2400" b="1" dirty="0">
                <a:solidFill>
                  <a:schemeClr val="accent5">
                    <a:lumMod val="75000"/>
                  </a:schemeClr>
                </a:solidFill>
                <a:latin typeface="HP001 5 hàng" panose="020B0603050302020204" pitchFamily="34" charset="-93"/>
              </a:endParaRPr>
            </a:p>
          </p:txBody>
        </p:sp>
      </p:grp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671513" y="5138738"/>
            <a:ext cx="7075487" cy="954087"/>
            <a:chOff x="660554" y="4595104"/>
            <a:chExt cx="7076840" cy="954077"/>
          </a:xfrm>
        </p:grpSpPr>
        <p:grpSp>
          <p:nvGrpSpPr>
            <p:cNvPr id="21531" name="Group 30"/>
            <p:cNvGrpSpPr>
              <a:grpSpLocks/>
            </p:cNvGrpSpPr>
            <p:nvPr/>
          </p:nvGrpSpPr>
          <p:grpSpPr bwMode="auto">
            <a:xfrm>
              <a:off x="660554" y="4595104"/>
              <a:ext cx="7076840" cy="954077"/>
              <a:chOff x="8806334" y="2418537"/>
              <a:chExt cx="6089702" cy="1518088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9262686" y="2554938"/>
                <a:ext cx="5633350" cy="66432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8806334" y="2418537"/>
                <a:ext cx="569756" cy="846188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9341933" y="2615560"/>
                <a:ext cx="5029435" cy="132106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vi-VN" sz="2400" b="1" dirty="0">
                    <a:solidFill>
                      <a:srgbClr val="C00000"/>
                    </a:solidFill>
                    <a:latin typeface="HP001 5 hàng" panose="020B0603050302020204" pitchFamily="34" charset="-93"/>
                  </a:rPr>
                  <a:t>Chiều rộng là </a:t>
                </a:r>
                <a:r>
                  <a:rPr lang="en-US" sz="2400" b="1" dirty="0">
                    <a:solidFill>
                      <a:srgbClr val="C00000"/>
                    </a:solidFill>
                    <a:latin typeface="HP001 5 hàng" panose="020B0603050302020204" pitchFamily="34" charset="-93"/>
                  </a:rPr>
                  <a:t>5</a:t>
                </a:r>
                <a:r>
                  <a:rPr lang="vi-VN" sz="2400" b="1" dirty="0">
                    <a:solidFill>
                      <a:srgbClr val="C00000"/>
                    </a:solidFill>
                    <a:latin typeface="HP001 5 hàng" panose="020B0603050302020204" pitchFamily="34" charset="-93"/>
                  </a:rPr>
                  <a:t> cm, chiều </a:t>
                </a:r>
                <a:r>
                  <a:rPr lang="en-US" sz="2400" b="1" dirty="0">
                    <a:solidFill>
                      <a:srgbClr val="C00000"/>
                    </a:solidFill>
                    <a:latin typeface="HP001 5 hàng" panose="020B0603050302020204" pitchFamily="34" charset="-93"/>
                  </a:rPr>
                  <a:t>dài</a:t>
                </a:r>
                <a:r>
                  <a:rPr lang="vi-VN" sz="2400" b="1" dirty="0">
                    <a:solidFill>
                      <a:srgbClr val="C00000"/>
                    </a:solidFill>
                    <a:latin typeface="HP001 5 hàng" panose="020B0603050302020204" pitchFamily="34" charset="-93"/>
                  </a:rPr>
                  <a:t> là </a:t>
                </a:r>
                <a:r>
                  <a:rPr lang="en-US" sz="2400" b="1" dirty="0">
                    <a:solidFill>
                      <a:srgbClr val="C00000"/>
                    </a:solidFill>
                    <a:latin typeface="HP001 5 hàng" panose="020B0603050302020204" pitchFamily="34" charset="-93"/>
                  </a:rPr>
                  <a:t>9</a:t>
                </a:r>
                <a:r>
                  <a:rPr lang="vi-VN" sz="2400" b="1" dirty="0">
                    <a:solidFill>
                      <a:srgbClr val="C00000"/>
                    </a:solidFill>
                    <a:latin typeface="HP001 5 hàng" panose="020B0603050302020204" pitchFamily="34" charset="-93"/>
                  </a:rPr>
                  <a:t>cm</a:t>
                </a:r>
                <a:r>
                  <a:rPr lang="en-US" sz="2400" b="1" dirty="0">
                    <a:solidFill>
                      <a:srgbClr val="C00000"/>
                    </a:solidFill>
                    <a:latin typeface="HP001 5 hàng" panose="020B0603050302020204" pitchFamily="34" charset="-93"/>
                  </a:rPr>
                  <a:t> </a:t>
                </a:r>
                <a:r>
                  <a:rPr lang="vi-VN" sz="2400" b="1" dirty="0">
                    <a:solidFill>
                      <a:schemeClr val="accent5">
                        <a:lumMod val="75000"/>
                      </a:schemeClr>
                    </a:solidFill>
                    <a:latin typeface="HP001 5 hàng" panose="020B0603050302020204" pitchFamily="34" charset="-93"/>
                  </a:rPr>
                  <a:t>cm.  </a:t>
                </a:r>
                <a:endParaRPr lang="en-US" sz="2400" b="1" dirty="0">
                  <a:solidFill>
                    <a:schemeClr val="accent5">
                      <a:lumMod val="75000"/>
                    </a:schemeClr>
                  </a:solidFill>
                  <a:latin typeface="HP001 5 hàng" panose="020B0603050302020204" pitchFamily="34" charset="-93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692310" y="4699878"/>
              <a:ext cx="522387" cy="46037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vi-VN" sz="2400" b="1" dirty="0">
                  <a:solidFill>
                    <a:schemeClr val="accent5">
                      <a:lumMod val="75000"/>
                    </a:schemeClr>
                  </a:solidFill>
                  <a:latin typeface="HP001 5 hàng" panose="020B0603050302020204" pitchFamily="34" charset="-93"/>
                </a:rPr>
                <a:t>B</a:t>
              </a:r>
              <a:endParaRPr lang="en-US" sz="2400" b="1" dirty="0">
                <a:solidFill>
                  <a:schemeClr val="accent5">
                    <a:lumMod val="75000"/>
                  </a:schemeClr>
                </a:solidFill>
                <a:latin typeface="HP001 5 hàng" panose="020B0603050302020204" pitchFamily="34" charset="-93"/>
              </a:endParaRPr>
            </a:p>
          </p:txBody>
        </p:sp>
      </p:grp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666750" y="5694363"/>
            <a:ext cx="7077075" cy="584200"/>
            <a:chOff x="660554" y="4595104"/>
            <a:chExt cx="7076840" cy="584745"/>
          </a:xfrm>
        </p:grpSpPr>
        <p:grpSp>
          <p:nvGrpSpPr>
            <p:cNvPr id="21526" name="Group 36"/>
            <p:cNvGrpSpPr>
              <a:grpSpLocks/>
            </p:cNvGrpSpPr>
            <p:nvPr/>
          </p:nvGrpSpPr>
          <p:grpSpPr bwMode="auto">
            <a:xfrm>
              <a:off x="660554" y="4595104"/>
              <a:ext cx="7076840" cy="584745"/>
              <a:chOff x="8806334" y="2418537"/>
              <a:chExt cx="6089702" cy="930422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9262584" y="2555066"/>
                <a:ext cx="5633452" cy="664948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8806334" y="2418537"/>
                <a:ext cx="569629" cy="846987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1530" name="TextBox 40"/>
              <p:cNvSpPr txBox="1">
                <a:spLocks noChangeArrowheads="1"/>
              </p:cNvSpPr>
              <p:nvPr/>
            </p:nvSpPr>
            <p:spPr bwMode="auto">
              <a:xfrm>
                <a:off x="9342568" y="2614377"/>
                <a:ext cx="5075685" cy="7345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vi-VN" altLang="en-US" sz="2400" b="1">
                    <a:solidFill>
                      <a:srgbClr val="C00000"/>
                    </a:solidFill>
                    <a:latin typeface="HP001 5 hàng"/>
                  </a:rPr>
                  <a:t>Chiều rộng là </a:t>
                </a:r>
                <a:r>
                  <a:rPr lang="en-US" altLang="en-US" sz="2400" b="1">
                    <a:solidFill>
                      <a:srgbClr val="C00000"/>
                    </a:solidFill>
                    <a:latin typeface="HP001 5 hàng"/>
                  </a:rPr>
                  <a:t>5</a:t>
                </a:r>
                <a:r>
                  <a:rPr lang="vi-VN" altLang="en-US" sz="2400" b="1">
                    <a:solidFill>
                      <a:srgbClr val="C00000"/>
                    </a:solidFill>
                    <a:latin typeface="HP001 5 hàng"/>
                  </a:rPr>
                  <a:t> cm, chiều </a:t>
                </a:r>
                <a:r>
                  <a:rPr lang="en-US" altLang="en-US" sz="2400" b="1">
                    <a:solidFill>
                      <a:srgbClr val="C00000"/>
                    </a:solidFill>
                    <a:latin typeface="HP001 5 hàng"/>
                  </a:rPr>
                  <a:t>dài</a:t>
                </a:r>
                <a:r>
                  <a:rPr lang="vi-VN" altLang="en-US" sz="2400" b="1">
                    <a:solidFill>
                      <a:srgbClr val="C00000"/>
                    </a:solidFill>
                    <a:latin typeface="HP001 5 hàng"/>
                  </a:rPr>
                  <a:t> là </a:t>
                </a:r>
                <a:r>
                  <a:rPr lang="en-US" altLang="en-US" sz="2400" b="1">
                    <a:solidFill>
                      <a:srgbClr val="C00000"/>
                    </a:solidFill>
                    <a:latin typeface="HP001 5 hàng"/>
                  </a:rPr>
                  <a:t>8</a:t>
                </a:r>
                <a:r>
                  <a:rPr lang="vi-VN" altLang="en-US" sz="2400" b="1">
                    <a:solidFill>
                      <a:srgbClr val="C00000"/>
                    </a:solidFill>
                    <a:latin typeface="HP001 5 hàng"/>
                  </a:rPr>
                  <a:t>cm  </a:t>
                </a:r>
                <a:endParaRPr lang="en-US" altLang="en-US" sz="2400" b="1">
                  <a:solidFill>
                    <a:srgbClr val="C00000"/>
                  </a:solidFill>
                  <a:latin typeface="HP001 5 hàng"/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692303" y="4699977"/>
              <a:ext cx="522271" cy="46080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vi-VN" sz="2400" b="1" dirty="0">
                  <a:solidFill>
                    <a:schemeClr val="accent5">
                      <a:lumMod val="75000"/>
                    </a:schemeClr>
                  </a:solidFill>
                  <a:latin typeface="HP001 5 hàng" panose="020B0603050302020204" pitchFamily="34" charset="-93"/>
                </a:rPr>
                <a:t>C</a:t>
              </a:r>
              <a:endParaRPr lang="en-US" sz="2400" b="1" dirty="0">
                <a:solidFill>
                  <a:schemeClr val="accent5">
                    <a:lumMod val="75000"/>
                  </a:schemeClr>
                </a:solidFill>
                <a:latin typeface="HP001 5 hàng" panose="020B0603050302020204" pitchFamily="34" charset="-93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 nodeType="clickPar">
                      <p:stCondLst>
                        <p:cond delay="0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 nodeType="clickPar">
                      <p:stCondLst>
                        <p:cond delay="0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2" presetClass="emph" presetSubtype="0" repeatCount="4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ChangeArrowheads="1"/>
          </p:cNvSpPr>
          <p:nvPr/>
        </p:nvSpPr>
        <p:spPr bwMode="auto">
          <a:xfrm>
            <a:off x="2033588" y="857250"/>
            <a:ext cx="49403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 cố - dặn dò</a:t>
            </a:r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1270000" y="2181225"/>
            <a:ext cx="787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- Về nhà xem lại bài.</a:t>
            </a:r>
          </a:p>
        </p:txBody>
      </p:sp>
      <p:sp>
        <p:nvSpPr>
          <p:cNvPr id="22532" name="Rectangle 2"/>
          <p:cNvSpPr>
            <a:spLocks noChangeArrowheads="1"/>
          </p:cNvSpPr>
          <p:nvPr/>
        </p:nvSpPr>
        <p:spPr bwMode="auto">
          <a:xfrm>
            <a:off x="1270000" y="3103563"/>
            <a:ext cx="78740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- Xem trước bài “Hình vuông” trang 85, 86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11300"/>
            <a:ext cx="8915400" cy="774700"/>
          </a:xfrm>
          <a:noFill/>
        </p:spPr>
        <p:txBody>
          <a:bodyPr/>
          <a:lstStyle/>
          <a:p>
            <a:pPr eaLnBrk="1" hangingPunct="1"/>
            <a:r>
              <a:rPr lang="en-US" altLang="en-US" sz="3200" smtClean="0">
                <a:solidFill>
                  <a:srgbClr val="2E14EC"/>
                </a:solidFill>
                <a:latin typeface="Times New Roman" panose="02020603050405020304" pitchFamily="18" charset="0"/>
              </a:rPr>
              <a:t>Trong các hình sau hình nào là hình chữ nhật?</a:t>
            </a:r>
          </a:p>
        </p:txBody>
      </p:sp>
      <p:sp>
        <p:nvSpPr>
          <p:cNvPr id="7171" name="Text Box 8"/>
          <p:cNvSpPr>
            <a:spLocks noGrp="1" noChangeArrowheads="1"/>
          </p:cNvSpPr>
          <p:nvPr>
            <p:ph idx="1"/>
          </p:nvPr>
        </p:nvSpPr>
        <p:spPr>
          <a:xfrm>
            <a:off x="533400" y="2209800"/>
            <a:ext cx="8915400" cy="41148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mtClean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mtClean="0"/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5562600" y="2438400"/>
            <a:ext cx="2438400" cy="13716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800">
              <a:latin typeface=".VnTimeH" pitchFamily="34" charset="0"/>
            </a:endParaRPr>
          </a:p>
        </p:txBody>
      </p:sp>
      <p:sp>
        <p:nvSpPr>
          <p:cNvPr id="52229" name="AutoShape 5"/>
          <p:cNvSpPr>
            <a:spLocks noChangeArrowheads="1"/>
          </p:cNvSpPr>
          <p:nvPr/>
        </p:nvSpPr>
        <p:spPr bwMode="auto">
          <a:xfrm>
            <a:off x="762000" y="2514600"/>
            <a:ext cx="3352800" cy="1143000"/>
          </a:xfrm>
          <a:prstGeom prst="parallelogram">
            <a:avLst>
              <a:gd name="adj" fmla="val 73333"/>
            </a:avLst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800">
              <a:latin typeface="Times New Roman" panose="02020603050405020304" pitchFamily="18" charset="0"/>
            </a:endParaRP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2209800" y="283845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.VnTimeH" pitchFamily="34" charset="0"/>
              </a:rPr>
              <a:t>1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6477000" y="288607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 2</a:t>
            </a:r>
          </a:p>
        </p:txBody>
      </p:sp>
      <p:sp>
        <p:nvSpPr>
          <p:cNvPr id="7176" name="Rectangle 13"/>
          <p:cNvSpPr>
            <a:spLocks noChangeArrowheads="1"/>
          </p:cNvSpPr>
          <p:nvPr/>
        </p:nvSpPr>
        <p:spPr bwMode="auto">
          <a:xfrm>
            <a:off x="-76200" y="514350"/>
            <a:ext cx="1676400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7177" name="Rectangle 14"/>
          <p:cNvSpPr>
            <a:spLocks noChangeArrowheads="1"/>
          </p:cNvSpPr>
          <p:nvPr/>
        </p:nvSpPr>
        <p:spPr bwMode="auto">
          <a:xfrm>
            <a:off x="495300" y="-76200"/>
            <a:ext cx="8915400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4000" b="1">
              <a:solidFill>
                <a:srgbClr val="000099"/>
              </a:solidFill>
              <a:latin typeface=".VnAristote" pitchFamily="34" charset="0"/>
            </a:endParaRPr>
          </a:p>
        </p:txBody>
      </p:sp>
      <p:sp>
        <p:nvSpPr>
          <p:cNvPr id="52239" name="AutoShape 15"/>
          <p:cNvSpPr>
            <a:spLocks noChangeArrowheads="1"/>
          </p:cNvSpPr>
          <p:nvPr/>
        </p:nvSpPr>
        <p:spPr bwMode="auto">
          <a:xfrm rot="10800000">
            <a:off x="609600" y="4419600"/>
            <a:ext cx="3276600" cy="16002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0" name="AutoShape 16"/>
          <p:cNvSpPr>
            <a:spLocks noChangeArrowheads="1"/>
          </p:cNvSpPr>
          <p:nvPr/>
        </p:nvSpPr>
        <p:spPr bwMode="auto">
          <a:xfrm>
            <a:off x="4876800" y="4572000"/>
            <a:ext cx="3657600" cy="1676400"/>
          </a:xfrm>
          <a:prstGeom prst="diamond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800">
              <a:latin typeface="Times New Roman" panose="02020603050405020304" pitchFamily="18" charset="0"/>
            </a:endParaRPr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2014538" y="50292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6500813" y="512445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52243" name="Rectangle 19"/>
          <p:cNvSpPr>
            <a:spLocks noChangeArrowheads="1"/>
          </p:cNvSpPr>
          <p:nvPr/>
        </p:nvSpPr>
        <p:spPr bwMode="auto">
          <a:xfrm>
            <a:off x="2438400" y="1066800"/>
            <a:ext cx="4953000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3300"/>
                </a:solidFill>
                <a:latin typeface="Times New Roman" panose="02020603050405020304" pitchFamily="18" charset="0"/>
              </a:rPr>
              <a:t>Hình chữ nhật</a:t>
            </a:r>
          </a:p>
        </p:txBody>
      </p:sp>
      <p:sp>
        <p:nvSpPr>
          <p:cNvPr id="7183" name="TextBox 1"/>
          <p:cNvSpPr txBox="1">
            <a:spLocks noChangeArrowheads="1"/>
          </p:cNvSpPr>
          <p:nvPr/>
        </p:nvSpPr>
        <p:spPr bwMode="auto">
          <a:xfrm>
            <a:off x="1981200" y="76200"/>
            <a:ext cx="693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vi-VN" altLang="en-US" sz="2400" b="1"/>
              <a:t>Thứ ba ngày 9 tháng 11 năm 2021 </a:t>
            </a:r>
            <a:endParaRPr lang="en-US" alt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52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52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52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9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4" dur="5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9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2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5" dur="500"/>
                                        <p:tgtEl>
                                          <p:spTgt spid="52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8" dur="500"/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1" dur="500"/>
                                        <p:tgtEl>
                                          <p:spTgt spid="52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4" dur="500"/>
                                        <p:tgtEl>
                                          <p:spTgt spid="52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8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7" dur="20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0" dur="2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8838E-6 -4.13506E-6 C -0.05578 -0.00601 -0.11124 -0.0111 -0.14458 -0.0111 C -0.17808 -0.0111 -0.19074 -0.00208 -0.20004 -4.13506E-6 " pathEditMode="relative" rAng="0" ptsTypes="aaA">
                                      <p:cBhvr>
                                        <p:cTn id="73" dur="20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02" y="-5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522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522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522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6" grpId="1"/>
      <p:bldP spid="52227" grpId="0" animBg="1"/>
      <p:bldP spid="52227" grpId="1" animBg="1"/>
      <p:bldP spid="52227" grpId="2" animBg="1"/>
      <p:bldP spid="52229" grpId="0" animBg="1"/>
      <p:bldP spid="52229" grpId="1" animBg="1"/>
      <p:bldP spid="52231" grpId="0"/>
      <p:bldP spid="52231" grpId="1"/>
      <p:bldP spid="52234" grpId="0"/>
      <p:bldP spid="52234" grpId="1"/>
      <p:bldP spid="52234" grpId="2"/>
      <p:bldP spid="52240" grpId="0" animBg="1"/>
      <p:bldP spid="52240" grpId="1" animBg="1"/>
      <p:bldP spid="52241" grpId="0"/>
      <p:bldP spid="52241" grpId="1"/>
      <p:bldP spid="52242" grpId="0"/>
      <p:bldP spid="52242" grpId="1"/>
      <p:bldP spid="522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272" name="Group 2960"/>
          <p:cNvGraphicFramePr>
            <a:graphicFrameLocks noGrp="1"/>
          </p:cNvGraphicFramePr>
          <p:nvPr>
            <p:ph sz="quarter" idx="1"/>
          </p:nvPr>
        </p:nvGraphicFramePr>
        <p:xfrm>
          <a:off x="228600" y="1828800"/>
          <a:ext cx="4038600" cy="3030538"/>
        </p:xfrm>
        <a:graphic>
          <a:graphicData uri="http://schemas.openxmlformats.org/drawingml/2006/table">
            <a:tbl>
              <a:tblPr/>
              <a:tblGrid>
                <a:gridCol w="357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71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71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71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71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3806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1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06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06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64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06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06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79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806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0" marB="45700" anchor="b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pSp>
        <p:nvGrpSpPr>
          <p:cNvPr id="2" name="Group 2845"/>
          <p:cNvGrpSpPr>
            <a:grpSpLocks/>
          </p:cNvGrpSpPr>
          <p:nvPr/>
        </p:nvGrpSpPr>
        <p:grpSpPr bwMode="auto">
          <a:xfrm>
            <a:off x="1600200" y="3876675"/>
            <a:ext cx="533400" cy="695325"/>
            <a:chOff x="336" y="2442"/>
            <a:chExt cx="288" cy="438"/>
          </a:xfrm>
        </p:grpSpPr>
        <p:sp>
          <p:nvSpPr>
            <p:cNvPr id="8370" name="AutoShape 2816"/>
            <p:cNvSpPr>
              <a:spLocks noChangeArrowheads="1"/>
            </p:cNvSpPr>
            <p:nvPr/>
          </p:nvSpPr>
          <p:spPr bwMode="auto">
            <a:xfrm>
              <a:off x="336" y="2442"/>
              <a:ext cx="288" cy="438"/>
            </a:xfrm>
            <a:prstGeom prst="rtTriangl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800">
                <a:latin typeface="Times New Roman" panose="02020603050405020304" pitchFamily="18" charset="0"/>
              </a:endParaRPr>
            </a:p>
          </p:txBody>
        </p:sp>
        <p:grpSp>
          <p:nvGrpSpPr>
            <p:cNvPr id="8371" name="Group 2825"/>
            <p:cNvGrpSpPr>
              <a:grpSpLocks/>
            </p:cNvGrpSpPr>
            <p:nvPr/>
          </p:nvGrpSpPr>
          <p:grpSpPr bwMode="auto">
            <a:xfrm>
              <a:off x="378" y="2612"/>
              <a:ext cx="144" cy="219"/>
              <a:chOff x="480" y="2016"/>
              <a:chExt cx="192" cy="144"/>
            </a:xfrm>
          </p:grpSpPr>
          <p:sp>
            <p:nvSpPr>
              <p:cNvPr id="8372" name="Line 2818"/>
              <p:cNvSpPr>
                <a:spLocks noChangeShapeType="1"/>
              </p:cNvSpPr>
              <p:nvPr/>
            </p:nvSpPr>
            <p:spPr bwMode="auto">
              <a:xfrm>
                <a:off x="480" y="2016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3" name="Line 2822"/>
              <p:cNvSpPr>
                <a:spLocks noChangeShapeType="1"/>
              </p:cNvSpPr>
              <p:nvPr/>
            </p:nvSpPr>
            <p:spPr bwMode="auto">
              <a:xfrm>
                <a:off x="480" y="2016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4" name="Line 2823"/>
              <p:cNvSpPr>
                <a:spLocks noChangeShapeType="1"/>
              </p:cNvSpPr>
              <p:nvPr/>
            </p:nvSpPr>
            <p:spPr bwMode="auto">
              <a:xfrm flipH="1">
                <a:off x="480" y="2160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" name="Group 2833"/>
          <p:cNvGrpSpPr>
            <a:grpSpLocks/>
          </p:cNvGrpSpPr>
          <p:nvPr/>
        </p:nvGrpSpPr>
        <p:grpSpPr bwMode="auto">
          <a:xfrm rot="-5400000" flipH="1" flipV="1">
            <a:off x="1524000" y="2590800"/>
            <a:ext cx="685800" cy="533400"/>
            <a:chOff x="432" y="1920"/>
            <a:chExt cx="384" cy="288"/>
          </a:xfrm>
        </p:grpSpPr>
        <p:sp>
          <p:nvSpPr>
            <p:cNvPr id="8365" name="AutoShape 2834"/>
            <p:cNvSpPr>
              <a:spLocks noChangeArrowheads="1"/>
            </p:cNvSpPr>
            <p:nvPr/>
          </p:nvSpPr>
          <p:spPr bwMode="auto">
            <a:xfrm>
              <a:off x="432" y="1920"/>
              <a:ext cx="384" cy="288"/>
            </a:xfrm>
            <a:prstGeom prst="rtTriangl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800">
                <a:latin typeface="Times New Roman" panose="02020603050405020304" pitchFamily="18" charset="0"/>
              </a:endParaRPr>
            </a:p>
          </p:txBody>
        </p:sp>
        <p:grpSp>
          <p:nvGrpSpPr>
            <p:cNvPr id="8366" name="Group 2835"/>
            <p:cNvGrpSpPr>
              <a:grpSpLocks/>
            </p:cNvGrpSpPr>
            <p:nvPr/>
          </p:nvGrpSpPr>
          <p:grpSpPr bwMode="auto">
            <a:xfrm>
              <a:off x="480" y="2016"/>
              <a:ext cx="192" cy="144"/>
              <a:chOff x="480" y="2016"/>
              <a:chExt cx="192" cy="144"/>
            </a:xfrm>
          </p:grpSpPr>
          <p:sp>
            <p:nvSpPr>
              <p:cNvPr id="8367" name="Line 2836"/>
              <p:cNvSpPr>
                <a:spLocks noChangeShapeType="1"/>
              </p:cNvSpPr>
              <p:nvPr/>
            </p:nvSpPr>
            <p:spPr bwMode="auto">
              <a:xfrm>
                <a:off x="480" y="2016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8" name="Line 2837"/>
              <p:cNvSpPr>
                <a:spLocks noChangeShapeType="1"/>
              </p:cNvSpPr>
              <p:nvPr/>
            </p:nvSpPr>
            <p:spPr bwMode="auto">
              <a:xfrm>
                <a:off x="480" y="2016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9" name="Line 2838"/>
              <p:cNvSpPr>
                <a:spLocks noChangeShapeType="1"/>
              </p:cNvSpPr>
              <p:nvPr/>
            </p:nvSpPr>
            <p:spPr bwMode="auto">
              <a:xfrm flipH="1">
                <a:off x="480" y="2160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" name="Group 2846"/>
          <p:cNvGrpSpPr>
            <a:grpSpLocks/>
          </p:cNvGrpSpPr>
          <p:nvPr/>
        </p:nvGrpSpPr>
        <p:grpSpPr bwMode="auto">
          <a:xfrm flipH="1">
            <a:off x="2133600" y="3886200"/>
            <a:ext cx="533400" cy="685800"/>
            <a:chOff x="336" y="2442"/>
            <a:chExt cx="288" cy="438"/>
          </a:xfrm>
        </p:grpSpPr>
        <p:sp>
          <p:nvSpPr>
            <p:cNvPr id="8360" name="AutoShape 2847"/>
            <p:cNvSpPr>
              <a:spLocks noChangeArrowheads="1"/>
            </p:cNvSpPr>
            <p:nvPr/>
          </p:nvSpPr>
          <p:spPr bwMode="auto">
            <a:xfrm>
              <a:off x="336" y="2442"/>
              <a:ext cx="288" cy="438"/>
            </a:xfrm>
            <a:prstGeom prst="rtTriangl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800">
                <a:latin typeface="Times New Roman" panose="02020603050405020304" pitchFamily="18" charset="0"/>
              </a:endParaRPr>
            </a:p>
          </p:txBody>
        </p:sp>
        <p:grpSp>
          <p:nvGrpSpPr>
            <p:cNvPr id="8361" name="Group 2848"/>
            <p:cNvGrpSpPr>
              <a:grpSpLocks/>
            </p:cNvGrpSpPr>
            <p:nvPr/>
          </p:nvGrpSpPr>
          <p:grpSpPr bwMode="auto">
            <a:xfrm>
              <a:off x="378" y="2612"/>
              <a:ext cx="144" cy="219"/>
              <a:chOff x="480" y="2016"/>
              <a:chExt cx="192" cy="144"/>
            </a:xfrm>
          </p:grpSpPr>
          <p:sp>
            <p:nvSpPr>
              <p:cNvPr id="8362" name="Line 2849"/>
              <p:cNvSpPr>
                <a:spLocks noChangeShapeType="1"/>
              </p:cNvSpPr>
              <p:nvPr/>
            </p:nvSpPr>
            <p:spPr bwMode="auto">
              <a:xfrm>
                <a:off x="480" y="2016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3" name="Line 2850"/>
              <p:cNvSpPr>
                <a:spLocks noChangeShapeType="1"/>
              </p:cNvSpPr>
              <p:nvPr/>
            </p:nvSpPr>
            <p:spPr bwMode="auto">
              <a:xfrm>
                <a:off x="480" y="2016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4" name="Line 2851"/>
              <p:cNvSpPr>
                <a:spLocks noChangeShapeType="1"/>
              </p:cNvSpPr>
              <p:nvPr/>
            </p:nvSpPr>
            <p:spPr bwMode="auto">
              <a:xfrm flipH="1">
                <a:off x="480" y="2160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9" name="Group 2882"/>
          <p:cNvGrpSpPr>
            <a:grpSpLocks/>
          </p:cNvGrpSpPr>
          <p:nvPr/>
        </p:nvGrpSpPr>
        <p:grpSpPr bwMode="auto">
          <a:xfrm rot="5400000" flipV="1">
            <a:off x="2014538" y="2633662"/>
            <a:ext cx="742950" cy="504825"/>
            <a:chOff x="432" y="1920"/>
            <a:chExt cx="384" cy="288"/>
          </a:xfrm>
        </p:grpSpPr>
        <p:sp>
          <p:nvSpPr>
            <p:cNvPr id="8355" name="AutoShape 2883"/>
            <p:cNvSpPr>
              <a:spLocks noChangeArrowheads="1"/>
            </p:cNvSpPr>
            <p:nvPr/>
          </p:nvSpPr>
          <p:spPr bwMode="auto">
            <a:xfrm>
              <a:off x="432" y="1920"/>
              <a:ext cx="384" cy="288"/>
            </a:xfrm>
            <a:prstGeom prst="rtTriangl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800">
                <a:latin typeface="Times New Roman" panose="02020603050405020304" pitchFamily="18" charset="0"/>
              </a:endParaRPr>
            </a:p>
          </p:txBody>
        </p:sp>
        <p:grpSp>
          <p:nvGrpSpPr>
            <p:cNvPr id="8356" name="Group 2884"/>
            <p:cNvGrpSpPr>
              <a:grpSpLocks/>
            </p:cNvGrpSpPr>
            <p:nvPr/>
          </p:nvGrpSpPr>
          <p:grpSpPr bwMode="auto">
            <a:xfrm>
              <a:off x="480" y="2016"/>
              <a:ext cx="192" cy="144"/>
              <a:chOff x="480" y="2016"/>
              <a:chExt cx="192" cy="144"/>
            </a:xfrm>
          </p:grpSpPr>
          <p:sp>
            <p:nvSpPr>
              <p:cNvPr id="8357" name="Line 2885"/>
              <p:cNvSpPr>
                <a:spLocks noChangeShapeType="1"/>
              </p:cNvSpPr>
              <p:nvPr/>
            </p:nvSpPr>
            <p:spPr bwMode="auto">
              <a:xfrm>
                <a:off x="480" y="2016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8" name="Line 2886"/>
              <p:cNvSpPr>
                <a:spLocks noChangeShapeType="1"/>
              </p:cNvSpPr>
              <p:nvPr/>
            </p:nvSpPr>
            <p:spPr bwMode="auto">
              <a:xfrm>
                <a:off x="480" y="2016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9" name="Line 2887"/>
              <p:cNvSpPr>
                <a:spLocks noChangeShapeType="1"/>
              </p:cNvSpPr>
              <p:nvPr/>
            </p:nvSpPr>
            <p:spPr bwMode="auto">
              <a:xfrm flipH="1">
                <a:off x="480" y="2160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6224" name="Rectangle 2912"/>
          <p:cNvSpPr>
            <a:spLocks noChangeArrowheads="1"/>
          </p:cNvSpPr>
          <p:nvPr/>
        </p:nvSpPr>
        <p:spPr bwMode="auto">
          <a:xfrm>
            <a:off x="533400" y="44196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800">
              <a:latin typeface="Times New Roman" panose="02020603050405020304" pitchFamily="18" charset="0"/>
            </a:endParaRPr>
          </a:p>
        </p:txBody>
      </p:sp>
      <p:grpSp>
        <p:nvGrpSpPr>
          <p:cNvPr id="11" name="Group 2919"/>
          <p:cNvGrpSpPr>
            <a:grpSpLocks/>
          </p:cNvGrpSpPr>
          <p:nvPr/>
        </p:nvGrpSpPr>
        <p:grpSpPr bwMode="auto">
          <a:xfrm rot="-5400000">
            <a:off x="-762000" y="3276600"/>
            <a:ext cx="2362200" cy="228600"/>
            <a:chOff x="384" y="1488"/>
            <a:chExt cx="2304" cy="48"/>
          </a:xfrm>
        </p:grpSpPr>
        <p:sp>
          <p:nvSpPr>
            <p:cNvPr id="8353" name="Rectangle 2917"/>
            <p:cNvSpPr>
              <a:spLocks noChangeArrowheads="1"/>
            </p:cNvSpPr>
            <p:nvPr/>
          </p:nvSpPr>
          <p:spPr bwMode="auto">
            <a:xfrm flipV="1">
              <a:off x="384" y="1488"/>
              <a:ext cx="2304" cy="4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vi-VN" altLang="en-US" sz="1400" u="sng">
                <a:latin typeface=".VnTimeH" pitchFamily="34" charset="0"/>
              </a:endParaRPr>
            </a:p>
          </p:txBody>
        </p:sp>
        <p:sp>
          <p:nvSpPr>
            <p:cNvPr id="8354" name="Line 2918"/>
            <p:cNvSpPr>
              <a:spLocks noChangeShapeType="1"/>
            </p:cNvSpPr>
            <p:nvPr/>
          </p:nvSpPr>
          <p:spPr bwMode="auto">
            <a:xfrm>
              <a:off x="2412" y="1488"/>
              <a:ext cx="0" cy="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322" name="Rectangle 2935"/>
          <p:cNvSpPr>
            <a:spLocks noChangeArrowheads="1"/>
          </p:cNvSpPr>
          <p:nvPr/>
        </p:nvSpPr>
        <p:spPr bwMode="auto">
          <a:xfrm>
            <a:off x="533400" y="28956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800">
              <a:latin typeface="Times New Roman" panose="02020603050405020304" pitchFamily="18" charset="0"/>
            </a:endParaRPr>
          </a:p>
        </p:txBody>
      </p:sp>
      <p:sp>
        <p:nvSpPr>
          <p:cNvPr id="16248" name="Rectangle 2936"/>
          <p:cNvSpPr>
            <a:spLocks noChangeArrowheads="1"/>
          </p:cNvSpPr>
          <p:nvPr/>
        </p:nvSpPr>
        <p:spPr bwMode="auto">
          <a:xfrm>
            <a:off x="3581400" y="25146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800">
              <a:latin typeface="Times New Roman" panose="02020603050405020304" pitchFamily="18" charset="0"/>
            </a:endParaRPr>
          </a:p>
        </p:txBody>
      </p:sp>
      <p:sp>
        <p:nvSpPr>
          <p:cNvPr id="16249" name="Rectangle 2937"/>
          <p:cNvSpPr>
            <a:spLocks noChangeArrowheads="1"/>
          </p:cNvSpPr>
          <p:nvPr/>
        </p:nvSpPr>
        <p:spPr bwMode="auto">
          <a:xfrm>
            <a:off x="3581400" y="44196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800">
              <a:latin typeface="Times New Roman" panose="02020603050405020304" pitchFamily="18" charset="0"/>
            </a:endParaRPr>
          </a:p>
        </p:txBody>
      </p:sp>
      <p:sp>
        <p:nvSpPr>
          <p:cNvPr id="8325" name="AutoShape 2939"/>
          <p:cNvSpPr>
            <a:spLocks noChangeArrowheads="1"/>
          </p:cNvSpPr>
          <p:nvPr/>
        </p:nvSpPr>
        <p:spPr bwMode="auto">
          <a:xfrm>
            <a:off x="533400" y="2500313"/>
            <a:ext cx="3200400" cy="2057400"/>
          </a:xfrm>
          <a:prstGeom prst="flowChartProcess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80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326" name="Text Box 2940"/>
          <p:cNvSpPr txBox="1">
            <a:spLocks noChangeArrowheads="1"/>
          </p:cNvSpPr>
          <p:nvPr/>
        </p:nvSpPr>
        <p:spPr bwMode="auto">
          <a:xfrm>
            <a:off x="152400" y="2133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8327" name="Text Box 2941"/>
          <p:cNvSpPr txBox="1">
            <a:spLocks noChangeArrowheads="1"/>
          </p:cNvSpPr>
          <p:nvPr/>
        </p:nvSpPr>
        <p:spPr bwMode="auto">
          <a:xfrm>
            <a:off x="3709988" y="2057400"/>
            <a:ext cx="45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8328" name="Text Box 2942"/>
          <p:cNvSpPr txBox="1">
            <a:spLocks noChangeArrowheads="1"/>
          </p:cNvSpPr>
          <p:nvPr/>
        </p:nvSpPr>
        <p:spPr bwMode="auto">
          <a:xfrm>
            <a:off x="228600" y="45720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 D</a:t>
            </a:r>
          </a:p>
        </p:txBody>
      </p:sp>
      <p:sp>
        <p:nvSpPr>
          <p:cNvPr id="8329" name="Text Box 2943"/>
          <p:cNvSpPr txBox="1">
            <a:spLocks noChangeArrowheads="1"/>
          </p:cNvSpPr>
          <p:nvPr/>
        </p:nvSpPr>
        <p:spPr bwMode="auto">
          <a:xfrm>
            <a:off x="3581400" y="45720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16256" name="Rectangle 2944"/>
          <p:cNvSpPr>
            <a:spLocks noChangeArrowheads="1"/>
          </p:cNvSpPr>
          <p:nvPr/>
        </p:nvSpPr>
        <p:spPr bwMode="auto">
          <a:xfrm>
            <a:off x="533400" y="25146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800">
              <a:latin typeface="Times New Roman" panose="02020603050405020304" pitchFamily="18" charset="0"/>
            </a:endParaRPr>
          </a:p>
        </p:txBody>
      </p:sp>
      <p:sp>
        <p:nvSpPr>
          <p:cNvPr id="8334" name="Text Box 2947"/>
          <p:cNvSpPr txBox="1">
            <a:spLocks noChangeArrowheads="1"/>
          </p:cNvSpPr>
          <p:nvPr/>
        </p:nvSpPr>
        <p:spPr bwMode="auto">
          <a:xfrm>
            <a:off x="4724400" y="1519238"/>
            <a:ext cx="5029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* Hình chữ nhật ABCD có :</a:t>
            </a:r>
          </a:p>
        </p:txBody>
      </p:sp>
      <p:sp>
        <p:nvSpPr>
          <p:cNvPr id="16260" name="Text Box 2948"/>
          <p:cNvSpPr txBox="1">
            <a:spLocks noChangeArrowheads="1"/>
          </p:cNvSpPr>
          <p:nvPr/>
        </p:nvSpPr>
        <p:spPr bwMode="auto">
          <a:xfrm>
            <a:off x="4343400" y="1957388"/>
            <a:ext cx="556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- 4 góc đỉnh A, B, C, D đều là góc vuông</a:t>
            </a:r>
          </a:p>
        </p:txBody>
      </p:sp>
      <p:sp>
        <p:nvSpPr>
          <p:cNvPr id="16261" name="Text Box 2949"/>
          <p:cNvSpPr txBox="1">
            <a:spLocks noChangeArrowheads="1"/>
          </p:cNvSpPr>
          <p:nvPr/>
        </p:nvSpPr>
        <p:spPr bwMode="auto">
          <a:xfrm>
            <a:off x="6248400" y="2438400"/>
            <a:ext cx="3429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2 cạnh dài là AB và CD</a:t>
            </a:r>
          </a:p>
        </p:txBody>
      </p:sp>
      <p:sp>
        <p:nvSpPr>
          <p:cNvPr id="16262" name="Text Box 2950"/>
          <p:cNvSpPr txBox="1">
            <a:spLocks noChangeArrowheads="1"/>
          </p:cNvSpPr>
          <p:nvPr/>
        </p:nvSpPr>
        <p:spPr bwMode="auto">
          <a:xfrm>
            <a:off x="6184900" y="2884488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2 cạnh ngắn là BC và AD</a:t>
            </a:r>
          </a:p>
        </p:txBody>
      </p:sp>
      <p:sp>
        <p:nvSpPr>
          <p:cNvPr id="8335" name="Text Box 2951"/>
          <p:cNvSpPr txBox="1">
            <a:spLocks noChangeArrowheads="1"/>
          </p:cNvSpPr>
          <p:nvPr/>
        </p:nvSpPr>
        <p:spPr bwMode="auto">
          <a:xfrm>
            <a:off x="4419600" y="24384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2400">
              <a:latin typeface="Times New Roman" panose="02020603050405020304" pitchFamily="18" charset="0"/>
            </a:endParaRPr>
          </a:p>
        </p:txBody>
      </p:sp>
      <p:sp>
        <p:nvSpPr>
          <p:cNvPr id="16264" name="Text Box 2952"/>
          <p:cNvSpPr txBox="1">
            <a:spLocks noChangeArrowheads="1"/>
          </p:cNvSpPr>
          <p:nvPr/>
        </p:nvSpPr>
        <p:spPr bwMode="auto">
          <a:xfrm>
            <a:off x="4343400" y="24384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- 4 cạnh gồm:</a:t>
            </a:r>
          </a:p>
        </p:txBody>
      </p:sp>
      <p:sp>
        <p:nvSpPr>
          <p:cNvPr id="16265" name="Text Box 2953"/>
          <p:cNvSpPr txBox="1">
            <a:spLocks noChangeArrowheads="1"/>
          </p:cNvSpPr>
          <p:nvPr/>
        </p:nvSpPr>
        <p:spPr bwMode="auto">
          <a:xfrm>
            <a:off x="4343400" y="3276600"/>
            <a:ext cx="6096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Hai cạnh dài có độ dài bằng nhau</a:t>
            </a:r>
            <a:r>
              <a:rPr lang="vi-VN" altLang="en-US" sz="2400" b="1">
                <a:latin typeface="Times New Roman" panose="02020603050405020304" pitchFamily="18" charset="0"/>
              </a:rPr>
              <a:t>,</a:t>
            </a:r>
            <a:r>
              <a:rPr lang="en-US" altLang="en-US" sz="2400" b="1">
                <a:latin typeface="Times New Roman" panose="02020603050405020304" pitchFamily="18" charset="0"/>
              </a:rPr>
              <a:t> viết :            AB = CD</a:t>
            </a:r>
          </a:p>
        </p:txBody>
      </p:sp>
      <p:sp>
        <p:nvSpPr>
          <p:cNvPr id="16266" name="Text Box 2954"/>
          <p:cNvSpPr txBox="1">
            <a:spLocks noChangeArrowheads="1"/>
          </p:cNvSpPr>
          <p:nvPr/>
        </p:nvSpPr>
        <p:spPr bwMode="auto">
          <a:xfrm>
            <a:off x="4343400" y="4022725"/>
            <a:ext cx="5867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Hai cạnh ngắn có độ dài bằng nhau</a:t>
            </a:r>
            <a:r>
              <a:rPr lang="vi-VN" altLang="en-US" sz="2400" b="1">
                <a:latin typeface="Times New Roman" panose="02020603050405020304" pitchFamily="18" charset="0"/>
              </a:rPr>
              <a:t>,</a:t>
            </a:r>
            <a:r>
              <a:rPr lang="en-US" altLang="en-US" sz="2400" b="1">
                <a:latin typeface="Times New Roman" panose="02020603050405020304" pitchFamily="18" charset="0"/>
              </a:rPr>
              <a:t> viết:      BC = AD</a:t>
            </a:r>
          </a:p>
        </p:txBody>
      </p:sp>
      <p:sp>
        <p:nvSpPr>
          <p:cNvPr id="16267" name="AutoShape 2955"/>
          <p:cNvSpPr>
            <a:spLocks noChangeArrowheads="1"/>
          </p:cNvSpPr>
          <p:nvPr/>
        </p:nvSpPr>
        <p:spPr bwMode="auto">
          <a:xfrm>
            <a:off x="0" y="4876800"/>
            <a:ext cx="9906000" cy="2133600"/>
          </a:xfrm>
          <a:prstGeom prst="horizontalScroll">
            <a:avLst>
              <a:gd name="adj" fmla="val 12500"/>
            </a:avLst>
          </a:prstGeom>
          <a:solidFill>
            <a:schemeClr val="bg1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800">
              <a:latin typeface="Times New Roman" panose="02020603050405020304" pitchFamily="18" charset="0"/>
            </a:endParaRPr>
          </a:p>
        </p:txBody>
      </p:sp>
      <p:sp>
        <p:nvSpPr>
          <p:cNvPr id="16268" name="Text Box 2956"/>
          <p:cNvSpPr txBox="1">
            <a:spLocks noChangeArrowheads="1"/>
          </p:cNvSpPr>
          <p:nvPr/>
        </p:nvSpPr>
        <p:spPr bwMode="auto">
          <a:xfrm>
            <a:off x="407988" y="5067300"/>
            <a:ext cx="9525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0000FF"/>
                </a:solidFill>
                <a:latin typeface="Times New Roman" panose="02020603050405020304" pitchFamily="18" charset="0"/>
              </a:rPr>
              <a:t>     Hình chữ nhật có 4 góc vuông, có 2 cạnh dài bằng nhau và 2 cạnh ngắn bằng nhau.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834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991600" cy="1447800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</a:p>
        </p:txBody>
      </p:sp>
      <p:grpSp>
        <p:nvGrpSpPr>
          <p:cNvPr id="12" name="Group 2919"/>
          <p:cNvGrpSpPr>
            <a:grpSpLocks/>
          </p:cNvGrpSpPr>
          <p:nvPr/>
        </p:nvGrpSpPr>
        <p:grpSpPr bwMode="auto">
          <a:xfrm>
            <a:off x="519113" y="2209800"/>
            <a:ext cx="3613150" cy="204788"/>
            <a:chOff x="384" y="1488"/>
            <a:chExt cx="2304" cy="48"/>
          </a:xfrm>
        </p:grpSpPr>
        <p:sp>
          <p:nvSpPr>
            <p:cNvPr id="8351" name="Rectangle 2917"/>
            <p:cNvSpPr>
              <a:spLocks noChangeArrowheads="1"/>
            </p:cNvSpPr>
            <p:nvPr/>
          </p:nvSpPr>
          <p:spPr bwMode="auto">
            <a:xfrm flipV="1">
              <a:off x="384" y="1488"/>
              <a:ext cx="2304" cy="4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vi-VN" altLang="en-US" sz="1400" u="sng">
                <a:latin typeface=".VnTimeH" pitchFamily="34" charset="0"/>
              </a:endParaRPr>
            </a:p>
          </p:txBody>
        </p:sp>
        <p:sp>
          <p:nvSpPr>
            <p:cNvPr id="8352" name="Line 2918"/>
            <p:cNvSpPr>
              <a:spLocks noChangeShapeType="1"/>
            </p:cNvSpPr>
            <p:nvPr/>
          </p:nvSpPr>
          <p:spPr bwMode="auto">
            <a:xfrm>
              <a:off x="2431" y="1488"/>
              <a:ext cx="0" cy="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347" name="Line 179"/>
          <p:cNvSpPr>
            <a:spLocks noChangeShapeType="1"/>
          </p:cNvSpPr>
          <p:nvPr/>
        </p:nvSpPr>
        <p:spPr bwMode="auto">
          <a:xfrm>
            <a:off x="528638" y="2486025"/>
            <a:ext cx="32004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48" name="Line 180"/>
          <p:cNvSpPr>
            <a:spLocks noChangeShapeType="1"/>
          </p:cNvSpPr>
          <p:nvPr/>
        </p:nvSpPr>
        <p:spPr bwMode="auto">
          <a:xfrm>
            <a:off x="533400" y="4552950"/>
            <a:ext cx="32004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51" name="Line 183"/>
          <p:cNvSpPr>
            <a:spLocks noChangeShapeType="1"/>
          </p:cNvSpPr>
          <p:nvPr/>
        </p:nvSpPr>
        <p:spPr bwMode="auto">
          <a:xfrm>
            <a:off x="533400" y="2514600"/>
            <a:ext cx="0" cy="20574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52" name="Line 184"/>
          <p:cNvSpPr>
            <a:spLocks noChangeShapeType="1"/>
          </p:cNvSpPr>
          <p:nvPr/>
        </p:nvSpPr>
        <p:spPr bwMode="auto">
          <a:xfrm>
            <a:off x="3762375" y="2514600"/>
            <a:ext cx="0" cy="20574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18" name="Rectangle 2806"/>
          <p:cNvSpPr>
            <a:spLocks noChangeArrowheads="1"/>
          </p:cNvSpPr>
          <p:nvPr/>
        </p:nvSpPr>
        <p:spPr bwMode="auto">
          <a:xfrm>
            <a:off x="415925" y="5886450"/>
            <a:ext cx="94488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600" b="1">
                <a:latin typeface="Times New Roman" panose="02020603050405020304" pitchFamily="18" charset="0"/>
              </a:rPr>
              <a:t>Độ dài cạnh dài gọi là</a:t>
            </a:r>
            <a:r>
              <a:rPr lang="en-US" altLang="en-US" sz="2600" b="1">
                <a:solidFill>
                  <a:srgbClr val="3399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>
                <a:solidFill>
                  <a:srgbClr val="FF0000"/>
                </a:solidFill>
                <a:latin typeface="Times New Roman" panose="02020603050405020304" pitchFamily="18" charset="0"/>
              </a:rPr>
              <a:t>chiều dài</a:t>
            </a:r>
            <a:r>
              <a:rPr lang="en-US" altLang="en-US" sz="2600" b="1">
                <a:latin typeface="Times New Roman" panose="02020603050405020304" pitchFamily="18" charset="0"/>
              </a:rPr>
              <a:t>, độ dài cạnh ngắn gọi là</a:t>
            </a:r>
            <a:r>
              <a:rPr lang="en-US" altLang="en-US" sz="2600" b="1">
                <a:solidFill>
                  <a:srgbClr val="3399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>
                <a:solidFill>
                  <a:srgbClr val="FF0000"/>
                </a:solidFill>
                <a:latin typeface="Times New Roman" panose="02020603050405020304" pitchFamily="18" charset="0"/>
              </a:rPr>
              <a:t>chiều rộng</a:t>
            </a:r>
            <a:r>
              <a:rPr lang="en-US" altLang="en-US" sz="2600">
                <a:latin typeface="Times New Roman" panose="02020603050405020304" pitchFamily="18" charset="0"/>
              </a:rPr>
              <a:t>.</a:t>
            </a:r>
          </a:p>
          <a:p>
            <a:pPr algn="ctr" eaLnBrk="1" hangingPunct="1">
              <a:buFontTx/>
              <a:buNone/>
            </a:pPr>
            <a:endParaRPr lang="en-US" altLang="en-US" sz="2500">
              <a:latin typeface="Times New Roman" panose="02020603050405020304" pitchFamily="18" charset="0"/>
            </a:endParaRPr>
          </a:p>
        </p:txBody>
      </p:sp>
      <p:sp>
        <p:nvSpPr>
          <p:cNvPr id="8348" name="TextBox 58"/>
          <p:cNvSpPr txBox="1">
            <a:spLocks noChangeArrowheads="1"/>
          </p:cNvSpPr>
          <p:nvPr/>
        </p:nvSpPr>
        <p:spPr bwMode="auto">
          <a:xfrm>
            <a:off x="1981200" y="76200"/>
            <a:ext cx="693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vi-VN" altLang="en-US" sz="2400" b="1"/>
              <a:t>Thứ ba ngày 9 tháng 11 năm 2021 </a:t>
            </a:r>
            <a:endParaRPr lang="en-US" altLang="en-US" sz="2400" b="1"/>
          </a:p>
        </p:txBody>
      </p:sp>
      <p:sp>
        <p:nvSpPr>
          <p:cNvPr id="8349" name="Rectangle 13"/>
          <p:cNvSpPr>
            <a:spLocks noChangeArrowheads="1"/>
          </p:cNvSpPr>
          <p:nvPr/>
        </p:nvSpPr>
        <p:spPr bwMode="auto">
          <a:xfrm>
            <a:off x="-76200" y="514350"/>
            <a:ext cx="1676400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61" name="Text Box 9"/>
          <p:cNvSpPr txBox="1">
            <a:spLocks noChangeArrowheads="1"/>
          </p:cNvSpPr>
          <p:nvPr/>
        </p:nvSpPr>
        <p:spPr bwMode="auto">
          <a:xfrm>
            <a:off x="1143000" y="4840288"/>
            <a:ext cx="8077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 Hình chữ nhật có đặc điểm gì?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7692E-6 -3.33333E-6 L -0.10769 -3.33333E-6 " pathEditMode="relative" ptsTypes="AA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62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62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62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62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06 -4.0333E-6 L 0.10868 0.00139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73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9" presetClass="emph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4"/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45" dur="500" fill="hold"/>
                                        <p:tgtEl>
                                          <p:spTgt spid="162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162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62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162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2.22222E-6 L -0.10769 -2.22222E-6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8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9" presetClass="emph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5"/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6" dur="500" fill="hold"/>
                                        <p:tgtEl>
                                          <p:spTgt spid="16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16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16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16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-5.55556E-6 L 0.10769 -5.55556E-6 " pathEditMode="relative" ptsTypes="AA">
                                      <p:cBhvr>
                                        <p:cTn id="8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9" presetClass="emph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6"/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87" dur="500" fill="hold"/>
                                        <p:tgtEl>
                                          <p:spTgt spid="162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8" dur="500" fill="hold"/>
                                        <p:tgtEl>
                                          <p:spTgt spid="162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162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162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7" dur="1000"/>
                                        <p:tgtEl>
                                          <p:spTgt spid="1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1" dur="500" fill="hold"/>
                                        <p:tgtEl>
                                          <p:spTgt spid="1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2" dur="500" fill="hold"/>
                                        <p:tgtEl>
                                          <p:spTgt spid="1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3" dur="500" fill="hold"/>
                                        <p:tgtEl>
                                          <p:spTgt spid="1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1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6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6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1" dur="1000"/>
                                        <p:tgtEl>
                                          <p:spTgt spid="1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6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6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8" dur="1000"/>
                                        <p:tgtEl>
                                          <p:spTgt spid="1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6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6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3" dur="1000"/>
                                        <p:tgtEl>
                                          <p:spTgt spid="1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7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7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7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7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87202E-6 -1.85185E-6 L -0.00016 0.31551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" y="15764"/>
                                    </p:animMotion>
                                  </p:childTnLst>
                                </p:cTn>
                              </p:par>
                              <p:par>
                                <p:cTn id="15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2" dur="500"/>
                                        <p:tgtEl>
                                          <p:spTgt spid="7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5" dur="500"/>
                                        <p:tgtEl>
                                          <p:spTgt spid="7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8" dur="500"/>
                                        <p:tgtEl>
                                          <p:spTgt spid="7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1" dur="500"/>
                                        <p:tgtEl>
                                          <p:spTgt spid="7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2" dur="80"/>
                                        <p:tgtEl>
                                          <p:spTgt spid="162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3" dur="80"/>
                                        <p:tgtEl>
                                          <p:spTgt spid="162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80"/>
                                        <p:tgtEl>
                                          <p:spTgt spid="162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622E-6 0 L 0.34599 0 " pathEditMode="relative" rAng="0" ptsTypes="AA">
                                      <p:cBhvr>
                                        <p:cTn id="18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9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3" dur="80"/>
                                        <p:tgtEl>
                                          <p:spTgt spid="162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4" dur="80"/>
                                        <p:tgtEl>
                                          <p:spTgt spid="162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80"/>
                                        <p:tgtEl>
                                          <p:spTgt spid="162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3" dur="2000"/>
                                        <p:tgtEl>
                                          <p:spTgt spid="16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6" dur="2000"/>
                                        <p:tgtEl>
                                          <p:spTgt spid="16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16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16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3" dur="1000"/>
                                        <p:tgtEl>
                                          <p:spTgt spid="16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24" grpId="0" animBg="1"/>
      <p:bldP spid="16248" grpId="0" animBg="1"/>
      <p:bldP spid="16249" grpId="0" animBg="1"/>
      <p:bldP spid="16256" grpId="0" animBg="1"/>
      <p:bldP spid="8334" grpId="0"/>
      <p:bldP spid="16261" grpId="0"/>
      <p:bldP spid="16262" grpId="0"/>
      <p:bldP spid="16264" grpId="0"/>
      <p:bldP spid="16265" grpId="0"/>
      <p:bldP spid="16266" grpId="0"/>
      <p:bldP spid="16267" grpId="0" animBg="1"/>
      <p:bldP spid="16268" grpId="0"/>
      <p:bldP spid="16118" grpId="0"/>
      <p:bldP spid="61" grpId="0"/>
      <p:bldP spid="61" grpId="1"/>
      <p:bldP spid="61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 txBox="1">
            <a:spLocks noChangeArrowheads="1"/>
          </p:cNvSpPr>
          <p:nvPr/>
        </p:nvSpPr>
        <p:spPr bwMode="auto">
          <a:xfrm>
            <a:off x="685800" y="155575"/>
            <a:ext cx="8991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 NHẬT</a:t>
            </a:r>
          </a:p>
        </p:txBody>
      </p:sp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95250" y="2286000"/>
            <a:ext cx="975360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 * Hình chữ nhật có 4 góc vuông, có hai cạnh dài bằng nhau và hai cạnh ngắn bằng nhau.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  * Độ dài cạnh dài gọi là </a:t>
            </a:r>
            <a:r>
              <a:rPr lang="en-US" altLang="en-US" sz="3600" b="1" i="1">
                <a:solidFill>
                  <a:srgbClr val="FF0000"/>
                </a:solidFill>
                <a:latin typeface="Times New Roman" panose="02020603050405020304" pitchFamily="18" charset="0"/>
              </a:rPr>
              <a:t>chiều dài</a:t>
            </a: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. Độ dài cạnh ngắn gọi là </a:t>
            </a:r>
            <a:r>
              <a:rPr lang="en-US" altLang="en-US" sz="3600" b="1" i="1">
                <a:solidFill>
                  <a:srgbClr val="FF0000"/>
                </a:solidFill>
                <a:latin typeface="Times New Roman" panose="02020603050405020304" pitchFamily="18" charset="0"/>
              </a:rPr>
              <a:t>chiều rộng</a:t>
            </a:r>
          </a:p>
        </p:txBody>
      </p:sp>
      <p:sp>
        <p:nvSpPr>
          <p:cNvPr id="10244" name="Text Box 9"/>
          <p:cNvSpPr txBox="1">
            <a:spLocks noChangeArrowheads="1"/>
          </p:cNvSpPr>
          <p:nvPr/>
        </p:nvSpPr>
        <p:spPr bwMode="auto">
          <a:xfrm>
            <a:off x="3352800" y="1524000"/>
            <a:ext cx="2514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 * Ghi nhớ:</a:t>
            </a:r>
          </a:p>
        </p:txBody>
      </p:sp>
      <p:sp>
        <p:nvSpPr>
          <p:cNvPr id="10245" name="TextBox 5"/>
          <p:cNvSpPr txBox="1">
            <a:spLocks noChangeArrowheads="1"/>
          </p:cNvSpPr>
          <p:nvPr/>
        </p:nvSpPr>
        <p:spPr bwMode="auto">
          <a:xfrm>
            <a:off x="1981200" y="76200"/>
            <a:ext cx="693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vi-VN" altLang="en-US" sz="2400" b="1"/>
              <a:t>Thứ ba ngày 9 tháng 11 năm 2021 </a:t>
            </a:r>
            <a:endParaRPr lang="en-US" altLang="en-US" sz="2400" b="1"/>
          </a:p>
        </p:txBody>
      </p:sp>
      <p:sp>
        <p:nvSpPr>
          <p:cNvPr id="10246" name="Rectangle 13"/>
          <p:cNvSpPr>
            <a:spLocks noChangeArrowheads="1"/>
          </p:cNvSpPr>
          <p:nvPr/>
        </p:nvSpPr>
        <p:spPr bwMode="auto">
          <a:xfrm>
            <a:off x="-76200" y="514350"/>
            <a:ext cx="1676400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18" name="Rectangle 2806"/>
          <p:cNvSpPr>
            <a:spLocks noChangeArrowheads="1"/>
          </p:cNvSpPr>
          <p:nvPr/>
        </p:nvSpPr>
        <p:spPr bwMode="auto">
          <a:xfrm>
            <a:off x="381000" y="1600200"/>
            <a:ext cx="2743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33CC33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2. Thực hành</a:t>
            </a:r>
          </a:p>
          <a:p>
            <a:pPr eaLnBrk="1" hangingPunct="1">
              <a:buFontTx/>
              <a:buNone/>
            </a:pPr>
            <a:endParaRPr lang="en-US" altLang="en-US" sz="2500">
              <a:latin typeface="Times New Roman" panose="02020603050405020304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762000" y="76200"/>
            <a:ext cx="8991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sz="3200" kern="0" dirty="0">
                <a:solidFill>
                  <a:schemeClr val="tx2"/>
                </a:solidFill>
                <a:ea typeface="+mj-ea"/>
                <a:cs typeface="Times New Roman" pitchFamily="18" charset="0"/>
              </a:rPr>
              <a:t/>
            </a:r>
            <a:br>
              <a:rPr lang="en-US" sz="3200" kern="0" dirty="0">
                <a:solidFill>
                  <a:schemeClr val="tx2"/>
                </a:solidFill>
                <a:ea typeface="+mj-ea"/>
                <a:cs typeface="Times New Roman" pitchFamily="18" charset="0"/>
              </a:rPr>
            </a:br>
            <a:r>
              <a:rPr lang="en-US" sz="3200" b="1" kern="0" dirty="0">
                <a:solidFill>
                  <a:srgbClr val="FF0000"/>
                </a:solidFill>
                <a:ea typeface="+mj-ea"/>
                <a:cs typeface="Times New Roman" pitchFamily="18" charset="0"/>
              </a:rPr>
              <a:t>HÌNH CHỮ NHẬT</a:t>
            </a:r>
          </a:p>
        </p:txBody>
      </p:sp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1981200" y="76200"/>
            <a:ext cx="693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vi-VN" altLang="en-US" sz="2400" b="1"/>
              <a:t>Thứ ba ngày 9 tháng 11 năm 2021 </a:t>
            </a:r>
            <a:endParaRPr lang="en-US" altLang="en-US" sz="2400" b="1"/>
          </a:p>
        </p:txBody>
      </p:sp>
      <p:sp>
        <p:nvSpPr>
          <p:cNvPr id="11269" name="Rectangle 13"/>
          <p:cNvSpPr>
            <a:spLocks noChangeArrowheads="1"/>
          </p:cNvSpPr>
          <p:nvPr/>
        </p:nvSpPr>
        <p:spPr bwMode="auto">
          <a:xfrm>
            <a:off x="-76200" y="514350"/>
            <a:ext cx="1676400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773" name="Group 333"/>
          <p:cNvGraphicFramePr>
            <a:graphicFrameLocks noGrp="1"/>
          </p:cNvGraphicFramePr>
          <p:nvPr>
            <p:ph/>
          </p:nvPr>
        </p:nvGraphicFramePr>
        <p:xfrm>
          <a:off x="0" y="2971800"/>
          <a:ext cx="9906000" cy="2987675"/>
        </p:xfrm>
        <a:graphic>
          <a:graphicData uri="http://schemas.openxmlformats.org/drawingml/2006/table">
            <a:tbl>
              <a:tblPr/>
              <a:tblGrid>
                <a:gridCol w="396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52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52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49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37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528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11162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427038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95287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526" name="Text Box 3"/>
          <p:cNvSpPr txBox="1">
            <a:spLocks noChangeArrowheads="1"/>
          </p:cNvSpPr>
          <p:nvPr/>
        </p:nvSpPr>
        <p:spPr bwMode="auto">
          <a:xfrm>
            <a:off x="381000" y="1619250"/>
            <a:ext cx="6096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800"/>
          </a:p>
        </p:txBody>
      </p:sp>
      <p:sp>
        <p:nvSpPr>
          <p:cNvPr id="12527" name="Text Box 4"/>
          <p:cNvSpPr txBox="1">
            <a:spLocks noChangeArrowheads="1"/>
          </p:cNvSpPr>
          <p:nvPr/>
        </p:nvSpPr>
        <p:spPr bwMode="auto">
          <a:xfrm>
            <a:off x="838200" y="169545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1400"/>
          </a:p>
        </p:txBody>
      </p:sp>
      <p:sp>
        <p:nvSpPr>
          <p:cNvPr id="12528" name="AutoShape 241"/>
          <p:cNvSpPr>
            <a:spLocks noChangeArrowheads="1"/>
          </p:cNvSpPr>
          <p:nvPr/>
        </p:nvSpPr>
        <p:spPr bwMode="auto">
          <a:xfrm rot="5400000">
            <a:off x="609600" y="3829050"/>
            <a:ext cx="1524000" cy="1981200"/>
          </a:xfrm>
          <a:prstGeom prst="flowChartManualInpu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800">
              <a:latin typeface="Times New Roman" panose="02020603050405020304" pitchFamily="18" charset="0"/>
            </a:endParaRPr>
          </a:p>
        </p:txBody>
      </p:sp>
      <p:sp>
        <p:nvSpPr>
          <p:cNvPr id="12529" name="Rectangle 242"/>
          <p:cNvSpPr>
            <a:spLocks noChangeArrowheads="1"/>
          </p:cNvSpPr>
          <p:nvPr/>
        </p:nvSpPr>
        <p:spPr bwMode="auto">
          <a:xfrm>
            <a:off x="2743200" y="4076700"/>
            <a:ext cx="2400300" cy="14859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800">
              <a:latin typeface="Times New Roman" panose="02020603050405020304" pitchFamily="18" charset="0"/>
            </a:endParaRPr>
          </a:p>
        </p:txBody>
      </p:sp>
      <p:sp>
        <p:nvSpPr>
          <p:cNvPr id="12530" name="Rectangle 243"/>
          <p:cNvSpPr>
            <a:spLocks noChangeArrowheads="1"/>
          </p:cNvSpPr>
          <p:nvPr/>
        </p:nvSpPr>
        <p:spPr bwMode="auto">
          <a:xfrm>
            <a:off x="8705850" y="3733800"/>
            <a:ext cx="819150" cy="22098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800">
              <a:latin typeface="Times New Roman" panose="02020603050405020304" pitchFamily="18" charset="0"/>
            </a:endParaRPr>
          </a:p>
        </p:txBody>
      </p:sp>
      <p:sp>
        <p:nvSpPr>
          <p:cNvPr id="12531" name="AutoShape 244"/>
          <p:cNvSpPr>
            <a:spLocks noChangeArrowheads="1"/>
          </p:cNvSpPr>
          <p:nvPr/>
        </p:nvSpPr>
        <p:spPr bwMode="auto">
          <a:xfrm>
            <a:off x="5562600" y="4095750"/>
            <a:ext cx="2743200" cy="1466850"/>
          </a:xfrm>
          <a:prstGeom prst="parallelogram">
            <a:avLst>
              <a:gd name="adj" fmla="val 54442"/>
            </a:avLst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800">
              <a:latin typeface="Times New Roman" panose="02020603050405020304" pitchFamily="18" charset="0"/>
            </a:endParaRPr>
          </a:p>
        </p:txBody>
      </p:sp>
      <p:grpSp>
        <p:nvGrpSpPr>
          <p:cNvPr id="2" name="Group 245"/>
          <p:cNvGrpSpPr>
            <a:grpSpLocks/>
          </p:cNvGrpSpPr>
          <p:nvPr/>
        </p:nvGrpSpPr>
        <p:grpSpPr bwMode="auto">
          <a:xfrm rot="-5400000">
            <a:off x="952500" y="4991100"/>
            <a:ext cx="609600" cy="533400"/>
            <a:chOff x="624" y="1104"/>
            <a:chExt cx="480" cy="480"/>
          </a:xfrm>
        </p:grpSpPr>
        <p:sp>
          <p:nvSpPr>
            <p:cNvPr id="12605" name="AutoShape 246"/>
            <p:cNvSpPr>
              <a:spLocks noChangeArrowheads="1"/>
            </p:cNvSpPr>
            <p:nvPr/>
          </p:nvSpPr>
          <p:spPr bwMode="auto">
            <a:xfrm>
              <a:off x="624" y="1104"/>
              <a:ext cx="480" cy="480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800">
                <a:latin typeface="Times New Roman" panose="02020603050405020304" pitchFamily="18" charset="0"/>
              </a:endParaRPr>
            </a:p>
          </p:txBody>
        </p:sp>
        <p:sp>
          <p:nvSpPr>
            <p:cNvPr id="12606" name="AutoShape 247"/>
            <p:cNvSpPr>
              <a:spLocks noChangeArrowheads="1"/>
            </p:cNvSpPr>
            <p:nvPr/>
          </p:nvSpPr>
          <p:spPr bwMode="auto">
            <a:xfrm>
              <a:off x="720" y="1296"/>
              <a:ext cx="192" cy="192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8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248"/>
          <p:cNvGrpSpPr>
            <a:grpSpLocks/>
          </p:cNvGrpSpPr>
          <p:nvPr/>
        </p:nvGrpSpPr>
        <p:grpSpPr bwMode="auto">
          <a:xfrm>
            <a:off x="2743200" y="4095750"/>
            <a:ext cx="2390775" cy="1466850"/>
            <a:chOff x="1734" y="2256"/>
            <a:chExt cx="1506" cy="924"/>
          </a:xfrm>
        </p:grpSpPr>
        <p:grpSp>
          <p:nvGrpSpPr>
            <p:cNvPr id="12593" name="Group 249"/>
            <p:cNvGrpSpPr>
              <a:grpSpLocks/>
            </p:cNvGrpSpPr>
            <p:nvPr/>
          </p:nvGrpSpPr>
          <p:grpSpPr bwMode="auto">
            <a:xfrm>
              <a:off x="1734" y="2256"/>
              <a:ext cx="264" cy="288"/>
              <a:chOff x="1768" y="1200"/>
              <a:chExt cx="384" cy="340"/>
            </a:xfrm>
          </p:grpSpPr>
          <p:sp>
            <p:nvSpPr>
              <p:cNvPr id="12603" name="AutoShape 250"/>
              <p:cNvSpPr>
                <a:spLocks noChangeArrowheads="1"/>
              </p:cNvSpPr>
              <p:nvPr/>
            </p:nvSpPr>
            <p:spPr bwMode="auto">
              <a:xfrm rot="5400000">
                <a:off x="1790" y="1178"/>
                <a:ext cx="340" cy="384"/>
              </a:xfrm>
              <a:prstGeom prst="rtTriangl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604" name="AutoShape 251"/>
              <p:cNvSpPr>
                <a:spLocks noChangeArrowheads="1"/>
              </p:cNvSpPr>
              <p:nvPr/>
            </p:nvSpPr>
            <p:spPr bwMode="auto">
              <a:xfrm rot="5400000">
                <a:off x="1835" y="1246"/>
                <a:ext cx="136" cy="153"/>
              </a:xfrm>
              <a:prstGeom prst="rtTriangl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8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2594" name="Group 252"/>
            <p:cNvGrpSpPr>
              <a:grpSpLocks/>
            </p:cNvGrpSpPr>
            <p:nvPr/>
          </p:nvGrpSpPr>
          <p:grpSpPr bwMode="auto">
            <a:xfrm rot="10800000">
              <a:off x="3024" y="2256"/>
              <a:ext cx="216" cy="288"/>
              <a:chOff x="624" y="1104"/>
              <a:chExt cx="480" cy="480"/>
            </a:xfrm>
          </p:grpSpPr>
          <p:sp>
            <p:nvSpPr>
              <p:cNvPr id="12601" name="AutoShape 253"/>
              <p:cNvSpPr>
                <a:spLocks noChangeArrowheads="1"/>
              </p:cNvSpPr>
              <p:nvPr/>
            </p:nvSpPr>
            <p:spPr bwMode="auto">
              <a:xfrm>
                <a:off x="624" y="1104"/>
                <a:ext cx="480" cy="480"/>
              </a:xfrm>
              <a:prstGeom prst="rtTriangl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602" name="AutoShape 254"/>
              <p:cNvSpPr>
                <a:spLocks noChangeArrowheads="1"/>
              </p:cNvSpPr>
              <p:nvPr/>
            </p:nvSpPr>
            <p:spPr bwMode="auto">
              <a:xfrm>
                <a:off x="720" y="1296"/>
                <a:ext cx="192" cy="192"/>
              </a:xfrm>
              <a:prstGeom prst="rtTriangl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8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2595" name="Group 255"/>
            <p:cNvGrpSpPr>
              <a:grpSpLocks/>
            </p:cNvGrpSpPr>
            <p:nvPr/>
          </p:nvGrpSpPr>
          <p:grpSpPr bwMode="auto">
            <a:xfrm>
              <a:off x="1734" y="2892"/>
              <a:ext cx="216" cy="288"/>
              <a:chOff x="571" y="1104"/>
              <a:chExt cx="480" cy="480"/>
            </a:xfrm>
          </p:grpSpPr>
          <p:sp>
            <p:nvSpPr>
              <p:cNvPr id="12599" name="AutoShape 256"/>
              <p:cNvSpPr>
                <a:spLocks noChangeArrowheads="1"/>
              </p:cNvSpPr>
              <p:nvPr/>
            </p:nvSpPr>
            <p:spPr bwMode="auto">
              <a:xfrm>
                <a:off x="571" y="1104"/>
                <a:ext cx="480" cy="480"/>
              </a:xfrm>
              <a:prstGeom prst="rtTriangl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600" name="AutoShape 257"/>
              <p:cNvSpPr>
                <a:spLocks noChangeArrowheads="1"/>
              </p:cNvSpPr>
              <p:nvPr/>
            </p:nvSpPr>
            <p:spPr bwMode="auto">
              <a:xfrm>
                <a:off x="699" y="1344"/>
                <a:ext cx="192" cy="192"/>
              </a:xfrm>
              <a:prstGeom prst="rtTriangl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8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2596" name="Group 258"/>
            <p:cNvGrpSpPr>
              <a:grpSpLocks/>
            </p:cNvGrpSpPr>
            <p:nvPr/>
          </p:nvGrpSpPr>
          <p:grpSpPr bwMode="auto">
            <a:xfrm rot="10800000">
              <a:off x="2976" y="2880"/>
              <a:ext cx="264" cy="288"/>
              <a:chOff x="1812" y="1200"/>
              <a:chExt cx="384" cy="340"/>
            </a:xfrm>
          </p:grpSpPr>
          <p:sp>
            <p:nvSpPr>
              <p:cNvPr id="12597" name="AutoShape 259"/>
              <p:cNvSpPr>
                <a:spLocks noChangeArrowheads="1"/>
              </p:cNvSpPr>
              <p:nvPr/>
            </p:nvSpPr>
            <p:spPr bwMode="auto">
              <a:xfrm rot="5400000">
                <a:off x="1834" y="1178"/>
                <a:ext cx="340" cy="384"/>
              </a:xfrm>
              <a:prstGeom prst="rtTriangl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598" name="AutoShape 260"/>
              <p:cNvSpPr>
                <a:spLocks noChangeArrowheads="1"/>
              </p:cNvSpPr>
              <p:nvPr/>
            </p:nvSpPr>
            <p:spPr bwMode="auto">
              <a:xfrm rot="5400000">
                <a:off x="1881" y="1246"/>
                <a:ext cx="136" cy="153"/>
              </a:xfrm>
              <a:prstGeom prst="rtTriangl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800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8" name="Group 261"/>
          <p:cNvGrpSpPr>
            <a:grpSpLocks/>
          </p:cNvGrpSpPr>
          <p:nvPr/>
        </p:nvGrpSpPr>
        <p:grpSpPr bwMode="auto">
          <a:xfrm>
            <a:off x="8705850" y="3733800"/>
            <a:ext cx="76200" cy="76200"/>
            <a:chOff x="5508" y="2019"/>
            <a:chExt cx="48" cy="48"/>
          </a:xfrm>
        </p:grpSpPr>
        <p:sp>
          <p:nvSpPr>
            <p:cNvPr id="12591" name="Line 262"/>
            <p:cNvSpPr>
              <a:spLocks noChangeShapeType="1"/>
            </p:cNvSpPr>
            <p:nvPr/>
          </p:nvSpPr>
          <p:spPr bwMode="auto">
            <a:xfrm>
              <a:off x="5550" y="2019"/>
              <a:ext cx="0" cy="4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2" name="Line 263"/>
            <p:cNvSpPr>
              <a:spLocks noChangeShapeType="1"/>
            </p:cNvSpPr>
            <p:nvPr/>
          </p:nvSpPr>
          <p:spPr bwMode="auto">
            <a:xfrm>
              <a:off x="5508" y="2061"/>
              <a:ext cx="48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264"/>
          <p:cNvGrpSpPr>
            <a:grpSpLocks/>
          </p:cNvGrpSpPr>
          <p:nvPr/>
        </p:nvGrpSpPr>
        <p:grpSpPr bwMode="auto">
          <a:xfrm flipV="1">
            <a:off x="8720138" y="5867400"/>
            <a:ext cx="76200" cy="76200"/>
            <a:chOff x="5508" y="2019"/>
            <a:chExt cx="48" cy="48"/>
          </a:xfrm>
        </p:grpSpPr>
        <p:sp>
          <p:nvSpPr>
            <p:cNvPr id="12589" name="Line 265"/>
            <p:cNvSpPr>
              <a:spLocks noChangeShapeType="1"/>
            </p:cNvSpPr>
            <p:nvPr/>
          </p:nvSpPr>
          <p:spPr bwMode="auto">
            <a:xfrm>
              <a:off x="5550" y="2019"/>
              <a:ext cx="0" cy="4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0" name="Line 266"/>
            <p:cNvSpPr>
              <a:spLocks noChangeShapeType="1"/>
            </p:cNvSpPr>
            <p:nvPr/>
          </p:nvSpPr>
          <p:spPr bwMode="auto">
            <a:xfrm>
              <a:off x="5508" y="2061"/>
              <a:ext cx="48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267"/>
          <p:cNvGrpSpPr>
            <a:grpSpLocks/>
          </p:cNvGrpSpPr>
          <p:nvPr/>
        </p:nvGrpSpPr>
        <p:grpSpPr bwMode="auto">
          <a:xfrm flipH="1" flipV="1">
            <a:off x="9424988" y="5867400"/>
            <a:ext cx="76200" cy="76200"/>
            <a:chOff x="5508" y="2019"/>
            <a:chExt cx="48" cy="48"/>
          </a:xfrm>
        </p:grpSpPr>
        <p:sp>
          <p:nvSpPr>
            <p:cNvPr id="12587" name="Line 268"/>
            <p:cNvSpPr>
              <a:spLocks noChangeShapeType="1"/>
            </p:cNvSpPr>
            <p:nvPr/>
          </p:nvSpPr>
          <p:spPr bwMode="auto">
            <a:xfrm>
              <a:off x="5550" y="2019"/>
              <a:ext cx="0" cy="4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88" name="Line 269"/>
            <p:cNvSpPr>
              <a:spLocks noChangeShapeType="1"/>
            </p:cNvSpPr>
            <p:nvPr/>
          </p:nvSpPr>
          <p:spPr bwMode="auto">
            <a:xfrm>
              <a:off x="5508" y="2061"/>
              <a:ext cx="48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" name="Group 270"/>
          <p:cNvGrpSpPr>
            <a:grpSpLocks/>
          </p:cNvGrpSpPr>
          <p:nvPr/>
        </p:nvGrpSpPr>
        <p:grpSpPr bwMode="auto">
          <a:xfrm flipH="1">
            <a:off x="9429750" y="3733800"/>
            <a:ext cx="76200" cy="76200"/>
            <a:chOff x="5508" y="2019"/>
            <a:chExt cx="48" cy="48"/>
          </a:xfrm>
        </p:grpSpPr>
        <p:sp>
          <p:nvSpPr>
            <p:cNvPr id="12585" name="Line 271"/>
            <p:cNvSpPr>
              <a:spLocks noChangeShapeType="1"/>
            </p:cNvSpPr>
            <p:nvPr/>
          </p:nvSpPr>
          <p:spPr bwMode="auto">
            <a:xfrm>
              <a:off x="5550" y="2019"/>
              <a:ext cx="0" cy="4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86" name="Line 272"/>
            <p:cNvSpPr>
              <a:spLocks noChangeShapeType="1"/>
            </p:cNvSpPr>
            <p:nvPr/>
          </p:nvSpPr>
          <p:spPr bwMode="auto">
            <a:xfrm>
              <a:off x="5508" y="2061"/>
              <a:ext cx="48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538" name="Text Box 273"/>
          <p:cNvSpPr txBox="1">
            <a:spLocks noChangeArrowheads="1"/>
          </p:cNvSpPr>
          <p:nvPr/>
        </p:nvSpPr>
        <p:spPr bwMode="auto">
          <a:xfrm>
            <a:off x="95250" y="37480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12539" name="Text Box 274"/>
          <p:cNvSpPr txBox="1">
            <a:spLocks noChangeArrowheads="1"/>
          </p:cNvSpPr>
          <p:nvPr/>
        </p:nvSpPr>
        <p:spPr bwMode="auto">
          <a:xfrm>
            <a:off x="1905000" y="36718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12540" name="Text Box 275"/>
          <p:cNvSpPr txBox="1">
            <a:spLocks noChangeArrowheads="1"/>
          </p:cNvSpPr>
          <p:nvPr/>
        </p:nvSpPr>
        <p:spPr bwMode="auto">
          <a:xfrm>
            <a:off x="2095500" y="55006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12541" name="Text Box 276"/>
          <p:cNvSpPr txBox="1">
            <a:spLocks noChangeArrowheads="1"/>
          </p:cNvSpPr>
          <p:nvPr/>
        </p:nvSpPr>
        <p:spPr bwMode="auto">
          <a:xfrm>
            <a:off x="95250" y="55006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12542" name="Text Box 277"/>
          <p:cNvSpPr txBox="1">
            <a:spLocks noChangeArrowheads="1"/>
          </p:cNvSpPr>
          <p:nvPr/>
        </p:nvSpPr>
        <p:spPr bwMode="auto">
          <a:xfrm>
            <a:off x="2686050" y="37480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12543" name="Text Box 278"/>
          <p:cNvSpPr txBox="1">
            <a:spLocks noChangeArrowheads="1"/>
          </p:cNvSpPr>
          <p:nvPr/>
        </p:nvSpPr>
        <p:spPr bwMode="auto">
          <a:xfrm>
            <a:off x="4876800" y="37480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12544" name="Text Box 279"/>
          <p:cNvSpPr txBox="1">
            <a:spLocks noChangeArrowheads="1"/>
          </p:cNvSpPr>
          <p:nvPr/>
        </p:nvSpPr>
        <p:spPr bwMode="auto">
          <a:xfrm>
            <a:off x="4895850" y="55006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P</a:t>
            </a:r>
          </a:p>
        </p:txBody>
      </p:sp>
      <p:sp>
        <p:nvSpPr>
          <p:cNvPr id="12545" name="Text Box 280"/>
          <p:cNvSpPr txBox="1">
            <a:spLocks noChangeArrowheads="1"/>
          </p:cNvSpPr>
          <p:nvPr/>
        </p:nvSpPr>
        <p:spPr bwMode="auto">
          <a:xfrm>
            <a:off x="2686050" y="55006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Q</a:t>
            </a:r>
          </a:p>
        </p:txBody>
      </p:sp>
      <p:sp>
        <p:nvSpPr>
          <p:cNvPr id="12546" name="Text Box 281"/>
          <p:cNvSpPr txBox="1">
            <a:spLocks noChangeArrowheads="1"/>
          </p:cNvSpPr>
          <p:nvPr/>
        </p:nvSpPr>
        <p:spPr bwMode="auto">
          <a:xfrm>
            <a:off x="6057900" y="37480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12547" name="Text Box 282"/>
          <p:cNvSpPr txBox="1">
            <a:spLocks noChangeArrowheads="1"/>
          </p:cNvSpPr>
          <p:nvPr/>
        </p:nvSpPr>
        <p:spPr bwMode="auto">
          <a:xfrm>
            <a:off x="8020050" y="37480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G</a:t>
            </a:r>
          </a:p>
        </p:txBody>
      </p:sp>
      <p:sp>
        <p:nvSpPr>
          <p:cNvPr id="12548" name="Text Box 283"/>
          <p:cNvSpPr txBox="1">
            <a:spLocks noChangeArrowheads="1"/>
          </p:cNvSpPr>
          <p:nvPr/>
        </p:nvSpPr>
        <p:spPr bwMode="auto">
          <a:xfrm>
            <a:off x="7467600" y="55006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H</a:t>
            </a:r>
          </a:p>
        </p:txBody>
      </p:sp>
      <p:sp>
        <p:nvSpPr>
          <p:cNvPr id="12549" name="Text Box 284"/>
          <p:cNvSpPr txBox="1">
            <a:spLocks noChangeArrowheads="1"/>
          </p:cNvSpPr>
          <p:nvPr/>
        </p:nvSpPr>
        <p:spPr bwMode="auto">
          <a:xfrm>
            <a:off x="5486400" y="55006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I</a:t>
            </a:r>
          </a:p>
        </p:txBody>
      </p:sp>
      <p:sp>
        <p:nvSpPr>
          <p:cNvPr id="12550" name="Text Box 285"/>
          <p:cNvSpPr txBox="1">
            <a:spLocks noChangeArrowheads="1"/>
          </p:cNvSpPr>
          <p:nvPr/>
        </p:nvSpPr>
        <p:spPr bwMode="auto">
          <a:xfrm>
            <a:off x="8382000" y="33528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R</a:t>
            </a:r>
          </a:p>
        </p:txBody>
      </p:sp>
      <p:sp>
        <p:nvSpPr>
          <p:cNvPr id="12551" name="Text Box 286"/>
          <p:cNvSpPr txBox="1">
            <a:spLocks noChangeArrowheads="1"/>
          </p:cNvSpPr>
          <p:nvPr/>
        </p:nvSpPr>
        <p:spPr bwMode="auto">
          <a:xfrm>
            <a:off x="9448800" y="33528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12552" name="Text Box 287"/>
          <p:cNvSpPr txBox="1">
            <a:spLocks noChangeArrowheads="1"/>
          </p:cNvSpPr>
          <p:nvPr/>
        </p:nvSpPr>
        <p:spPr bwMode="auto">
          <a:xfrm>
            <a:off x="9448800" y="58816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T</a:t>
            </a:r>
          </a:p>
        </p:txBody>
      </p:sp>
      <p:sp>
        <p:nvSpPr>
          <p:cNvPr id="12553" name="Text Box 288"/>
          <p:cNvSpPr txBox="1">
            <a:spLocks noChangeArrowheads="1"/>
          </p:cNvSpPr>
          <p:nvPr/>
        </p:nvSpPr>
        <p:spPr bwMode="auto">
          <a:xfrm>
            <a:off x="8382000" y="58816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U</a:t>
            </a:r>
          </a:p>
        </p:txBody>
      </p:sp>
      <p:grpSp>
        <p:nvGrpSpPr>
          <p:cNvPr id="12" name="Group 289"/>
          <p:cNvGrpSpPr>
            <a:grpSpLocks/>
          </p:cNvGrpSpPr>
          <p:nvPr/>
        </p:nvGrpSpPr>
        <p:grpSpPr bwMode="auto">
          <a:xfrm>
            <a:off x="2743200" y="3962400"/>
            <a:ext cx="2819400" cy="76200"/>
            <a:chOff x="1740" y="2178"/>
            <a:chExt cx="1728" cy="48"/>
          </a:xfrm>
        </p:grpSpPr>
        <p:sp>
          <p:nvSpPr>
            <p:cNvPr id="12583" name="Rectangle 290"/>
            <p:cNvSpPr>
              <a:spLocks noChangeArrowheads="1"/>
            </p:cNvSpPr>
            <p:nvPr/>
          </p:nvSpPr>
          <p:spPr bwMode="auto">
            <a:xfrm>
              <a:off x="1740" y="2178"/>
              <a:ext cx="1728" cy="4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800">
                <a:latin typeface="Times New Roman" panose="02020603050405020304" pitchFamily="18" charset="0"/>
              </a:endParaRPr>
            </a:p>
          </p:txBody>
        </p:sp>
        <p:sp>
          <p:nvSpPr>
            <p:cNvPr id="12584" name="Line 291"/>
            <p:cNvSpPr>
              <a:spLocks noChangeShapeType="1"/>
            </p:cNvSpPr>
            <p:nvPr/>
          </p:nvSpPr>
          <p:spPr bwMode="auto">
            <a:xfrm>
              <a:off x="3216" y="2178"/>
              <a:ext cx="0" cy="48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292"/>
          <p:cNvGrpSpPr>
            <a:grpSpLocks/>
          </p:cNvGrpSpPr>
          <p:nvPr/>
        </p:nvGrpSpPr>
        <p:grpSpPr bwMode="auto">
          <a:xfrm>
            <a:off x="2657475" y="2849563"/>
            <a:ext cx="76200" cy="2743200"/>
            <a:chOff x="1674" y="1477"/>
            <a:chExt cx="48" cy="1728"/>
          </a:xfrm>
        </p:grpSpPr>
        <p:sp>
          <p:nvSpPr>
            <p:cNvPr id="12581" name="Rectangle 294"/>
            <p:cNvSpPr>
              <a:spLocks noChangeArrowheads="1"/>
            </p:cNvSpPr>
            <p:nvPr/>
          </p:nvSpPr>
          <p:spPr bwMode="auto">
            <a:xfrm rot="-5400000">
              <a:off x="834" y="2317"/>
              <a:ext cx="1728" cy="4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800">
                <a:latin typeface="Times New Roman" panose="02020603050405020304" pitchFamily="18" charset="0"/>
              </a:endParaRPr>
            </a:p>
          </p:txBody>
        </p:sp>
        <p:sp>
          <p:nvSpPr>
            <p:cNvPr id="12582" name="Line 296"/>
            <p:cNvSpPr>
              <a:spLocks noChangeShapeType="1"/>
            </p:cNvSpPr>
            <p:nvPr/>
          </p:nvSpPr>
          <p:spPr bwMode="auto">
            <a:xfrm flipH="1">
              <a:off x="1674" y="2247"/>
              <a:ext cx="48" cy="0"/>
            </a:xfrm>
            <a:prstGeom prst="line">
              <a:avLst/>
            </a:prstGeom>
            <a:noFill/>
            <a:ln w="38100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297"/>
          <p:cNvGrpSpPr>
            <a:grpSpLocks/>
          </p:cNvGrpSpPr>
          <p:nvPr/>
        </p:nvGrpSpPr>
        <p:grpSpPr bwMode="auto">
          <a:xfrm>
            <a:off x="2743200" y="4076700"/>
            <a:ext cx="2390775" cy="1485900"/>
            <a:chOff x="1732" y="2264"/>
            <a:chExt cx="1506" cy="930"/>
          </a:xfrm>
        </p:grpSpPr>
        <p:sp>
          <p:nvSpPr>
            <p:cNvPr id="12577" name="Rectangle 298"/>
            <p:cNvSpPr>
              <a:spLocks noChangeArrowheads="1"/>
            </p:cNvSpPr>
            <p:nvPr/>
          </p:nvSpPr>
          <p:spPr bwMode="auto">
            <a:xfrm>
              <a:off x="1732" y="2264"/>
              <a:ext cx="48" cy="48"/>
            </a:xfrm>
            <a:prstGeom prst="rect">
              <a:avLst/>
            </a:prstGeom>
            <a:noFill/>
            <a:ln w="12700">
              <a:solidFill>
                <a:srgbClr val="FF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800">
                <a:latin typeface="Times New Roman" panose="02020603050405020304" pitchFamily="18" charset="0"/>
              </a:endParaRPr>
            </a:p>
          </p:txBody>
        </p:sp>
        <p:sp>
          <p:nvSpPr>
            <p:cNvPr id="12578" name="Rectangle 299"/>
            <p:cNvSpPr>
              <a:spLocks noChangeArrowheads="1"/>
            </p:cNvSpPr>
            <p:nvPr/>
          </p:nvSpPr>
          <p:spPr bwMode="auto">
            <a:xfrm>
              <a:off x="3188" y="2268"/>
              <a:ext cx="48" cy="4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800">
                <a:latin typeface="Times New Roman" panose="02020603050405020304" pitchFamily="18" charset="0"/>
              </a:endParaRPr>
            </a:p>
          </p:txBody>
        </p:sp>
        <p:sp>
          <p:nvSpPr>
            <p:cNvPr id="12579" name="Rectangle 300"/>
            <p:cNvSpPr>
              <a:spLocks noChangeArrowheads="1"/>
            </p:cNvSpPr>
            <p:nvPr/>
          </p:nvSpPr>
          <p:spPr bwMode="auto">
            <a:xfrm flipV="1">
              <a:off x="1732" y="3136"/>
              <a:ext cx="48" cy="47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800" b="1">
                <a:latin typeface="Times New Roman" panose="02020603050405020304" pitchFamily="18" charset="0"/>
              </a:endParaRPr>
            </a:p>
          </p:txBody>
        </p:sp>
        <p:sp>
          <p:nvSpPr>
            <p:cNvPr id="12580" name="Rectangle 301"/>
            <p:cNvSpPr>
              <a:spLocks noChangeArrowheads="1"/>
            </p:cNvSpPr>
            <p:nvPr/>
          </p:nvSpPr>
          <p:spPr bwMode="auto">
            <a:xfrm>
              <a:off x="3190" y="3146"/>
              <a:ext cx="48" cy="4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800">
                <a:latin typeface="Times New Roman" panose="02020603050405020304" pitchFamily="18" charset="0"/>
              </a:endParaRPr>
            </a:p>
          </p:txBody>
        </p:sp>
      </p:grpSp>
      <p:sp>
        <p:nvSpPr>
          <p:cNvPr id="12557" name="Rectangle 305"/>
          <p:cNvSpPr>
            <a:spLocks noChangeArrowheads="1"/>
          </p:cNvSpPr>
          <p:nvPr/>
        </p:nvSpPr>
        <p:spPr bwMode="auto">
          <a:xfrm>
            <a:off x="0" y="1676400"/>
            <a:ext cx="990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u="sng">
                <a:solidFill>
                  <a:srgbClr val="0000FF"/>
                </a:solidFill>
                <a:latin typeface="Times New Roman" panose="02020603050405020304" pitchFamily="18" charset="0"/>
              </a:rPr>
              <a:t>Bài 1</a:t>
            </a: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: Trong các hình dưới đây hình nào là hình chữ nhật</a:t>
            </a:r>
          </a:p>
        </p:txBody>
      </p:sp>
      <p:sp>
        <p:nvSpPr>
          <p:cNvPr id="61746" name="Rectangle 306"/>
          <p:cNvSpPr>
            <a:spLocks noChangeArrowheads="1"/>
          </p:cNvSpPr>
          <p:nvPr/>
        </p:nvSpPr>
        <p:spPr bwMode="auto">
          <a:xfrm>
            <a:off x="1066800" y="6019800"/>
            <a:ext cx="8077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Các hình chữ nhật là: MNPQ và RSTU</a:t>
            </a:r>
          </a:p>
        </p:txBody>
      </p:sp>
      <p:grpSp>
        <p:nvGrpSpPr>
          <p:cNvPr id="15" name="Group 309"/>
          <p:cNvGrpSpPr>
            <a:grpSpLocks/>
          </p:cNvGrpSpPr>
          <p:nvPr/>
        </p:nvGrpSpPr>
        <p:grpSpPr bwMode="auto">
          <a:xfrm rot="-5400000">
            <a:off x="6096000" y="4991100"/>
            <a:ext cx="609600" cy="533400"/>
            <a:chOff x="624" y="1104"/>
            <a:chExt cx="480" cy="480"/>
          </a:xfrm>
        </p:grpSpPr>
        <p:sp>
          <p:nvSpPr>
            <p:cNvPr id="12575" name="AutoShape 310"/>
            <p:cNvSpPr>
              <a:spLocks noChangeArrowheads="1"/>
            </p:cNvSpPr>
            <p:nvPr/>
          </p:nvSpPr>
          <p:spPr bwMode="auto">
            <a:xfrm>
              <a:off x="624" y="1104"/>
              <a:ext cx="480" cy="480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800">
                <a:latin typeface="Times New Roman" panose="02020603050405020304" pitchFamily="18" charset="0"/>
              </a:endParaRPr>
            </a:p>
          </p:txBody>
        </p:sp>
        <p:sp>
          <p:nvSpPr>
            <p:cNvPr id="12576" name="AutoShape 311"/>
            <p:cNvSpPr>
              <a:spLocks noChangeArrowheads="1"/>
            </p:cNvSpPr>
            <p:nvPr/>
          </p:nvSpPr>
          <p:spPr bwMode="auto">
            <a:xfrm>
              <a:off x="720" y="1296"/>
              <a:ext cx="192" cy="192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8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6" name="Group 321"/>
          <p:cNvGrpSpPr>
            <a:grpSpLocks/>
          </p:cNvGrpSpPr>
          <p:nvPr/>
        </p:nvGrpSpPr>
        <p:grpSpPr bwMode="auto">
          <a:xfrm rot="-5400000">
            <a:off x="9182100" y="5600700"/>
            <a:ext cx="381000" cy="304800"/>
            <a:chOff x="624" y="1104"/>
            <a:chExt cx="480" cy="480"/>
          </a:xfrm>
        </p:grpSpPr>
        <p:sp>
          <p:nvSpPr>
            <p:cNvPr id="12573" name="AutoShape 322"/>
            <p:cNvSpPr>
              <a:spLocks noChangeArrowheads="1"/>
            </p:cNvSpPr>
            <p:nvPr/>
          </p:nvSpPr>
          <p:spPr bwMode="auto">
            <a:xfrm>
              <a:off x="624" y="1104"/>
              <a:ext cx="480" cy="480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800">
                <a:latin typeface="Times New Roman" panose="02020603050405020304" pitchFamily="18" charset="0"/>
              </a:endParaRPr>
            </a:p>
          </p:txBody>
        </p:sp>
        <p:sp>
          <p:nvSpPr>
            <p:cNvPr id="12574" name="AutoShape 323"/>
            <p:cNvSpPr>
              <a:spLocks noChangeArrowheads="1"/>
            </p:cNvSpPr>
            <p:nvPr/>
          </p:nvSpPr>
          <p:spPr bwMode="auto">
            <a:xfrm>
              <a:off x="720" y="1296"/>
              <a:ext cx="192" cy="192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8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7" name="Group 324"/>
          <p:cNvGrpSpPr>
            <a:grpSpLocks/>
          </p:cNvGrpSpPr>
          <p:nvPr/>
        </p:nvGrpSpPr>
        <p:grpSpPr bwMode="auto">
          <a:xfrm rot="5400000">
            <a:off x="8648700" y="3771900"/>
            <a:ext cx="381000" cy="304800"/>
            <a:chOff x="624" y="1104"/>
            <a:chExt cx="480" cy="480"/>
          </a:xfrm>
        </p:grpSpPr>
        <p:sp>
          <p:nvSpPr>
            <p:cNvPr id="12571" name="AutoShape 325"/>
            <p:cNvSpPr>
              <a:spLocks noChangeArrowheads="1"/>
            </p:cNvSpPr>
            <p:nvPr/>
          </p:nvSpPr>
          <p:spPr bwMode="auto">
            <a:xfrm>
              <a:off x="624" y="1104"/>
              <a:ext cx="480" cy="480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800">
                <a:latin typeface="Times New Roman" panose="02020603050405020304" pitchFamily="18" charset="0"/>
              </a:endParaRPr>
            </a:p>
          </p:txBody>
        </p:sp>
        <p:sp>
          <p:nvSpPr>
            <p:cNvPr id="12572" name="AutoShape 326"/>
            <p:cNvSpPr>
              <a:spLocks noChangeArrowheads="1"/>
            </p:cNvSpPr>
            <p:nvPr/>
          </p:nvSpPr>
          <p:spPr bwMode="auto">
            <a:xfrm>
              <a:off x="720" y="1296"/>
              <a:ext cx="192" cy="192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8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8" name="Group 327"/>
          <p:cNvGrpSpPr>
            <a:grpSpLocks/>
          </p:cNvGrpSpPr>
          <p:nvPr/>
        </p:nvGrpSpPr>
        <p:grpSpPr bwMode="auto">
          <a:xfrm>
            <a:off x="8686800" y="5562600"/>
            <a:ext cx="304800" cy="381000"/>
            <a:chOff x="624" y="1104"/>
            <a:chExt cx="480" cy="480"/>
          </a:xfrm>
        </p:grpSpPr>
        <p:sp>
          <p:nvSpPr>
            <p:cNvPr id="12569" name="AutoShape 328"/>
            <p:cNvSpPr>
              <a:spLocks noChangeArrowheads="1"/>
            </p:cNvSpPr>
            <p:nvPr/>
          </p:nvSpPr>
          <p:spPr bwMode="auto">
            <a:xfrm>
              <a:off x="624" y="1104"/>
              <a:ext cx="480" cy="480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800">
                <a:latin typeface="Times New Roman" panose="02020603050405020304" pitchFamily="18" charset="0"/>
              </a:endParaRPr>
            </a:p>
          </p:txBody>
        </p:sp>
        <p:sp>
          <p:nvSpPr>
            <p:cNvPr id="12570" name="AutoShape 329"/>
            <p:cNvSpPr>
              <a:spLocks noChangeArrowheads="1"/>
            </p:cNvSpPr>
            <p:nvPr/>
          </p:nvSpPr>
          <p:spPr bwMode="auto">
            <a:xfrm>
              <a:off x="720" y="1296"/>
              <a:ext cx="192" cy="192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8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9" name="Group 330"/>
          <p:cNvGrpSpPr>
            <a:grpSpLocks/>
          </p:cNvGrpSpPr>
          <p:nvPr/>
        </p:nvGrpSpPr>
        <p:grpSpPr bwMode="auto">
          <a:xfrm rot="10800000">
            <a:off x="9220200" y="3733800"/>
            <a:ext cx="304800" cy="381000"/>
            <a:chOff x="624" y="1104"/>
            <a:chExt cx="480" cy="480"/>
          </a:xfrm>
        </p:grpSpPr>
        <p:sp>
          <p:nvSpPr>
            <p:cNvPr id="12567" name="AutoShape 331"/>
            <p:cNvSpPr>
              <a:spLocks noChangeArrowheads="1"/>
            </p:cNvSpPr>
            <p:nvPr/>
          </p:nvSpPr>
          <p:spPr bwMode="auto">
            <a:xfrm>
              <a:off x="624" y="1104"/>
              <a:ext cx="480" cy="480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800">
                <a:latin typeface="Times New Roman" panose="02020603050405020304" pitchFamily="18" charset="0"/>
              </a:endParaRPr>
            </a:p>
          </p:txBody>
        </p:sp>
        <p:sp>
          <p:nvSpPr>
            <p:cNvPr id="12568" name="AutoShape 332"/>
            <p:cNvSpPr>
              <a:spLocks noChangeArrowheads="1"/>
            </p:cNvSpPr>
            <p:nvPr/>
          </p:nvSpPr>
          <p:spPr bwMode="auto">
            <a:xfrm>
              <a:off x="720" y="1296"/>
              <a:ext cx="192" cy="192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800">
                <a:latin typeface="Times New Roman" panose="02020603050405020304" pitchFamily="18" charset="0"/>
              </a:endParaRPr>
            </a:p>
          </p:txBody>
        </p:sp>
      </p:grpSp>
      <p:sp>
        <p:nvSpPr>
          <p:cNvPr id="12564" name="Rectangle 2"/>
          <p:cNvSpPr txBox="1">
            <a:spLocks noChangeArrowheads="1"/>
          </p:cNvSpPr>
          <p:nvPr/>
        </p:nvSpPr>
        <p:spPr bwMode="auto">
          <a:xfrm>
            <a:off x="381000" y="0"/>
            <a:ext cx="8991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b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</a:p>
        </p:txBody>
      </p:sp>
      <p:sp>
        <p:nvSpPr>
          <p:cNvPr id="12565" name="TextBox 81"/>
          <p:cNvSpPr txBox="1">
            <a:spLocks noChangeArrowheads="1"/>
          </p:cNvSpPr>
          <p:nvPr/>
        </p:nvSpPr>
        <p:spPr bwMode="auto">
          <a:xfrm>
            <a:off x="1981200" y="76200"/>
            <a:ext cx="693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vi-VN" altLang="en-US" sz="2400" b="1"/>
              <a:t>Thứ ba ngày 9 tháng 11 năm 2021 </a:t>
            </a:r>
            <a:endParaRPr lang="en-US" altLang="en-US" sz="2400" b="1"/>
          </a:p>
        </p:txBody>
      </p:sp>
      <p:sp>
        <p:nvSpPr>
          <p:cNvPr id="12566" name="Rectangle 13"/>
          <p:cNvSpPr>
            <a:spLocks noChangeArrowheads="1"/>
          </p:cNvSpPr>
          <p:nvPr/>
        </p:nvSpPr>
        <p:spPr bwMode="auto">
          <a:xfrm>
            <a:off x="-76200" y="514350"/>
            <a:ext cx="1676400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-3.33333E-6 L -4.61538E-6 0.22778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38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-1.11111E-6 L 0.24616 -1.11111E-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08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6" presetClass="exit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6" presetClass="exit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6" presetClass="exit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617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617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617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3 2.22222E-6 L 0.08654 2.22222E-6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31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3 2.22222E-6 L 0.08654 2.22222E-6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31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 txBox="1">
            <a:spLocks noChangeArrowheads="1"/>
          </p:cNvSpPr>
          <p:nvPr/>
        </p:nvSpPr>
        <p:spPr bwMode="auto">
          <a:xfrm>
            <a:off x="381000" y="0"/>
            <a:ext cx="8991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</a:p>
        </p:txBody>
      </p:sp>
      <p:sp>
        <p:nvSpPr>
          <p:cNvPr id="14339" name="TextBox 2"/>
          <p:cNvSpPr txBox="1">
            <a:spLocks noChangeArrowheads="1"/>
          </p:cNvSpPr>
          <p:nvPr/>
        </p:nvSpPr>
        <p:spPr bwMode="auto">
          <a:xfrm>
            <a:off x="1981200" y="76200"/>
            <a:ext cx="693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vi-VN" altLang="en-US" sz="2400" b="1"/>
              <a:t>Thứ ba ngày 9 tháng 11 Năm 2021 </a:t>
            </a:r>
            <a:endParaRPr lang="en-US" altLang="en-US" sz="2400" b="1"/>
          </a:p>
        </p:txBody>
      </p:sp>
      <p:sp>
        <p:nvSpPr>
          <p:cNvPr id="14340" name="Rectangle 13"/>
          <p:cNvSpPr>
            <a:spLocks noChangeArrowheads="1"/>
          </p:cNvSpPr>
          <p:nvPr/>
        </p:nvSpPr>
        <p:spPr bwMode="auto">
          <a:xfrm>
            <a:off x="-76200" y="514350"/>
            <a:ext cx="1676400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0"/>
            <a:ext cx="8915400" cy="1417638"/>
          </a:xfrm>
        </p:spPr>
        <p:txBody>
          <a:bodyPr/>
          <a:lstStyle/>
          <a:p>
            <a:pPr eaLnBrk="1" hangingPunct="1"/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0" y="1600200"/>
            <a:ext cx="9906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en-US" b="1" u="sng">
                <a:solidFill>
                  <a:srgbClr val="0000FF"/>
                </a:solidFill>
                <a:latin typeface="Times New Roman" panose="02020603050405020304" pitchFamily="18" charset="0"/>
              </a:rPr>
              <a:t>Bài 2</a:t>
            </a: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: Đo rồi cho biết độ dài các cạnh của mỗi hình chữ nhật sau: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447800" y="2209800"/>
            <a:ext cx="60960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800">
              <a:latin typeface=".VnTimeH" pitchFamily="34" charset="0"/>
            </a:endParaRPr>
          </a:p>
        </p:txBody>
      </p:sp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3505200" y="4495800"/>
            <a:ext cx="6096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800">
              <a:latin typeface=".VnTimeH" pitchFamily="34" charset="0"/>
            </a:endParaRP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533400" y="2744788"/>
            <a:ext cx="3124200" cy="2106612"/>
            <a:chOff x="336" y="1666"/>
            <a:chExt cx="1968" cy="1327"/>
          </a:xfrm>
        </p:grpSpPr>
        <p:sp>
          <p:nvSpPr>
            <p:cNvPr id="15378" name="Rectangle 739"/>
            <p:cNvSpPr>
              <a:spLocks noChangeArrowheads="1"/>
            </p:cNvSpPr>
            <p:nvPr/>
          </p:nvSpPr>
          <p:spPr bwMode="auto">
            <a:xfrm>
              <a:off x="576" y="1872"/>
              <a:ext cx="1296" cy="91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800">
                <a:latin typeface="Times New Roman" panose="02020603050405020304" pitchFamily="18" charset="0"/>
              </a:endParaRPr>
            </a:p>
          </p:txBody>
        </p:sp>
        <p:sp>
          <p:nvSpPr>
            <p:cNvPr id="15379" name="Text Box 741"/>
            <p:cNvSpPr txBox="1">
              <a:spLocks noChangeArrowheads="1"/>
            </p:cNvSpPr>
            <p:nvPr/>
          </p:nvSpPr>
          <p:spPr bwMode="auto">
            <a:xfrm>
              <a:off x="371" y="1666"/>
              <a:ext cx="33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Times New Roman" panose="02020603050405020304" pitchFamily="18" charset="0"/>
                </a:rPr>
                <a:t> A</a:t>
              </a:r>
            </a:p>
          </p:txBody>
        </p:sp>
        <p:sp>
          <p:nvSpPr>
            <p:cNvPr id="15380" name="Text Box 742"/>
            <p:cNvSpPr txBox="1">
              <a:spLocks noChangeArrowheads="1"/>
            </p:cNvSpPr>
            <p:nvPr/>
          </p:nvSpPr>
          <p:spPr bwMode="auto">
            <a:xfrm>
              <a:off x="1872" y="1688"/>
              <a:ext cx="43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15381" name="Text Box 743"/>
            <p:cNvSpPr txBox="1">
              <a:spLocks noChangeArrowheads="1"/>
            </p:cNvSpPr>
            <p:nvPr/>
          </p:nvSpPr>
          <p:spPr bwMode="auto">
            <a:xfrm>
              <a:off x="1693" y="2743"/>
              <a:ext cx="52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Times New Roman" panose="02020603050405020304" pitchFamily="18" charset="0"/>
                </a:rPr>
                <a:t>   C</a:t>
              </a:r>
            </a:p>
          </p:txBody>
        </p:sp>
        <p:sp>
          <p:nvSpPr>
            <p:cNvPr id="15382" name="Text Box 744"/>
            <p:cNvSpPr txBox="1">
              <a:spLocks noChangeArrowheads="1"/>
            </p:cNvSpPr>
            <p:nvPr/>
          </p:nvSpPr>
          <p:spPr bwMode="auto">
            <a:xfrm>
              <a:off x="336" y="2731"/>
              <a:ext cx="33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Times New Roman" panose="02020603050405020304" pitchFamily="18" charset="0"/>
                </a:rPr>
                <a:t> D</a:t>
              </a:r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4953000" y="2914650"/>
            <a:ext cx="4495800" cy="1844675"/>
            <a:chOff x="3120" y="1728"/>
            <a:chExt cx="2832" cy="1162"/>
          </a:xfrm>
        </p:grpSpPr>
        <p:sp>
          <p:nvSpPr>
            <p:cNvPr id="15373" name="Rectangle 745"/>
            <p:cNvSpPr>
              <a:spLocks noChangeArrowheads="1"/>
            </p:cNvSpPr>
            <p:nvPr/>
          </p:nvSpPr>
          <p:spPr bwMode="auto">
            <a:xfrm>
              <a:off x="3696" y="1968"/>
              <a:ext cx="1776" cy="72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800">
                <a:latin typeface="Times New Roman" panose="02020603050405020304" pitchFamily="18" charset="0"/>
              </a:endParaRPr>
            </a:p>
          </p:txBody>
        </p:sp>
        <p:sp>
          <p:nvSpPr>
            <p:cNvPr id="15374" name="Text Box 746"/>
            <p:cNvSpPr txBox="1">
              <a:spLocks noChangeArrowheads="1"/>
            </p:cNvSpPr>
            <p:nvPr/>
          </p:nvSpPr>
          <p:spPr bwMode="auto">
            <a:xfrm>
              <a:off x="3120" y="1728"/>
              <a:ext cx="72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Times New Roman" panose="02020603050405020304" pitchFamily="18" charset="0"/>
                </a:rPr>
                <a:t>        M</a:t>
              </a:r>
            </a:p>
          </p:txBody>
        </p:sp>
        <p:sp>
          <p:nvSpPr>
            <p:cNvPr id="15375" name="Text Box 747"/>
            <p:cNvSpPr txBox="1">
              <a:spLocks noChangeArrowheads="1"/>
            </p:cNvSpPr>
            <p:nvPr/>
          </p:nvSpPr>
          <p:spPr bwMode="auto">
            <a:xfrm>
              <a:off x="5376" y="1728"/>
              <a:ext cx="57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Times New Roman" panose="02020603050405020304" pitchFamily="18" charset="0"/>
                </a:rPr>
                <a:t>  N</a:t>
              </a:r>
            </a:p>
          </p:txBody>
        </p:sp>
        <p:sp>
          <p:nvSpPr>
            <p:cNvPr id="15376" name="Text Box 748"/>
            <p:cNvSpPr txBox="1">
              <a:spLocks noChangeArrowheads="1"/>
            </p:cNvSpPr>
            <p:nvPr/>
          </p:nvSpPr>
          <p:spPr bwMode="auto">
            <a:xfrm>
              <a:off x="3168" y="2640"/>
              <a:ext cx="7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Times New Roman" panose="02020603050405020304" pitchFamily="18" charset="0"/>
                </a:rPr>
                <a:t>        Q</a:t>
              </a:r>
            </a:p>
          </p:txBody>
        </p:sp>
        <p:sp>
          <p:nvSpPr>
            <p:cNvPr id="15377" name="Text Box 749"/>
            <p:cNvSpPr txBox="1">
              <a:spLocks noChangeArrowheads="1"/>
            </p:cNvSpPr>
            <p:nvPr/>
          </p:nvSpPr>
          <p:spPr bwMode="auto">
            <a:xfrm>
              <a:off x="5376" y="2640"/>
              <a:ext cx="57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Times New Roman" panose="02020603050405020304" pitchFamily="18" charset="0"/>
                </a:rPr>
                <a:t>  P</a:t>
              </a:r>
            </a:p>
          </p:txBody>
        </p:sp>
      </p:grpSp>
      <p:sp>
        <p:nvSpPr>
          <p:cNvPr id="15368" name="Text Box 751"/>
          <p:cNvSpPr txBox="1">
            <a:spLocks noChangeArrowheads="1"/>
          </p:cNvSpPr>
          <p:nvPr/>
        </p:nvSpPr>
        <p:spPr bwMode="auto">
          <a:xfrm>
            <a:off x="1752600" y="23622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2400">
              <a:latin typeface="Times New Roman" panose="02020603050405020304" pitchFamily="18" charset="0"/>
            </a:endParaRPr>
          </a:p>
        </p:txBody>
      </p:sp>
      <p:sp>
        <p:nvSpPr>
          <p:cNvPr id="15369" name="Rectangle 2"/>
          <p:cNvSpPr txBox="1">
            <a:spLocks noChangeArrowheads="1"/>
          </p:cNvSpPr>
          <p:nvPr/>
        </p:nvSpPr>
        <p:spPr bwMode="auto">
          <a:xfrm>
            <a:off x="457200" y="-146050"/>
            <a:ext cx="8991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</a:p>
        </p:txBody>
      </p:sp>
      <p:pic>
        <p:nvPicPr>
          <p:cNvPr id="18" name="Picture 165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595938"/>
            <a:ext cx="8153400" cy="126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1" name="TextBox 20"/>
          <p:cNvSpPr txBox="1">
            <a:spLocks noChangeArrowheads="1"/>
          </p:cNvSpPr>
          <p:nvPr/>
        </p:nvSpPr>
        <p:spPr bwMode="auto">
          <a:xfrm>
            <a:off x="1981200" y="76200"/>
            <a:ext cx="693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vi-VN" altLang="en-US" sz="2400" b="1"/>
              <a:t>Thứ ba ngày 9 tháng 11 năm 2021 </a:t>
            </a:r>
            <a:endParaRPr lang="en-US" altLang="en-US" sz="2400" b="1"/>
          </a:p>
        </p:txBody>
      </p:sp>
      <p:sp>
        <p:nvSpPr>
          <p:cNvPr id="15372" name="Rectangle 13"/>
          <p:cNvSpPr>
            <a:spLocks noChangeArrowheads="1"/>
          </p:cNvSpPr>
          <p:nvPr/>
        </p:nvSpPr>
        <p:spPr bwMode="auto">
          <a:xfrm>
            <a:off x="-76200" y="514350"/>
            <a:ext cx="1676400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092E-6 -1.64662E-6 C 0.09456 0.00486 0.18913 0.00833 0.22696 0.0108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48" y="532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452E-6 -5.2729E-7 C 0.0069 -0.08996 0.01459 -0.17877 0.04232 -0.23751 C 0.07005 -0.29672 0.11717 -0.3247 0.16542 -0.35199 " pathEditMode="relative" rAng="0" ptsTypes="aaA">
                                      <p:cBhvr>
                                        <p:cTn id="1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71" y="-175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696 0.01087 C 0.13335 0.00741 0.03991 0.00417 0.00256 0.00278 " pathEditMode="relative" ptsTypes="aA">
                                      <p:cBhvr>
                                        <p:cTn id="2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0"/>
            <a:ext cx="8915400" cy="1417638"/>
          </a:xfrm>
        </p:spPr>
        <p:txBody>
          <a:bodyPr/>
          <a:lstStyle/>
          <a:p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</a:p>
        </p:txBody>
      </p:sp>
      <p:sp>
        <p:nvSpPr>
          <p:cNvPr id="5" name="Rectangle 739"/>
          <p:cNvSpPr>
            <a:spLocks noChangeArrowheads="1"/>
          </p:cNvSpPr>
          <p:nvPr/>
        </p:nvSpPr>
        <p:spPr bwMode="auto">
          <a:xfrm>
            <a:off x="914400" y="2819400"/>
            <a:ext cx="2027238" cy="15240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800">
              <a:latin typeface="Times New Roman" panose="02020603050405020304" pitchFamily="18" charset="0"/>
            </a:endParaRPr>
          </a:p>
        </p:txBody>
      </p:sp>
      <p:sp>
        <p:nvSpPr>
          <p:cNvPr id="6" name="Text Box 741"/>
          <p:cNvSpPr txBox="1">
            <a:spLocks noChangeArrowheads="1"/>
          </p:cNvSpPr>
          <p:nvPr/>
        </p:nvSpPr>
        <p:spPr bwMode="auto">
          <a:xfrm>
            <a:off x="609600" y="2497138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 A</a:t>
            </a:r>
          </a:p>
        </p:txBody>
      </p:sp>
      <p:sp>
        <p:nvSpPr>
          <p:cNvPr id="7" name="Text Box 742"/>
          <p:cNvSpPr txBox="1">
            <a:spLocks noChangeArrowheads="1"/>
          </p:cNvSpPr>
          <p:nvPr/>
        </p:nvSpPr>
        <p:spPr bwMode="auto">
          <a:xfrm>
            <a:off x="2895600" y="2498725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8" name="Text Box 743"/>
          <p:cNvSpPr txBox="1">
            <a:spLocks noChangeArrowheads="1"/>
          </p:cNvSpPr>
          <p:nvPr/>
        </p:nvSpPr>
        <p:spPr bwMode="auto">
          <a:xfrm>
            <a:off x="2636838" y="4267200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   C</a:t>
            </a:r>
          </a:p>
        </p:txBody>
      </p:sp>
      <p:sp>
        <p:nvSpPr>
          <p:cNvPr id="9" name="Text Box 744"/>
          <p:cNvSpPr txBox="1">
            <a:spLocks noChangeArrowheads="1"/>
          </p:cNvSpPr>
          <p:nvPr/>
        </p:nvSpPr>
        <p:spPr bwMode="auto">
          <a:xfrm>
            <a:off x="606425" y="4251325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 D</a:t>
            </a:r>
          </a:p>
        </p:txBody>
      </p:sp>
      <p:pic>
        <p:nvPicPr>
          <p:cNvPr id="10" name="Picture 165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3" y="2876550"/>
            <a:ext cx="8153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65" descr="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5" y="2590800"/>
            <a:ext cx="942975" cy="815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752"/>
          <p:cNvSpPr txBox="1">
            <a:spLocks noChangeArrowheads="1"/>
          </p:cNvSpPr>
          <p:nvPr/>
        </p:nvSpPr>
        <p:spPr bwMode="auto">
          <a:xfrm>
            <a:off x="1447800" y="24384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4 cm</a:t>
            </a:r>
          </a:p>
        </p:txBody>
      </p:sp>
      <p:sp>
        <p:nvSpPr>
          <p:cNvPr id="13" name="Text Box 753"/>
          <p:cNvSpPr txBox="1">
            <a:spLocks noChangeArrowheads="1"/>
          </p:cNvSpPr>
          <p:nvPr/>
        </p:nvSpPr>
        <p:spPr bwMode="auto">
          <a:xfrm>
            <a:off x="2743200" y="33528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  3cm</a:t>
            </a:r>
          </a:p>
        </p:txBody>
      </p:sp>
      <p:sp>
        <p:nvSpPr>
          <p:cNvPr id="14" name="Text Box 754"/>
          <p:cNvSpPr txBox="1">
            <a:spLocks noChangeArrowheads="1"/>
          </p:cNvSpPr>
          <p:nvPr/>
        </p:nvSpPr>
        <p:spPr bwMode="auto">
          <a:xfrm>
            <a:off x="685800" y="4876800"/>
            <a:ext cx="3581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AB = CD = 4 cm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Hình Chữ nhật 14"/>
          <p:cNvSpPr>
            <a:spLocks noChangeArrowheads="1"/>
          </p:cNvSpPr>
          <p:nvPr/>
        </p:nvSpPr>
        <p:spPr bwMode="auto">
          <a:xfrm>
            <a:off x="685800" y="5405438"/>
            <a:ext cx="2438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AD = BC = 3 cm</a:t>
            </a:r>
          </a:p>
        </p:txBody>
      </p:sp>
      <p:sp>
        <p:nvSpPr>
          <p:cNvPr id="16398" name="TextBox 15"/>
          <p:cNvSpPr txBox="1">
            <a:spLocks noChangeArrowheads="1"/>
          </p:cNvSpPr>
          <p:nvPr/>
        </p:nvSpPr>
        <p:spPr bwMode="auto">
          <a:xfrm>
            <a:off x="1981200" y="76200"/>
            <a:ext cx="693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vi-VN" altLang="en-US" sz="2400" b="1"/>
              <a:t>Thứ ba ngày 9 tháng 11 năm 2021 </a:t>
            </a:r>
            <a:endParaRPr lang="en-US" altLang="en-US" sz="2400" b="1"/>
          </a:p>
        </p:txBody>
      </p:sp>
      <p:sp>
        <p:nvSpPr>
          <p:cNvPr id="16399" name="Rectangle 13"/>
          <p:cNvSpPr>
            <a:spLocks noChangeArrowheads="1"/>
          </p:cNvSpPr>
          <p:nvPr/>
        </p:nvSpPr>
        <p:spPr bwMode="auto">
          <a:xfrm>
            <a:off x="-76200" y="514350"/>
            <a:ext cx="1676400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/>
      <p:bldP spid="12" grpId="0"/>
      <p:bldP spid="13" grpId="0"/>
      <p:bldP spid="14" grpId="0"/>
      <p:bldP spid="1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76&quot;/&gt;&lt;/object&gt;&lt;object type=&quot;3&quot; unique_id=&quot;10005&quot;&gt;&lt;property id=&quot;20148&quot; value=&quot;5&quot;/&gt;&lt;property id=&quot;20300&quot; value=&quot;Slide 2&quot;/&gt;&lt;property id=&quot;20307&quot; value=&quot;287&quot;/&gt;&lt;/object&gt;&lt;object type=&quot;3&quot; unique_id=&quot;10006&quot;&gt;&lt;property id=&quot;20148&quot; value=&quot;5&quot;/&gt;&lt;property id=&quot;20300&quot; value=&quot;Slide 3 - &amp;quot;Trong các hình sau hình nào là hình chữ nhật?&amp;quot;&quot;/&gt;&lt;property id=&quot;20307&quot; value=&quot;266&quot;/&gt;&lt;/object&gt;&lt;object type=&quot;3&quot; unique_id=&quot;10007&quot;&gt;&lt;property id=&quot;20148&quot; value=&quot;5&quot;/&gt;&lt;property id=&quot;20300&quot; value=&quot;Slide 4 - &amp;quot;Thứ năm ngày 11 tháng 12 năm 2014&amp;#x0D;&amp;#x0A;Toán&amp;#x0D;&amp;#x0A;HÌNH CHỮ NHẬT&amp;quot;&quot;/&gt;&lt;property id=&quot;20307&quot; value=&quot;257&quot;/&gt;&lt;/object&gt;&lt;object type=&quot;3&quot; unique_id=&quot;10008&quot;&gt;&lt;property id=&quot;20148&quot; value=&quot;5&quot;/&gt;&lt;property id=&quot;20300&quot; value=&quot;Slide 5 - &amp;quot;Thứ năm ngày 11 tháng 12 năm 2014&amp;#x0D;&amp;#x0A;Toán&amp;#x0D;&amp;#x0A;HÌNH CHỮ NHẬT&amp;quot;&quot;/&gt;&lt;property id=&quot;20307&quot; value=&quot;285&quot;/&gt;&lt;/object&gt;&lt;object type=&quot;3&quot; unique_id=&quot;10009&quot;&gt;&lt;property id=&quot;20148&quot; value=&quot;5&quot;/&gt;&lt;property id=&quot;20300&quot; value=&quot;Slide 6&quot;/&gt;&lt;property id=&quot;20307&quot; value=&quot;271&quot;/&gt;&lt;/object&gt;&lt;object type=&quot;3&quot; unique_id=&quot;10010&quot;&gt;&lt;property id=&quot;20148&quot; value=&quot;5&quot;/&gt;&lt;property id=&quot;20300&quot; value=&quot;Slide 7&quot;/&gt;&lt;property id=&quot;20307&quot; value=&quot;284&quot;/&gt;&lt;/object&gt;&lt;object type=&quot;3&quot; unique_id=&quot;10011&quot;&gt;&lt;property id=&quot;20148&quot; value=&quot;5&quot;/&gt;&lt;property id=&quot;20300&quot; value=&quot;Slide 8 - &amp;quot;&amp;#x0D;&amp;#x0A;&amp;quot;&quot;/&gt;&lt;property id=&quot;20307&quot; value=&quot;267&quot;/&gt;&lt;/object&gt;&lt;object type=&quot;3&quot; unique_id=&quot;10012&quot;&gt;&lt;property id=&quot;20148&quot; value=&quot;5&quot;/&gt;&lt;property id=&quot;20300&quot; value=&quot;Slide 9 - &amp;quot;Thứ năm ngày 11 tháng 12 năm 2014&amp;#x0D;&amp;#x0A;Toán&amp;#x0D;&amp;#x0A;HÌNH CHỮ NHẬT&amp;quot;&quot;/&gt;&lt;property id=&quot;20307&quot; value=&quot;281&quot;/&gt;&lt;/object&gt;&lt;object type=&quot;3&quot; unique_id=&quot;10013&quot;&gt;&lt;property id=&quot;20148&quot; value=&quot;5&quot;/&gt;&lt;property id=&quot;20300&quot; value=&quot;Slide 10 - &amp;quot;Thứ năm ngày 11 tháng 12 năm 2014&amp;#x0D;&amp;#x0A;Toán&amp;#x0D;&amp;#x0A;HÌNH CHỮ NHẬT&amp;quot;&quot;/&gt;&lt;property id=&quot;20307&quot; value=&quot;282&quot;/&gt;&lt;/object&gt;&lt;object type=&quot;3&quot; unique_id=&quot;10014&quot;&gt;&lt;property id=&quot;20148&quot; value=&quot;5&quot;/&gt;&lt;property id=&quot;20300&quot; value=&quot;Slide 11 - &amp;quot;Bài 3: Tìm chiều dài, chiều rộng của mỗi hình chữ nhật có trong hình vẽ bên (DC= 4cm, BN=1cm, NC= 2cm).&amp;quot;&quot;/&gt;&lt;property id=&quot;20307&quot; value=&quot;278&quot;/&gt;&lt;/object&gt;&lt;object type=&quot;3&quot; unique_id=&quot;10015&quot;&gt;&lt;property id=&quot;20148&quot; value=&quot;5&quot;/&gt;&lt;property id=&quot;20300&quot; value=&quot;Slide 12 - &amp;quot;Bài 4. Kẻ thêm một đoạn thẳng để được hình chữ nhật&amp;quot;&quot;/&gt;&lt;property id=&quot;20307&quot; value=&quot;269&quot;/&gt;&lt;/object&gt;&lt;object type=&quot;3&quot; unique_id=&quot;10016&quot;&gt;&lt;property id=&quot;20148&quot; value=&quot;5&quot;/&gt;&lt;property id=&quot;20300&quot; value=&quot;Slide 13&quot;/&gt;&lt;property id=&quot;20307&quot; value=&quot;28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4235</TotalTime>
  <Words>872</Words>
  <Application>Microsoft Office PowerPoint</Application>
  <PresentationFormat>A4 Paper (210x297 mm)</PresentationFormat>
  <Paragraphs>261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Times New Roman</vt:lpstr>
      <vt:lpstr>Arial</vt:lpstr>
      <vt:lpstr>.VnTime</vt:lpstr>
      <vt:lpstr>VnBangkok</vt:lpstr>
      <vt:lpstr>Calibri</vt:lpstr>
      <vt:lpstr>.VnTimeH</vt:lpstr>
      <vt:lpstr>.VnAristote</vt:lpstr>
      <vt:lpstr>HP001 5 hàng</vt:lpstr>
      <vt:lpstr>HP001 4 hàng</vt:lpstr>
      <vt:lpstr>1_Custom Design</vt:lpstr>
      <vt:lpstr>Custom Design</vt:lpstr>
      <vt:lpstr>PowerPoint Presentation</vt:lpstr>
      <vt:lpstr>Trong các hình sau hình nào là hình chữ nhật?</vt:lpstr>
      <vt:lpstr> HÌNH CHỮ NHẬT</vt:lpstr>
      <vt:lpstr>PowerPoint Presentation</vt:lpstr>
      <vt:lpstr>PowerPoint Presentation</vt:lpstr>
      <vt:lpstr>PowerPoint Presentation</vt:lpstr>
      <vt:lpstr>PowerPoint Presentation</vt:lpstr>
      <vt:lpstr> </vt:lpstr>
      <vt:lpstr>HÌNH CHỮ NHẬT</vt:lpstr>
      <vt:lpstr>HÌNH CHỮ NHẬT</vt:lpstr>
      <vt:lpstr>Bài 3: Tìm chiều dài, chiều rộng của mỗi hình chữ nhật có trong hình vẽ bên (DC = 4cm, BN = 1cm, NC = 2cm).</vt:lpstr>
      <vt:lpstr>Bài 4. Kẻ thêm một đoạn thẳng để được hình chữ nhật</vt:lpstr>
      <vt:lpstr>PowerPoint Presentation</vt:lpstr>
      <vt:lpstr>PowerPoint Presentation</vt:lpstr>
      <vt:lpstr>PowerPoint Presentation</vt:lpstr>
    </vt:vector>
  </TitlesOfParts>
  <Company>Y YEN - NAM DINH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Phßng gi¸o dôc ®µo t¹o ý yªn</dc:title>
  <dc:creator>HOME</dc:creator>
  <cp:lastModifiedBy>word</cp:lastModifiedBy>
  <cp:revision>260</cp:revision>
  <dcterms:created xsi:type="dcterms:W3CDTF">2006-12-02T13:53:19Z</dcterms:created>
  <dcterms:modified xsi:type="dcterms:W3CDTF">2022-05-12T04:33:19Z</dcterms:modified>
</cp:coreProperties>
</file>