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5" r:id="rId1"/>
  </p:sldMasterIdLst>
  <p:notesMasterIdLst>
    <p:notesMasterId r:id="rId38"/>
  </p:notesMasterIdLst>
  <p:sldIdLst>
    <p:sldId id="331" r:id="rId2"/>
    <p:sldId id="333" r:id="rId3"/>
    <p:sldId id="336" r:id="rId4"/>
    <p:sldId id="343" r:id="rId5"/>
    <p:sldId id="284" r:id="rId6"/>
    <p:sldId id="354" r:id="rId7"/>
    <p:sldId id="338" r:id="rId8"/>
    <p:sldId id="348" r:id="rId9"/>
    <p:sldId id="324" r:id="rId10"/>
    <p:sldId id="289" r:id="rId11"/>
    <p:sldId id="350" r:id="rId12"/>
    <p:sldId id="360" r:id="rId13"/>
    <p:sldId id="349" r:id="rId14"/>
    <p:sldId id="351" r:id="rId15"/>
    <p:sldId id="362" r:id="rId16"/>
    <p:sldId id="345" r:id="rId17"/>
    <p:sldId id="279" r:id="rId18"/>
    <p:sldId id="294" r:id="rId19"/>
    <p:sldId id="346" r:id="rId20"/>
    <p:sldId id="326" r:id="rId21"/>
    <p:sldId id="304" r:id="rId22"/>
    <p:sldId id="347" r:id="rId23"/>
    <p:sldId id="302" r:id="rId24"/>
    <p:sldId id="365" r:id="rId25"/>
    <p:sldId id="308" r:id="rId26"/>
    <p:sldId id="328" r:id="rId27"/>
    <p:sldId id="312" r:id="rId28"/>
    <p:sldId id="315" r:id="rId29"/>
    <p:sldId id="314" r:id="rId30"/>
    <p:sldId id="356" r:id="rId31"/>
    <p:sldId id="357" r:id="rId32"/>
    <p:sldId id="358" r:id="rId33"/>
    <p:sldId id="359" r:id="rId34"/>
    <p:sldId id="364" r:id="rId35"/>
    <p:sldId id="341" r:id="rId36"/>
    <p:sldId id="342" r:id="rId37"/>
  </p:sldIdLst>
  <p:sldSz cx="14630400" cy="8229600"/>
  <p:notesSz cx="9144000" cy="6858000"/>
  <p:embeddedFontLst>
    <p:embeddedFont>
      <p:font typeface=".VnTime" pitchFamily="34" charset="0"/>
      <p:regular r:id="rId39"/>
      <p:bold r:id="rId40"/>
      <p:italic r:id="rId41"/>
      <p:boldItalic r:id="rId42"/>
    </p:embeddedFont>
    <p:embeddedFont>
      <p:font typeface="Gulim" pitchFamily="34" charset="-127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Malgun Gothic" pitchFamily="34" charset="-127"/>
      <p:regular r:id="rId48"/>
      <p:bold r:id="rId49"/>
    </p:embeddedFont>
    <p:embeddedFont>
      <p:font typeface="Tahoma" pitchFamily="34" charset="0"/>
      <p:regular r:id="rId50"/>
      <p:bold r:id="rId5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FF"/>
    <a:srgbClr val="0000CC"/>
    <a:srgbClr val="970921"/>
    <a:srgbClr val="0000FF"/>
    <a:srgbClr val="33CCFF"/>
    <a:srgbClr val="FF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0" autoAdjust="0"/>
    <p:restoredTop sz="99112" autoAdjust="0"/>
  </p:normalViewPr>
  <p:slideViewPr>
    <p:cSldViewPr>
      <p:cViewPr>
        <p:scale>
          <a:sx n="30" d="100"/>
          <a:sy n="30" d="100"/>
        </p:scale>
        <p:origin x="-1740" y="-89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E45A69-05B2-4B74-966F-A5FAFCBC7286}" type="datetimeFigureOut">
              <a:rPr lang="en-US"/>
              <a:pPr>
                <a:defRPr/>
              </a:pPr>
              <a:t>12/05/2022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12C4E9-98D4-4743-BC04-0E61CDCFD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4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algun Gothic" pitchFamily="34" charset="-127"/>
        <a:cs typeface="+mn-cs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algun Gothic" pitchFamily="34" charset="-127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algun Gothic" pitchFamily="34" charset="-127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algun Gothic" pitchFamily="34" charset="-127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algun Gothic" pitchFamily="34" charset="-127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fld id="{29BB6863-F284-4BEE-8D1A-0ADF5F9E8E87}" type="slidenum">
              <a:rPr lang="en-US" altLang="en-US" smtClean="0">
                <a:latin typeface="Arial" pitchFamily="34" charset="0"/>
              </a:rPr>
              <a:pPr/>
              <a:t>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fld id="{0323C60B-3CC6-4770-89AE-5FF825372D2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fld id="{708E8F0C-FFEF-427A-A8A9-4851AD34F47B}" type="slidenum">
              <a:rPr lang="en-US" altLang="en-US" smtClean="0">
                <a:latin typeface="Arial" pitchFamily="34" charset="0"/>
              </a:rPr>
              <a:pPr/>
              <a:t>21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DD21-E75E-4CD7-B7B1-8A67BD206F14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5A31-9C19-4667-9425-BDDFC6E053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616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B5FE-7FED-4797-AD18-FAC911A788E4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D212-64F2-46B0-9B73-0EF5688A73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947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9C46-DB80-49D4-8E35-C174360D44E6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C7E6-48AD-4EB7-8B21-6B73A1E691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22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924E-5849-4D5D-8C69-A92A37E61A26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5C3D-DFA5-4D3C-A5B2-D8F245A0C6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053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299-240B-44C7-9B25-B95F979F2D73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4BD7-3960-4849-A32D-4AB1EEF1B2B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820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0546-AEBE-4BC1-B764-A3DA4AB7795F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1172-DE96-47CB-BE8D-B6C61DA3A2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7124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9276-CDC7-4529-82A4-C85A068A6271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6364-23DE-4FBD-B047-3F79750DE1A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4349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83AC-D0FB-4646-9BE9-BB436AF0FB52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F8B8-E749-4D63-B328-B477102D66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182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306B-D9A3-40EB-B66D-2044B74DF9CC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A553-9750-450B-B927-3CCF38B4D39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7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EE7E-C772-4E66-9E2C-D40E76637853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6F7-9807-452C-B4A7-35B02CAC94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2618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DFD5-3AFA-4322-9DD3-08C98B111E8F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4E0F-0E91-4225-99BD-585405CB732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38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eaLnBrk="1" hangingPunct="1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6CEB38-2123-449B-82B7-8173CD578325}" type="datetimeFigureOut">
              <a:rPr lang="vi-VN"/>
              <a:pPr>
                <a:defRPr/>
              </a:pPr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eaLnBrk="1" hangingPunct="1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E863DA-D40A-45E5-A3EB-985D516EAF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Malgun Gothic" pitchFamily="34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algun Gothic" pitchFamily="3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algun Gothic" pitchFamily="3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algun Gothic" pitchFamily="3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algun Gothic" pitchFamily="34" charset="-127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8950" indent="-488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1pPr>
      <a:lvl2pPr marL="1060450" indent="-4079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2pPr>
      <a:lvl3pPr marL="1631950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3pPr>
      <a:lvl4pPr marL="2284413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4pPr>
      <a:lvl5pPr marL="2938463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noithatvietnam.net/imgView.aspx?ImgID=340&amp;Type=PRODUCT&amp;Name=Image01&amp;imgrefurl=http://noithatvietnam.net/PrintView.aspx?Code=VIEWDETAIL&amp;ProID=340&amp;h=400&amp;w=211&amp;sz=41&amp;hl=vi&amp;start=154&amp;um=1&amp;usg=__X5jMZhrBvpzFtWpHkXtbLxKhwko=&amp;tbnid=mbIvicYpY0cSVM:&amp;tbnh=124&amp;tbnw=65&amp;prev=/images?q=%22qu%E1%BA%A3+tr%C3%A1m%22&amp;start=140&amp;ndsp=20&amp;um=1&amp;hl=vi&amp;sa=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14652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138" y="6765925"/>
            <a:ext cx="1465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38" y="2714625"/>
            <a:ext cx="45116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535363" y="3032125"/>
            <a:ext cx="7559675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2043113" y="4419600"/>
            <a:ext cx="105441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 Hình thoi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638" y="0"/>
            <a:ext cx="2925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5870575"/>
            <a:ext cx="4510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21"/>
          <p:cNvSpPr>
            <a:spLocks noChangeArrowheads="1" noChangeShapeType="1" noTextEdit="1"/>
          </p:cNvSpPr>
          <p:nvPr/>
        </p:nvSpPr>
        <p:spPr bwMode="auto">
          <a:xfrm>
            <a:off x="398463" y="60325"/>
            <a:ext cx="14231937" cy="2073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thầy, cô về thăm lớp </a:t>
            </a:r>
            <a:r>
              <a:rPr lang="vi-VN" kern="10" smtClean="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en-US" kern="10" smtClean="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en-US" kern="10">
              <a:ln w="9525">
                <a:solidFill>
                  <a:srgbClr val="FF505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WordArt 2"/>
          <p:cNvSpPr>
            <a:spLocks noChangeArrowheads="1" noChangeShapeType="1" noTextEdit="1"/>
          </p:cNvSpPr>
          <p:nvPr/>
        </p:nvSpPr>
        <p:spPr bwMode="auto">
          <a:xfrm>
            <a:off x="3157538" y="6643688"/>
            <a:ext cx="919003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3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Võ Thị </a:t>
            </a:r>
            <a:r>
              <a:rPr lang="en-US" sz="103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Thúy</a:t>
            </a:r>
            <a:endParaRPr lang="en-US" sz="103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/>
          <p:cNvSpPr>
            <a:spLocks noChangeArrowheads="1"/>
          </p:cNvSpPr>
          <p:nvPr/>
        </p:nvSpPr>
        <p:spPr bwMode="auto">
          <a:xfrm>
            <a:off x="3216275" y="2227263"/>
            <a:ext cx="7115175" cy="2603500"/>
          </a:xfrm>
          <a:prstGeom prst="diamond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76525" y="3173413"/>
            <a:ext cx="82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FF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450513" y="3173413"/>
            <a:ext cx="8270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75413" y="1593850"/>
            <a:ext cx="82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16713" y="4946650"/>
            <a:ext cx="82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FF0000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44475" y="5600700"/>
            <a:ext cx="141192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/>
            <a:r>
              <a:rPr lang="vi-VN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thoi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endParaRPr lang="vi-VN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273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9" grpId="0"/>
      <p:bldP spid="10250" grpId="0"/>
      <p:bldP spid="10251" grpId="0"/>
      <p:bldP spid="10252" grpId="0"/>
      <p:bldP spid="266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505200" y="1593850"/>
            <a:ext cx="7772400" cy="3660775"/>
            <a:chOff x="1856" y="2335"/>
            <a:chExt cx="2495" cy="1611"/>
          </a:xfrm>
        </p:grpSpPr>
        <p:sp>
          <p:nvSpPr>
            <p:cNvPr id="12301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1856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4111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2958" y="23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44475" y="5600700"/>
            <a:ext cx="141192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/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t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cặp c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ạnh 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 diện trong h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thoi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88963" y="5291138"/>
            <a:ext cx="14630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cặp cạnh đối diện trong hình thoi </a:t>
            </a:r>
            <a:r>
              <a:rPr lang="en-US" altLang="en-US" sz="5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5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56050" y="2165350"/>
            <a:ext cx="3308350" cy="121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154863" y="3362325"/>
            <a:ext cx="3308350" cy="1217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00" y="6162675"/>
            <a:ext cx="369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  <a:endParaRPr lang="en-US" sz="5400"/>
          </a:p>
        </p:txBody>
      </p:sp>
      <p:cxnSp>
        <p:nvCxnSpPr>
          <p:cNvPr id="19" name="Straight Connector 18"/>
          <p:cNvCxnSpPr>
            <a:stCxn id="12301" idx="2"/>
          </p:cNvCxnSpPr>
          <p:nvPr/>
        </p:nvCxnSpPr>
        <p:spPr>
          <a:xfrm flipH="1" flipV="1">
            <a:off x="3997325" y="3395663"/>
            <a:ext cx="3221038" cy="1184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226300" y="2176463"/>
            <a:ext cx="3221038" cy="1184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3505200" y="1593850"/>
            <a:ext cx="7772400" cy="3660775"/>
            <a:chOff x="1856" y="2335"/>
            <a:chExt cx="2495" cy="1611"/>
          </a:xfrm>
        </p:grpSpPr>
        <p:sp>
          <p:nvSpPr>
            <p:cNvPr id="13324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1856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4111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2958" y="23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1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56050" y="2165350"/>
            <a:ext cx="3308350" cy="121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54863" y="3362325"/>
            <a:ext cx="3308350" cy="1217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324" idx="2"/>
          </p:cNvCxnSpPr>
          <p:nvPr/>
        </p:nvCxnSpPr>
        <p:spPr>
          <a:xfrm flipH="1" flipV="1">
            <a:off x="3997325" y="3395663"/>
            <a:ext cx="3221038" cy="1184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226300" y="2176463"/>
            <a:ext cx="3221038" cy="1184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685800" y="5391150"/>
            <a:ext cx="13411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Cạnh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thế nào với nhau?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685800" y="6076950"/>
            <a:ext cx="13182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Cạnh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thế nào với nhau?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2676525" y="1593850"/>
            <a:ext cx="8601075" cy="3352800"/>
            <a:chOff x="1856" y="2335"/>
            <a:chExt cx="2495" cy="1611"/>
          </a:xfrm>
        </p:grpSpPr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1856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4111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4351" name="Text Box 11"/>
            <p:cNvSpPr txBox="1">
              <a:spLocks noChangeArrowheads="1"/>
            </p:cNvSpPr>
            <p:nvPr/>
          </p:nvSpPr>
          <p:spPr bwMode="auto">
            <a:xfrm>
              <a:off x="2958" y="23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5800" y="5391150"/>
            <a:ext cx="13411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Cạnh 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cạnh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thế nào với nhau?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1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5800" y="6153150"/>
            <a:ext cx="1264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Cạnh  AB song song với cạnh DC. 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09600" y="1101725"/>
            <a:ext cx="9448800" cy="2894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21088" y="2438400"/>
            <a:ext cx="9409112" cy="2835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27388" y="2117725"/>
            <a:ext cx="3567112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0525" y="3228975"/>
            <a:ext cx="3625850" cy="1119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2676525" y="1593850"/>
            <a:ext cx="8601075" cy="3352800"/>
            <a:chOff x="1856" y="2335"/>
            <a:chExt cx="2495" cy="1611"/>
          </a:xfrm>
        </p:grpSpPr>
        <p:sp>
          <p:nvSpPr>
            <p:cNvPr id="15372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5373" name="Text Box 9"/>
            <p:cNvSpPr txBox="1">
              <a:spLocks noChangeArrowheads="1"/>
            </p:cNvSpPr>
            <p:nvPr/>
          </p:nvSpPr>
          <p:spPr bwMode="auto">
            <a:xfrm>
              <a:off x="1856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5374" name="Text Box 10"/>
            <p:cNvSpPr txBox="1">
              <a:spLocks noChangeArrowheads="1"/>
            </p:cNvSpPr>
            <p:nvPr/>
          </p:nvSpPr>
          <p:spPr bwMode="auto">
            <a:xfrm>
              <a:off x="4111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5375" name="Text Box 11"/>
            <p:cNvSpPr txBox="1">
              <a:spLocks noChangeArrowheads="1"/>
            </p:cNvSpPr>
            <p:nvPr/>
          </p:nvSpPr>
          <p:spPr bwMode="auto">
            <a:xfrm>
              <a:off x="2958" y="23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5376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8200" y="5638800"/>
            <a:ext cx="13182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Cạnh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thế nào với nhau?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38200" y="6477000"/>
            <a:ext cx="1264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Cạnh  BC song song với cạnh AD. </a:t>
            </a:r>
            <a:r>
              <a:rPr lang="en-US" altLang="en-US" sz="5700" b="1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altLang="en-US" sz="5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64075" y="1468438"/>
            <a:ext cx="7377113" cy="2314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0" y="2722563"/>
            <a:ext cx="7620000" cy="23510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372" idx="2"/>
          </p:cNvCxnSpPr>
          <p:nvPr/>
        </p:nvCxnSpPr>
        <p:spPr>
          <a:xfrm flipH="1" flipV="1">
            <a:off x="3227388" y="3228975"/>
            <a:ext cx="3557587" cy="11001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781800" y="2114550"/>
            <a:ext cx="3513138" cy="11191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2676525" y="1593850"/>
            <a:ext cx="8601075" cy="3352800"/>
            <a:chOff x="1856" y="2335"/>
            <a:chExt cx="2495" cy="1611"/>
          </a:xfrm>
        </p:grpSpPr>
        <p:sp>
          <p:nvSpPr>
            <p:cNvPr id="16393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1856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4111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2958" y="23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1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1600200" y="6076950"/>
            <a:ext cx="1264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Cạnh  BC song song với cạnh AD. </a:t>
            </a:r>
            <a:r>
              <a:rPr lang="en-US" altLang="en-US" sz="5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1676400" y="5327650"/>
            <a:ext cx="1264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Cạnh  AB song song với cạnh DC. </a:t>
            </a:r>
            <a:r>
              <a:rPr lang="en-US" altLang="en-US" sz="5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3400" y="4629150"/>
            <a:ext cx="1264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Hình thoi ABCD có:</a:t>
            </a:r>
            <a:r>
              <a:rPr lang="en-US" altLang="en-US" sz="5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2601913" y="1517650"/>
            <a:ext cx="8569325" cy="4044950"/>
            <a:chOff x="1834" y="2304"/>
            <a:chExt cx="2486" cy="1642"/>
          </a:xfrm>
        </p:grpSpPr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834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4080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928" y="230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>
                  <a:solidFill>
                    <a:srgbClr val="FF0000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-228600" y="5943600"/>
            <a:ext cx="14805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Hai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cặp c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ạnh </a:t>
            </a:r>
            <a:r>
              <a:rPr lang="vi-VN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diện</a:t>
            </a: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thoi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như thế nào?</a:t>
            </a:r>
            <a:endParaRPr lang="vi-VN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-820738" y="5943600"/>
            <a:ext cx="164417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cặp cạnh đối diện của hình thoi song song với nhau.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38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0"/>
          <p:cNvSpPr>
            <a:spLocks noChangeArrowheads="1"/>
          </p:cNvSpPr>
          <p:nvPr/>
        </p:nvSpPr>
        <p:spPr bwMode="auto">
          <a:xfrm>
            <a:off x="2667000" y="2160588"/>
            <a:ext cx="9177338" cy="2990850"/>
          </a:xfrm>
          <a:prstGeom prst="diamond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11" name="Picture 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5574">
            <a:off x="2335213" y="2755900"/>
            <a:ext cx="67484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31"/>
          <p:cNvSpPr txBox="1">
            <a:spLocks noChangeArrowheads="1"/>
          </p:cNvSpPr>
          <p:nvPr/>
        </p:nvSpPr>
        <p:spPr bwMode="auto">
          <a:xfrm>
            <a:off x="7010400" y="152400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437" name="Text Box 732"/>
          <p:cNvSpPr txBox="1">
            <a:spLocks noChangeArrowheads="1"/>
          </p:cNvSpPr>
          <p:nvPr/>
        </p:nvSpPr>
        <p:spPr bwMode="auto">
          <a:xfrm>
            <a:off x="6934200" y="533400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438" name="Text Box 733"/>
          <p:cNvSpPr txBox="1">
            <a:spLocks noChangeArrowheads="1"/>
          </p:cNvSpPr>
          <p:nvPr/>
        </p:nvSpPr>
        <p:spPr bwMode="auto">
          <a:xfrm>
            <a:off x="1981200" y="335280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39" name="Text Box 734"/>
          <p:cNvSpPr txBox="1">
            <a:spLocks noChangeArrowheads="1"/>
          </p:cNvSpPr>
          <p:nvPr/>
        </p:nvSpPr>
        <p:spPr bwMode="auto">
          <a:xfrm>
            <a:off x="11963400" y="315595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124" name="Text Box 740"/>
          <p:cNvSpPr txBox="1">
            <a:spLocks noChangeArrowheads="1"/>
          </p:cNvSpPr>
          <p:nvPr/>
        </p:nvSpPr>
        <p:spPr bwMode="auto">
          <a:xfrm rot="-1079006">
            <a:off x="4460875" y="2124075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cm</a:t>
            </a:r>
          </a:p>
        </p:txBody>
      </p:sp>
      <p:sp>
        <p:nvSpPr>
          <p:cNvPr id="17128" name="Text Box 744"/>
          <p:cNvSpPr txBox="1">
            <a:spLocks noChangeArrowheads="1"/>
          </p:cNvSpPr>
          <p:nvPr/>
        </p:nvSpPr>
        <p:spPr bwMode="auto">
          <a:xfrm rot="946517">
            <a:off x="9574213" y="2222500"/>
            <a:ext cx="1098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8cm</a:t>
            </a:r>
          </a:p>
        </p:txBody>
      </p:sp>
      <p:sp>
        <p:nvSpPr>
          <p:cNvPr id="17129" name="Text Box 745"/>
          <p:cNvSpPr txBox="1">
            <a:spLocks noChangeArrowheads="1"/>
          </p:cNvSpPr>
          <p:nvPr/>
        </p:nvSpPr>
        <p:spPr bwMode="auto">
          <a:xfrm rot="-1083132">
            <a:off x="9436100" y="4214813"/>
            <a:ext cx="1743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cm</a:t>
            </a:r>
          </a:p>
        </p:txBody>
      </p:sp>
      <p:sp>
        <p:nvSpPr>
          <p:cNvPr id="16395" name="Text Box 746"/>
          <p:cNvSpPr txBox="1">
            <a:spLocks noChangeArrowheads="1"/>
          </p:cNvSpPr>
          <p:nvPr/>
        </p:nvSpPr>
        <p:spPr bwMode="auto">
          <a:xfrm rot="1116557">
            <a:off x="4568825" y="4468813"/>
            <a:ext cx="1377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cm</a:t>
            </a:r>
          </a:p>
        </p:txBody>
      </p:sp>
      <p:sp>
        <p:nvSpPr>
          <p:cNvPr id="16396" name="Text Box 749"/>
          <p:cNvSpPr txBox="1">
            <a:spLocks noChangeArrowheads="1"/>
          </p:cNvSpPr>
          <p:nvPr/>
        </p:nvSpPr>
        <p:spPr bwMode="auto">
          <a:xfrm>
            <a:off x="-1176338" y="5867400"/>
            <a:ext cx="1755457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 cạnh của hình thoi có độ dài bằng nhau.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= BC= CD= AD</a:t>
            </a:r>
          </a:p>
        </p:txBody>
      </p:sp>
      <p:sp>
        <p:nvSpPr>
          <p:cNvPr id="16397" name="Text Box 767"/>
          <p:cNvSpPr txBox="1">
            <a:spLocks noChangeArrowheads="1"/>
          </p:cNvSpPr>
          <p:nvPr/>
        </p:nvSpPr>
        <p:spPr bwMode="auto">
          <a:xfrm>
            <a:off x="388938" y="6151563"/>
            <a:ext cx="141049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+ Dùng thước có chia vạch xăng – ti-  mét đo độ dài các cạnh hình thoi?</a:t>
            </a:r>
          </a:p>
        </p:txBody>
      </p:sp>
      <p:sp>
        <p:nvSpPr>
          <p:cNvPr id="18446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8448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19963" y="2249488"/>
            <a:ext cx="12065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459">
            <a:off x="6672263" y="3140075"/>
            <a:ext cx="67484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 rot="2293008">
            <a:off x="11690350" y="3714750"/>
            <a:ext cx="12065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1887">
            <a:off x="6940550" y="4256088"/>
            <a:ext cx="6748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rot="86916">
            <a:off x="11899900" y="3790950"/>
            <a:ext cx="12065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646">
            <a:off x="1989138" y="4646613"/>
            <a:ext cx="67484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rot="2337042">
            <a:off x="7050088" y="5230813"/>
            <a:ext cx="120650" cy="349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24" grpId="0"/>
      <p:bldP spid="17128" grpId="0"/>
      <p:bldP spid="17129" grpId="0"/>
      <p:bldP spid="16395" grpId="0"/>
      <p:bldP spid="16396" grpId="0"/>
      <p:bldP spid="16397" grpId="0"/>
      <p:bldP spid="163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1493838" y="5345113"/>
            <a:ext cx="138223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FF"/>
                </a:solidFill>
                <a:latin typeface="Times New Roman" pitchFamily="18" charset="0"/>
              </a:rPr>
              <a:t>  - Nêu đặc điểm của hình thoi?</a:t>
            </a:r>
            <a:endParaRPr lang="en-US" altLang="en-US" sz="6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762000" y="5902325"/>
            <a:ext cx="15362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4572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lvl="1" indent="0" algn="ctr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54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thoi có hai cặp cạnh đối diện song song và bốn cạnh bằng nhau.</a:t>
            </a:r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525713" y="1517650"/>
            <a:ext cx="8645525" cy="4197350"/>
            <a:chOff x="1812" y="2304"/>
            <a:chExt cx="2508" cy="1704"/>
          </a:xfrm>
        </p:grpSpPr>
        <p:sp>
          <p:nvSpPr>
            <p:cNvPr id="19465" name="AutoShape 8"/>
            <p:cNvSpPr>
              <a:spLocks noChangeArrowheads="1"/>
            </p:cNvSpPr>
            <p:nvPr/>
          </p:nvSpPr>
          <p:spPr bwMode="auto">
            <a:xfrm>
              <a:off x="2016" y="2592"/>
              <a:ext cx="2064" cy="1057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812" y="2976"/>
              <a:ext cx="2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0000CC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4080" y="2976"/>
              <a:ext cx="2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0000CC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2928" y="2304"/>
              <a:ext cx="2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0000CC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3028" y="3696"/>
              <a:ext cx="2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0000CC"/>
                  </a:solidFill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4397375" y="6735763"/>
            <a:ext cx="306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 cạnh </a:t>
            </a:r>
            <a:endParaRPr 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6" grpId="0"/>
      <p:bldP spid="174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1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487363" y="2835275"/>
            <a:ext cx="13411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9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 noChangeArrowheads="1"/>
          </p:cNvSpPr>
          <p:nvPr/>
        </p:nvSpPr>
        <p:spPr bwMode="auto">
          <a:xfrm>
            <a:off x="1604963" y="1716088"/>
            <a:ext cx="2017712" cy="21717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5011738" y="1612900"/>
            <a:ext cx="2967037" cy="1047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1508" name="AutoShape 11"/>
          <p:cNvSpPr>
            <a:spLocks noChangeArrowheads="1"/>
          </p:cNvSpPr>
          <p:nvPr/>
        </p:nvSpPr>
        <p:spPr bwMode="auto">
          <a:xfrm>
            <a:off x="9902825" y="1524000"/>
            <a:ext cx="3965575" cy="1290638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1509" name="AutoShape 12"/>
          <p:cNvSpPr>
            <a:spLocks noChangeArrowheads="1"/>
          </p:cNvSpPr>
          <p:nvPr/>
        </p:nvSpPr>
        <p:spPr bwMode="auto">
          <a:xfrm>
            <a:off x="4775200" y="3716338"/>
            <a:ext cx="3641725" cy="1193800"/>
          </a:xfrm>
          <a:prstGeom prst="parallelogram">
            <a:avLst>
              <a:gd name="adj" fmla="val 571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1930400" y="3881438"/>
            <a:ext cx="1625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Arial" pitchFamily="34" charset="0"/>
              </a:rPr>
              <a:t>Hình 1</a:t>
            </a:r>
          </a:p>
        </p:txBody>
      </p:sp>
      <p:sp>
        <p:nvSpPr>
          <p:cNvPr id="21511" name="Text Box 23"/>
          <p:cNvSpPr txBox="1">
            <a:spLocks noChangeArrowheads="1"/>
          </p:cNvSpPr>
          <p:nvPr/>
        </p:nvSpPr>
        <p:spPr bwMode="auto">
          <a:xfrm>
            <a:off x="5762625" y="2740025"/>
            <a:ext cx="162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Arial" pitchFamily="34" charset="0"/>
              </a:rPr>
              <a:t>Hình 2</a:t>
            </a: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11064875" y="2765425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Arial" pitchFamily="34" charset="0"/>
              </a:rPr>
              <a:t>Hình 3</a:t>
            </a:r>
          </a:p>
        </p:txBody>
      </p:sp>
      <p:sp>
        <p:nvSpPr>
          <p:cNvPr id="21513" name="Text Box 26"/>
          <p:cNvSpPr txBox="1">
            <a:spLocks noChangeArrowheads="1"/>
          </p:cNvSpPr>
          <p:nvPr/>
        </p:nvSpPr>
        <p:spPr bwMode="auto">
          <a:xfrm>
            <a:off x="5470525" y="4813300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Arial" pitchFamily="34" charset="0"/>
              </a:rPr>
              <a:t>Hình 4</a:t>
            </a:r>
          </a:p>
        </p:txBody>
      </p:sp>
      <p:sp>
        <p:nvSpPr>
          <p:cNvPr id="21514" name="AutoShape 32"/>
          <p:cNvSpPr>
            <a:spLocks noChangeArrowheads="1"/>
          </p:cNvSpPr>
          <p:nvPr/>
        </p:nvSpPr>
        <p:spPr bwMode="auto">
          <a:xfrm rot="10800000" flipH="1">
            <a:off x="9791700" y="3624263"/>
            <a:ext cx="1908175" cy="1828800"/>
          </a:xfrm>
          <a:prstGeom prst="flowChartManualIn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-3581400" y="6096000"/>
            <a:ext cx="154384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kumimoji="1" lang="en-US" altLang="en-US" sz="4400">
                <a:latin typeface="Times New Roman" pitchFamily="18" charset="0"/>
                <a:cs typeface="Times New Roman" pitchFamily="18" charset="0"/>
              </a:rPr>
              <a:t> -  </a:t>
            </a:r>
            <a:r>
              <a:rPr kumimoji="1" lang="en-US" altLang="en-US" sz="4400" b="1">
                <a:latin typeface="Times New Roman" pitchFamily="18" charset="0"/>
                <a:cs typeface="Times New Roman" pitchFamily="18" charset="0"/>
              </a:rPr>
              <a:t>Hình nào là hình thoi?</a:t>
            </a:r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9926638" y="5562600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Arial" pitchFamily="34" charset="0"/>
              </a:rPr>
              <a:t>Hình 5</a:t>
            </a:r>
          </a:p>
        </p:txBody>
      </p:sp>
      <p:sp>
        <p:nvSpPr>
          <p:cNvPr id="21517" name="Oval 36"/>
          <p:cNvSpPr>
            <a:spLocks noChangeArrowheads="1"/>
          </p:cNvSpPr>
          <p:nvPr/>
        </p:nvSpPr>
        <p:spPr bwMode="auto">
          <a:xfrm>
            <a:off x="203200" y="182563"/>
            <a:ext cx="1925638" cy="72231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400" b="1">
                <a:solidFill>
                  <a:schemeClr val="bg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1518" name="Text Box 4"/>
          <p:cNvSpPr txBox="1">
            <a:spLocks noChangeArrowheads="1"/>
          </p:cNvSpPr>
          <p:nvPr/>
        </p:nvSpPr>
        <p:spPr bwMode="auto">
          <a:xfrm>
            <a:off x="2016125" y="223838"/>
            <a:ext cx="11049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kumimoji="1" lang="en-US" altLang="en-US" sz="4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en-US" sz="4400" b="1">
                <a:latin typeface="Times New Roman" pitchFamily="18" charset="0"/>
                <a:cs typeface="Times New Roman" pitchFamily="18" charset="0"/>
              </a:rPr>
              <a:t>Trong các hình dưới đây:</a:t>
            </a:r>
          </a:p>
        </p:txBody>
      </p:sp>
      <p:sp>
        <p:nvSpPr>
          <p:cNvPr id="21519" name="Text Box 4"/>
          <p:cNvSpPr txBox="1">
            <a:spLocks noChangeArrowheads="1"/>
          </p:cNvSpPr>
          <p:nvPr/>
        </p:nvSpPr>
        <p:spPr bwMode="auto">
          <a:xfrm>
            <a:off x="-2941638" y="6905625"/>
            <a:ext cx="154384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kumimoji="1" lang="en-US" altLang="en-US" sz="4400">
                <a:latin typeface="Times New Roman" pitchFamily="18" charset="0"/>
                <a:cs typeface="Times New Roman" pitchFamily="18" charset="0"/>
              </a:rPr>
              <a:t> -  </a:t>
            </a:r>
            <a:r>
              <a:rPr kumimoji="1" lang="en-US" altLang="en-US" sz="4400" b="1">
                <a:latin typeface="Times New Roman" pitchFamily="18" charset="0"/>
                <a:cs typeface="Times New Roman" pitchFamily="18" charset="0"/>
              </a:rPr>
              <a:t>Hình nào là hình chữ nhật?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757363" y="2022475"/>
            <a:ext cx="2017712" cy="21717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164138" y="2060575"/>
            <a:ext cx="2967037" cy="1047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10055225" y="1830388"/>
            <a:ext cx="3965575" cy="1292225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AutoShape 12"/>
          <p:cNvSpPr>
            <a:spLocks noChangeArrowheads="1"/>
          </p:cNvSpPr>
          <p:nvPr/>
        </p:nvSpPr>
        <p:spPr bwMode="auto">
          <a:xfrm>
            <a:off x="4927600" y="3932238"/>
            <a:ext cx="3641725" cy="1193800"/>
          </a:xfrm>
          <a:prstGeom prst="parallelogram">
            <a:avLst>
              <a:gd name="adj" fmla="val 571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22"/>
          <p:cNvSpPr txBox="1">
            <a:spLocks noChangeArrowheads="1"/>
          </p:cNvSpPr>
          <p:nvPr/>
        </p:nvSpPr>
        <p:spPr bwMode="auto">
          <a:xfrm>
            <a:off x="2082800" y="4189413"/>
            <a:ext cx="1625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22535" name="Text Box 23"/>
          <p:cNvSpPr txBox="1">
            <a:spLocks noChangeArrowheads="1"/>
          </p:cNvSpPr>
          <p:nvPr/>
        </p:nvSpPr>
        <p:spPr bwMode="auto">
          <a:xfrm>
            <a:off x="5915025" y="3048000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22536" name="Text Box 24"/>
          <p:cNvSpPr txBox="1">
            <a:spLocks noChangeArrowheads="1"/>
          </p:cNvSpPr>
          <p:nvPr/>
        </p:nvSpPr>
        <p:spPr bwMode="auto">
          <a:xfrm>
            <a:off x="11217275" y="3073400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22537" name="Text Box 25"/>
          <p:cNvSpPr txBox="1">
            <a:spLocks noChangeArrowheads="1"/>
          </p:cNvSpPr>
          <p:nvPr/>
        </p:nvSpPr>
        <p:spPr bwMode="auto">
          <a:xfrm>
            <a:off x="10079038" y="5761038"/>
            <a:ext cx="1625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5</a:t>
            </a:r>
          </a:p>
        </p:txBody>
      </p:sp>
      <p:sp>
        <p:nvSpPr>
          <p:cNvPr id="22538" name="Text Box 26"/>
          <p:cNvSpPr txBox="1">
            <a:spLocks noChangeArrowheads="1"/>
          </p:cNvSpPr>
          <p:nvPr/>
        </p:nvSpPr>
        <p:spPr bwMode="auto">
          <a:xfrm>
            <a:off x="5622925" y="5121275"/>
            <a:ext cx="1625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sp>
        <p:nvSpPr>
          <p:cNvPr id="22539" name="Text Box 27"/>
          <p:cNvSpPr txBox="1">
            <a:spLocks noChangeArrowheads="1"/>
          </p:cNvSpPr>
          <p:nvPr/>
        </p:nvSpPr>
        <p:spPr bwMode="auto">
          <a:xfrm>
            <a:off x="731838" y="5480050"/>
            <a:ext cx="11582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các hình trên có: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Hình thoi là: hình ... , hình 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Hình chữ nhật là: hình 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689100" y="4522788"/>
            <a:ext cx="27336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11134725" y="3290888"/>
            <a:ext cx="27336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5029200" y="3276600"/>
            <a:ext cx="3878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chữ nhật</a:t>
            </a:r>
          </a:p>
        </p:txBody>
      </p:sp>
      <p:sp>
        <p:nvSpPr>
          <p:cNvPr id="22543" name="AutoShape 32"/>
          <p:cNvSpPr>
            <a:spLocks noChangeArrowheads="1"/>
          </p:cNvSpPr>
          <p:nvPr/>
        </p:nvSpPr>
        <p:spPr bwMode="auto">
          <a:xfrm rot="10800000" flipH="1">
            <a:off x="9944100" y="3932238"/>
            <a:ext cx="1908175" cy="1828800"/>
          </a:xfrm>
          <a:prstGeom prst="flowChartManualIn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733800" y="6248400"/>
            <a:ext cx="4632325" cy="731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622" tIns="65311" rIns="130622" bIns="65311"/>
          <a:lstStyle/>
          <a:p>
            <a:pPr eaLnBrk="1" hangingPunct="1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1, hình 3.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48200" y="7192963"/>
            <a:ext cx="2705100" cy="731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622" tIns="65311" rIns="130622" bIns="65311"/>
          <a:lstStyle/>
          <a:p>
            <a:pPr algn="ctr" eaLnBrk="1" hangingPunct="1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</a:t>
            </a:r>
          </a:p>
        </p:txBody>
      </p:sp>
      <p:sp>
        <p:nvSpPr>
          <p:cNvPr id="22546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2547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22548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700" grpId="0"/>
      <p:bldP spid="28701" grpId="0"/>
      <p:bldP spid="28702" grpId="0"/>
      <p:bldP spid="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7772400" y="1919288"/>
            <a:ext cx="3965575" cy="1292225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AutoShape 12"/>
          <p:cNvSpPr>
            <a:spLocks noChangeArrowheads="1"/>
          </p:cNvSpPr>
          <p:nvPr/>
        </p:nvSpPr>
        <p:spPr bwMode="auto">
          <a:xfrm>
            <a:off x="2286000" y="1995488"/>
            <a:ext cx="3641725" cy="1193800"/>
          </a:xfrm>
          <a:prstGeom prst="parallelogram">
            <a:avLst>
              <a:gd name="adj" fmla="val 571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24"/>
          <p:cNvSpPr txBox="1">
            <a:spLocks noChangeArrowheads="1"/>
          </p:cNvSpPr>
          <p:nvPr/>
        </p:nvSpPr>
        <p:spPr bwMode="auto">
          <a:xfrm>
            <a:off x="9271000" y="3214688"/>
            <a:ext cx="1625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23557" name="Text Box 26"/>
          <p:cNvSpPr txBox="1">
            <a:spLocks noChangeArrowheads="1"/>
          </p:cNvSpPr>
          <p:nvPr/>
        </p:nvSpPr>
        <p:spPr bwMode="auto">
          <a:xfrm>
            <a:off x="3098800" y="3290888"/>
            <a:ext cx="1625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8543925" y="3748088"/>
            <a:ext cx="27336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3560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873250" y="3748088"/>
            <a:ext cx="40544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2270125" y="7086600"/>
            <a:ext cx="100853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là hình bình hành đặc biệt.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85875" y="4572000"/>
          <a:ext cx="12053889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4724400"/>
                <a:gridCol w="4814888"/>
              </a:tblGrid>
              <a:tr h="883920">
                <a:tc>
                  <a:txBody>
                    <a:bodyPr/>
                    <a:lstStyle/>
                    <a:p>
                      <a:r>
                        <a:rPr lang="en-US" sz="3600" smtClean="0">
                          <a:solidFill>
                            <a:srgbClr val="9709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 nhau</a:t>
                      </a:r>
                      <a:endParaRPr lang="en-US" sz="3600">
                        <a:solidFill>
                          <a:srgbClr val="9709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2568"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9709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600" b="1" baseline="0" smtClean="0">
                          <a:solidFill>
                            <a:srgbClr val="9709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en-US" sz="3600" b="1">
                        <a:solidFill>
                          <a:srgbClr val="9709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106863" y="4724400"/>
            <a:ext cx="96789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hai cặp cạnh đối diện song song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810000" y="5534025"/>
            <a:ext cx="10085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bình hành có hai 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 đối diện bằng nhau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8534400" y="5486400"/>
            <a:ext cx="10085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thoi có bốn cạnh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bằng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990600" y="76200"/>
            <a:ext cx="131826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88950" indent="-4889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Trong hình thoi ABCD, AC và BD là hai đường chéo của hình thoi, chúng cắt nhau tại điểm O.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Dùng ê ke để kiểm tra xem hai đường chéo có vuông góc với nhau hay không.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Dùng thước có vạch chia xăng-ti-mét để kiểm tra xem hai đường chéo có cắt nhau tại trung điểm của mỗi đường hay không.</a:t>
            </a: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4092575" y="6269038"/>
            <a:ext cx="585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7091363" y="4984750"/>
            <a:ext cx="620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4581" name="Text Box 19"/>
          <p:cNvSpPr txBox="1">
            <a:spLocks noChangeArrowheads="1"/>
          </p:cNvSpPr>
          <p:nvPr/>
        </p:nvSpPr>
        <p:spPr bwMode="auto">
          <a:xfrm>
            <a:off x="10126663" y="6151563"/>
            <a:ext cx="6207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7248525" y="7543800"/>
            <a:ext cx="6207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4838700" y="5441950"/>
            <a:ext cx="5064125" cy="2146300"/>
            <a:chOff x="2381" y="2702"/>
            <a:chExt cx="1766" cy="998"/>
          </a:xfrm>
        </p:grpSpPr>
        <p:sp>
          <p:nvSpPr>
            <p:cNvPr id="24587" name="AutoShape 21"/>
            <p:cNvSpPr>
              <a:spLocks noChangeArrowheads="1"/>
            </p:cNvSpPr>
            <p:nvPr/>
          </p:nvSpPr>
          <p:spPr bwMode="auto">
            <a:xfrm>
              <a:off x="2381" y="2702"/>
              <a:ext cx="1766" cy="998"/>
            </a:xfrm>
            <a:prstGeom prst="flowChartDecision">
              <a:avLst/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8" name="Line 22"/>
            <p:cNvSpPr>
              <a:spLocks noChangeShapeType="1"/>
            </p:cNvSpPr>
            <p:nvPr/>
          </p:nvSpPr>
          <p:spPr bwMode="auto">
            <a:xfrm>
              <a:off x="2381" y="3200"/>
              <a:ext cx="174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23"/>
            <p:cNvSpPr>
              <a:spLocks noChangeShapeType="1"/>
            </p:cNvSpPr>
            <p:nvPr/>
          </p:nvSpPr>
          <p:spPr bwMode="auto">
            <a:xfrm>
              <a:off x="3264" y="2714"/>
              <a:ext cx="0" cy="98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4" name="Text Box 25"/>
          <p:cNvSpPr txBox="1">
            <a:spLocks noChangeArrowheads="1"/>
          </p:cNvSpPr>
          <p:nvPr/>
        </p:nvSpPr>
        <p:spPr bwMode="auto">
          <a:xfrm>
            <a:off x="7386638" y="6465888"/>
            <a:ext cx="7318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24585" name="Picture 35" descr="pinksparkle6df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7483475"/>
            <a:ext cx="946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Oval 36"/>
          <p:cNvSpPr>
            <a:spLocks noChangeArrowheads="1"/>
          </p:cNvSpPr>
          <p:nvPr/>
        </p:nvSpPr>
        <p:spPr bwMode="auto">
          <a:xfrm>
            <a:off x="0" y="0"/>
            <a:ext cx="1752600" cy="8223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990600" y="-57150"/>
            <a:ext cx="131826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88950" indent="-4889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Trong hình thoi ABCD, AC và BD là hai đường chéo của hình thoi, chúng cắt nhau tại điểm O.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Dùng ê ke để kiểm tra xem hai đường chéo có vuông góc với nhau hay không.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Dùng thước có vạch chia xăng-ti-mét để kiểm tra xem hai đường chéo có cắt nhau tại trung điểm của mỗi đường hay không.</a:t>
            </a:r>
          </a:p>
        </p:txBody>
      </p:sp>
      <p:pic>
        <p:nvPicPr>
          <p:cNvPr id="25603" name="Picture 35" descr="pinksparkle6df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7483475"/>
            <a:ext cx="946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36"/>
          <p:cNvSpPr>
            <a:spLocks noChangeArrowheads="1"/>
          </p:cNvSpPr>
          <p:nvPr/>
        </p:nvSpPr>
        <p:spPr bwMode="auto">
          <a:xfrm>
            <a:off x="0" y="0"/>
            <a:ext cx="1752600" cy="8223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7581900" y="2076450"/>
            <a:ext cx="60594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1768475" y="2686050"/>
            <a:ext cx="1812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8410575" y="4210050"/>
            <a:ext cx="419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00200" y="4851400"/>
            <a:ext cx="162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4419600" y="5029200"/>
            <a:ext cx="5486400" cy="2717800"/>
          </a:xfrm>
          <a:prstGeom prst="diamond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57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581400" y="5875338"/>
            <a:ext cx="638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9893300" y="5875338"/>
            <a:ext cx="638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6827838" y="4325938"/>
            <a:ext cx="638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6934200" y="7639050"/>
            <a:ext cx="638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25614" name="Text Box 24"/>
          <p:cNvSpPr txBox="1">
            <a:spLocks noChangeArrowheads="1"/>
          </p:cNvSpPr>
          <p:nvPr/>
        </p:nvSpPr>
        <p:spPr bwMode="auto">
          <a:xfrm>
            <a:off x="7162800" y="6400800"/>
            <a:ext cx="4730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7143750" y="533400"/>
            <a:ext cx="60594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752600" y="1219200"/>
            <a:ext cx="2662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" name="Straight Connector 21"/>
          <p:cNvCxnSpPr>
            <a:stCxn id="25609" idx="1"/>
            <a:endCxn id="25609" idx="3"/>
          </p:cNvCxnSpPr>
          <p:nvPr/>
        </p:nvCxnSpPr>
        <p:spPr>
          <a:xfrm>
            <a:off x="4419600" y="6388100"/>
            <a:ext cx="548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46925" y="5045075"/>
            <a:ext cx="19050" cy="2701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03763" y="1219200"/>
            <a:ext cx="6061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4838" y="6388100"/>
            <a:ext cx="2743200" cy="0"/>
          </a:xfrm>
          <a:prstGeom prst="line">
            <a:avLst/>
          </a:prstGeom>
          <a:ln w="38100">
            <a:solidFill>
              <a:srgbClr val="97092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53275" y="6388100"/>
            <a:ext cx="2743200" cy="0"/>
          </a:xfrm>
          <a:prstGeom prst="line">
            <a:avLst/>
          </a:prstGeom>
          <a:ln w="38100">
            <a:solidFill>
              <a:srgbClr val="97092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150100" y="5046663"/>
            <a:ext cx="19050" cy="137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143750" y="6410325"/>
            <a:ext cx="17463" cy="13287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5614" grpId="0"/>
      <p:bldP spid="20" grpId="0" animBg="1"/>
      <p:bldP spid="21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14601825" cy="6675437"/>
          </a:xfrm>
          <a:solidFill>
            <a:schemeClr val="bg1"/>
          </a:solidFill>
        </p:spPr>
        <p:txBody>
          <a:bodyPr/>
          <a:lstStyle/>
          <a:p>
            <a:pPr marL="733425" indent="-733425">
              <a:buFontTx/>
              <a:buAutoNum type="alphaLcPeriod"/>
              <a:defRPr/>
            </a:pPr>
            <a:r>
              <a:rPr lang="en-US" altLang="en-US" sz="4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ê ke để kiểm tra, ta có: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en-US" sz="43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4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Hai đường chéo vuông </a:t>
            </a:r>
          </a:p>
          <a:p>
            <a:pPr marL="733425" indent="-733425">
              <a:buFont typeface="Arial" pitchFamily="34" charset="0"/>
              <a:buNone/>
              <a:defRPr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góc với nhau.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không vuông </a:t>
            </a:r>
          </a:p>
          <a:p>
            <a:pPr marL="733425" indent="-733425">
              <a:buFont typeface="Arial" pitchFamily="34" charset="0"/>
              <a:buNone/>
              <a:defRPr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góc với nhau.     </a:t>
            </a:r>
          </a:p>
          <a:p>
            <a:pPr marL="733425" indent="-733425">
              <a:buFont typeface="Arial" pitchFamily="34" charset="0"/>
              <a:buNone/>
              <a:defRPr/>
            </a:pPr>
            <a:r>
              <a:rPr lang="en-US" altLang="en-US" sz="4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Dùng thước có vạch chia xăng-ti-mét để kiểm tra, ta thấy:</a:t>
            </a:r>
          </a:p>
          <a:p>
            <a:pPr marL="733425" indent="-733425">
              <a:buFont typeface="Arial" pitchFamily="34" charset="0"/>
              <a:buNone/>
              <a:defRPr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cắt nhau tại trung điểm của mỗi đường.</a:t>
            </a:r>
          </a:p>
          <a:p>
            <a:pPr marL="733425" indent="-733425">
              <a:buFont typeface="Arial" pitchFamily="34" charset="0"/>
              <a:buNone/>
              <a:defRPr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không cắt nhau tại trung điểm của mỗi đường.</a:t>
            </a:r>
          </a:p>
          <a:p>
            <a:pPr marL="733425" indent="-733425">
              <a:buFont typeface="Arial" pitchFamily="34" charset="0"/>
              <a:buNone/>
              <a:defRPr/>
            </a:pPr>
            <a:endParaRPr lang="en-US" altLang="en-US" sz="4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Oval 36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1584325" cy="766763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50000">
                <a:srgbClr val="0033CC"/>
              </a:gs>
              <a:gs pos="100000">
                <a:srgbClr val="00185E"/>
              </a:gs>
            </a:gsLst>
            <a:lin ang="5400000" scaled="1"/>
          </a:gradFill>
          <a:ln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en-US" sz="3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1706563" y="0"/>
            <a:ext cx="12923837" cy="164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ghi Đ, sai ghi S:</a:t>
            </a:r>
          </a:p>
          <a:p>
            <a:pPr eaLnBrk="1" hangingPunct="1"/>
            <a:r>
              <a:rPr lang="en-US" altLang="en-US" sz="3400" b="1">
                <a:latin typeface="Times New Roman" pitchFamily="18" charset="0"/>
                <a:cs typeface="Times New Roman" pitchFamily="18" charset="0"/>
              </a:rPr>
              <a:t>Trong hình thoi ABCD, AC và BD là hai đường chéo của hình thoi, chúng cắt nhau tại điểm O. 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5989638" y="3114675"/>
            <a:ext cx="1249362" cy="619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endParaRPr lang="en-US" altLang="en-US"/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6142038" y="4572000"/>
            <a:ext cx="1249362" cy="619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endParaRPr lang="en-US" altLang="en-US"/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13381038" y="6934200"/>
            <a:ext cx="1249362" cy="619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endParaRPr lang="en-US" altLang="en-US"/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304838" y="6086475"/>
            <a:ext cx="1249362" cy="619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endParaRPr lang="en-US" altLang="en-US"/>
          </a:p>
        </p:txBody>
      </p:sp>
      <p:grpSp>
        <p:nvGrpSpPr>
          <p:cNvPr id="26633" name="Group 1"/>
          <p:cNvGrpSpPr>
            <a:grpSpLocks/>
          </p:cNvGrpSpPr>
          <p:nvPr/>
        </p:nvGrpSpPr>
        <p:grpSpPr bwMode="auto">
          <a:xfrm>
            <a:off x="7899400" y="1905000"/>
            <a:ext cx="6654800" cy="3213100"/>
            <a:chOff x="7899400" y="1905000"/>
            <a:chExt cx="6654800" cy="3213100"/>
          </a:xfrm>
        </p:grpSpPr>
        <p:grpSp>
          <p:nvGrpSpPr>
            <p:cNvPr id="26634" name="Group 24"/>
            <p:cNvGrpSpPr>
              <a:grpSpLocks/>
            </p:cNvGrpSpPr>
            <p:nvPr/>
          </p:nvGrpSpPr>
          <p:grpSpPr bwMode="auto">
            <a:xfrm>
              <a:off x="8728075" y="2438400"/>
              <a:ext cx="5064125" cy="2146300"/>
              <a:chOff x="2381" y="2702"/>
              <a:chExt cx="1766" cy="998"/>
            </a:xfrm>
          </p:grpSpPr>
          <p:sp>
            <p:nvSpPr>
              <p:cNvPr id="26640" name="AutoShape 21"/>
              <p:cNvSpPr>
                <a:spLocks noChangeArrowheads="1"/>
              </p:cNvSpPr>
              <p:nvPr/>
            </p:nvSpPr>
            <p:spPr bwMode="auto">
              <a:xfrm>
                <a:off x="2381" y="2702"/>
                <a:ext cx="1766" cy="998"/>
              </a:xfrm>
              <a:prstGeom prst="flowChartDecision">
                <a:avLst/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641" name="Line 22"/>
              <p:cNvSpPr>
                <a:spLocks noChangeShapeType="1"/>
              </p:cNvSpPr>
              <p:nvPr/>
            </p:nvSpPr>
            <p:spPr bwMode="auto">
              <a:xfrm>
                <a:off x="2381" y="3200"/>
                <a:ext cx="174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Line 23"/>
              <p:cNvSpPr>
                <a:spLocks noChangeShapeType="1"/>
              </p:cNvSpPr>
              <p:nvPr/>
            </p:nvSpPr>
            <p:spPr bwMode="auto">
              <a:xfrm>
                <a:off x="3264" y="2714"/>
                <a:ext cx="0" cy="98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5" name="Text Box 17"/>
            <p:cNvSpPr txBox="1">
              <a:spLocks noChangeArrowheads="1"/>
            </p:cNvSpPr>
            <p:nvPr/>
          </p:nvSpPr>
          <p:spPr bwMode="auto">
            <a:xfrm>
              <a:off x="7899400" y="3265488"/>
              <a:ext cx="58578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6636" name="Text Box 18"/>
            <p:cNvSpPr txBox="1">
              <a:spLocks noChangeArrowheads="1"/>
            </p:cNvSpPr>
            <p:nvPr/>
          </p:nvSpPr>
          <p:spPr bwMode="auto">
            <a:xfrm>
              <a:off x="11037888" y="1905000"/>
              <a:ext cx="62071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6637" name="Text Box 19"/>
            <p:cNvSpPr txBox="1">
              <a:spLocks noChangeArrowheads="1"/>
            </p:cNvSpPr>
            <p:nvPr/>
          </p:nvSpPr>
          <p:spPr bwMode="auto">
            <a:xfrm>
              <a:off x="13933488" y="3148013"/>
              <a:ext cx="6207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6638" name="Text Box 20"/>
            <p:cNvSpPr txBox="1">
              <a:spLocks noChangeArrowheads="1"/>
            </p:cNvSpPr>
            <p:nvPr/>
          </p:nvSpPr>
          <p:spPr bwMode="auto">
            <a:xfrm>
              <a:off x="11055350" y="4540250"/>
              <a:ext cx="62071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6639" name="Text Box 25"/>
            <p:cNvSpPr txBox="1">
              <a:spLocks noChangeArrowheads="1"/>
            </p:cNvSpPr>
            <p:nvPr/>
          </p:nvSpPr>
          <p:spPr bwMode="auto">
            <a:xfrm>
              <a:off x="11193463" y="3462338"/>
              <a:ext cx="731837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69"/>
          <p:cNvSpPr>
            <a:spLocks noChangeArrowheads="1" noChangeShapeType="1" noTextEdit="1"/>
          </p:cNvSpPr>
          <p:nvPr/>
        </p:nvSpPr>
        <p:spPr bwMode="auto">
          <a:xfrm>
            <a:off x="1584325" y="3336925"/>
            <a:ext cx="12314238" cy="28352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333"/>
              </a:avLst>
            </a:prstTxWarp>
          </a:bodyPr>
          <a:lstStyle/>
          <a:p>
            <a:pPr algn="ctr"/>
            <a:r>
              <a:rPr lang="en-US" sz="51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THẢO LUẬN NHÓM </a:t>
            </a:r>
          </a:p>
          <a:p>
            <a:pPr algn="ctr"/>
            <a:r>
              <a:rPr lang="en-US" sz="51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2021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14601825" cy="6675437"/>
          </a:xfrm>
          <a:solidFill>
            <a:schemeClr val="bg1"/>
          </a:solidFill>
        </p:spPr>
        <p:txBody>
          <a:bodyPr/>
          <a:lstStyle/>
          <a:p>
            <a:pPr marL="733425" indent="-733425">
              <a:buFontTx/>
              <a:buAutoNum type="alphaLcPeriod"/>
            </a:pPr>
            <a:r>
              <a:rPr lang="en-US" altLang="en-US" sz="4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ê ke để kiểm tra, ta có: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vuông 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góc với nhau.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không vuông 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góc với nhau.     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Dùng thước có vạch chia xăng-ti-mét để kiểm tra, ta thấy: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cắt nhau tại trung điểm của mỗi đường.</a:t>
            </a:r>
          </a:p>
          <a:p>
            <a:pPr marL="733425" indent="-733425">
              <a:buFont typeface="Arial" pitchFamily="34" charset="0"/>
              <a:buNone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- Hai đường chéo không cắt nhau tại trung điểm của mỗi đường.</a:t>
            </a:r>
          </a:p>
          <a:p>
            <a:pPr marL="733425" indent="-733425">
              <a:buFont typeface="Arial" pitchFamily="34" charset="0"/>
              <a:buNone/>
            </a:pPr>
            <a:endParaRPr lang="en-US" altLang="en-US" sz="4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Oval 36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1584325" cy="766763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50000">
                <a:srgbClr val="0033CC"/>
              </a:gs>
              <a:gs pos="100000">
                <a:srgbClr val="00185E"/>
              </a:gs>
            </a:gsLst>
            <a:lin ang="5400000" scaled="1"/>
          </a:gradFill>
          <a:ln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en-US" sz="3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1706563" y="182563"/>
            <a:ext cx="12923837" cy="15890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 ghi Đ, sai ghi S:</a:t>
            </a:r>
          </a:p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Trong hình thoi ABCD, AC và BD là hai đường chéo của hình thoi, chúng cắt nhau tại điểm O. 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927725" y="2986088"/>
            <a:ext cx="1249363" cy="8032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 sz="4600" b="1">
                <a:solidFill>
                  <a:srgbClr val="FF0000"/>
                </a:solidFill>
              </a:rPr>
              <a:t>  Đ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5989638" y="4419600"/>
            <a:ext cx="1249362" cy="838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/>
              <a:t>    </a:t>
            </a:r>
            <a:r>
              <a:rPr lang="en-US" altLang="en-US" sz="4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13301663" y="5943600"/>
            <a:ext cx="947737" cy="8842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46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8680" name="Rectangle 2"/>
          <p:cNvSpPr>
            <a:spLocks noChangeArrowheads="1"/>
          </p:cNvSpPr>
          <p:nvPr/>
        </p:nvSpPr>
        <p:spPr bwMode="auto">
          <a:xfrm>
            <a:off x="13288963" y="6970713"/>
            <a:ext cx="949325" cy="801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/>
              <a:t>   </a:t>
            </a:r>
            <a:r>
              <a:rPr lang="en-US" altLang="en-US" sz="4600" b="1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28681" name="Group 17"/>
          <p:cNvGrpSpPr>
            <a:grpSpLocks/>
          </p:cNvGrpSpPr>
          <p:nvPr/>
        </p:nvGrpSpPr>
        <p:grpSpPr bwMode="auto">
          <a:xfrm>
            <a:off x="7899400" y="1905000"/>
            <a:ext cx="6654800" cy="3213100"/>
            <a:chOff x="7899400" y="1905000"/>
            <a:chExt cx="6654800" cy="3213100"/>
          </a:xfrm>
        </p:grpSpPr>
        <p:grpSp>
          <p:nvGrpSpPr>
            <p:cNvPr id="28682" name="Group 24"/>
            <p:cNvGrpSpPr>
              <a:grpSpLocks/>
            </p:cNvGrpSpPr>
            <p:nvPr/>
          </p:nvGrpSpPr>
          <p:grpSpPr bwMode="auto">
            <a:xfrm>
              <a:off x="8728075" y="2438400"/>
              <a:ext cx="5064125" cy="2146300"/>
              <a:chOff x="2381" y="2702"/>
              <a:chExt cx="1766" cy="998"/>
            </a:xfrm>
          </p:grpSpPr>
          <p:sp>
            <p:nvSpPr>
              <p:cNvPr id="28688" name="AutoShape 21"/>
              <p:cNvSpPr>
                <a:spLocks noChangeArrowheads="1"/>
              </p:cNvSpPr>
              <p:nvPr/>
            </p:nvSpPr>
            <p:spPr bwMode="auto">
              <a:xfrm>
                <a:off x="2381" y="2702"/>
                <a:ext cx="1766" cy="998"/>
              </a:xfrm>
              <a:prstGeom prst="flowChartDecision">
                <a:avLst/>
              </a:prstGeom>
              <a:noFill/>
              <a:ln w="19050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8689" name="Line 22"/>
              <p:cNvSpPr>
                <a:spLocks noChangeShapeType="1"/>
              </p:cNvSpPr>
              <p:nvPr/>
            </p:nvSpPr>
            <p:spPr bwMode="auto">
              <a:xfrm>
                <a:off x="2381" y="3200"/>
                <a:ext cx="174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23"/>
              <p:cNvSpPr>
                <a:spLocks noChangeShapeType="1"/>
              </p:cNvSpPr>
              <p:nvPr/>
            </p:nvSpPr>
            <p:spPr bwMode="auto">
              <a:xfrm>
                <a:off x="3264" y="2714"/>
                <a:ext cx="0" cy="98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3" name="Text Box 17"/>
            <p:cNvSpPr txBox="1">
              <a:spLocks noChangeArrowheads="1"/>
            </p:cNvSpPr>
            <p:nvPr/>
          </p:nvSpPr>
          <p:spPr bwMode="auto">
            <a:xfrm>
              <a:off x="7899400" y="3265488"/>
              <a:ext cx="58578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684" name="Text Box 18"/>
            <p:cNvSpPr txBox="1">
              <a:spLocks noChangeArrowheads="1"/>
            </p:cNvSpPr>
            <p:nvPr/>
          </p:nvSpPr>
          <p:spPr bwMode="auto">
            <a:xfrm>
              <a:off x="11037888" y="1905000"/>
              <a:ext cx="62071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8685" name="Text Box 19"/>
            <p:cNvSpPr txBox="1">
              <a:spLocks noChangeArrowheads="1"/>
            </p:cNvSpPr>
            <p:nvPr/>
          </p:nvSpPr>
          <p:spPr bwMode="auto">
            <a:xfrm>
              <a:off x="13933488" y="3148013"/>
              <a:ext cx="6207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8686" name="Text Box 20"/>
            <p:cNvSpPr txBox="1">
              <a:spLocks noChangeArrowheads="1"/>
            </p:cNvSpPr>
            <p:nvPr/>
          </p:nvSpPr>
          <p:spPr bwMode="auto">
            <a:xfrm>
              <a:off x="11055350" y="4540250"/>
              <a:ext cx="62071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8687" name="Text Box 25"/>
            <p:cNvSpPr txBox="1">
              <a:spLocks noChangeArrowheads="1"/>
            </p:cNvSpPr>
            <p:nvPr/>
          </p:nvSpPr>
          <p:spPr bwMode="auto">
            <a:xfrm>
              <a:off x="11193463" y="3462338"/>
              <a:ext cx="731837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6"/>
          <p:cNvGrpSpPr>
            <a:grpSpLocks/>
          </p:cNvGrpSpPr>
          <p:nvPr/>
        </p:nvGrpSpPr>
        <p:grpSpPr bwMode="auto">
          <a:xfrm rot="10800000">
            <a:off x="7451725" y="1703388"/>
            <a:ext cx="425450" cy="473075"/>
            <a:chOff x="1104" y="2377"/>
            <a:chExt cx="384" cy="336"/>
          </a:xfrm>
        </p:grpSpPr>
        <p:sp>
          <p:nvSpPr>
            <p:cNvPr id="29704" name="Line 54"/>
            <p:cNvSpPr>
              <a:spLocks noChangeShapeType="1"/>
            </p:cNvSpPr>
            <p:nvPr/>
          </p:nvSpPr>
          <p:spPr bwMode="auto">
            <a:xfrm>
              <a:off x="1118" y="2377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55"/>
            <p:cNvSpPr>
              <a:spLocks noChangeShapeType="1"/>
            </p:cNvSpPr>
            <p:nvPr/>
          </p:nvSpPr>
          <p:spPr bwMode="auto">
            <a:xfrm>
              <a:off x="1104" y="2699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95275" y="2286000"/>
            <a:ext cx="141827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>
            <a:spAutoFit/>
          </a:bodyPr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có hai đường chéo vuông góc với nhau và cắt nhau tại trung điểm của mỗi đường.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62000" y="2138363"/>
            <a:ext cx="146304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bài tập 2, em có nhận xét gì về hai đường chéo của hình thoi?</a:t>
            </a:r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15" grpId="0"/>
      <p:bldP spid="246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200400"/>
            <a:ext cx="13716000" cy="3352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478213" y="152400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203200" y="912813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724400" y="781050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3427413"/>
            <a:ext cx="13792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cặp cạnh đối diện song song và bốn cạnh bằng nhau.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4799013"/>
            <a:ext cx="13563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đường chéo vuông góc với nhau và cắt nhau tại trung điểm của mỗi đường.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90900" y="2238375"/>
            <a:ext cx="8305800" cy="962025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của 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2698750" y="533400"/>
            <a:ext cx="19278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Sử dụng hình vuông đã lắp ghép ở nhà sau đó                                              kéo nhẹ hai góc hình vuông để tạo hình mới. 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902075" y="5761038"/>
            <a:ext cx="8524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6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8800" y="3108325"/>
            <a:ext cx="9875838" cy="3949700"/>
            <a:chOff x="-2736" y="2160"/>
            <a:chExt cx="2736" cy="1649"/>
          </a:xfrm>
        </p:grpSpPr>
        <p:sp>
          <p:nvSpPr>
            <p:cNvPr id="4104" name="Text Box 11"/>
            <p:cNvSpPr txBox="1">
              <a:spLocks noChangeArrowheads="1"/>
            </p:cNvSpPr>
            <p:nvPr/>
          </p:nvSpPr>
          <p:spPr bwMode="auto">
            <a:xfrm>
              <a:off x="-240" y="2832"/>
              <a:ext cx="2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400"/>
                <a:t>C</a:t>
              </a:r>
            </a:p>
          </p:txBody>
        </p:sp>
        <p:grpSp>
          <p:nvGrpSpPr>
            <p:cNvPr id="4105" name="Group 17"/>
            <p:cNvGrpSpPr>
              <a:grpSpLocks/>
            </p:cNvGrpSpPr>
            <p:nvPr/>
          </p:nvGrpSpPr>
          <p:grpSpPr bwMode="auto">
            <a:xfrm>
              <a:off x="-2736" y="2160"/>
              <a:ext cx="2448" cy="1649"/>
              <a:chOff x="-2736" y="2304"/>
              <a:chExt cx="2448" cy="1649"/>
            </a:xfrm>
          </p:grpSpPr>
          <p:sp>
            <p:nvSpPr>
              <p:cNvPr id="4106" name="AutoShape 4"/>
              <p:cNvSpPr>
                <a:spLocks noChangeArrowheads="1"/>
              </p:cNvSpPr>
              <p:nvPr/>
            </p:nvSpPr>
            <p:spPr bwMode="auto">
              <a:xfrm>
                <a:off x="-2352" y="2592"/>
                <a:ext cx="2064" cy="1056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107" name="Text Box 10"/>
              <p:cNvSpPr txBox="1">
                <a:spLocks noChangeArrowheads="1"/>
              </p:cNvSpPr>
              <p:nvPr/>
            </p:nvSpPr>
            <p:spPr bwMode="auto">
              <a:xfrm>
                <a:off x="-2736" y="2976"/>
                <a:ext cx="240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400"/>
                  <a:t>A</a:t>
                </a:r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-1440" y="2304"/>
                <a:ext cx="240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400"/>
                  <a:t>B</a:t>
                </a:r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-1440" y="3696"/>
                <a:ext cx="240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Gulim" pitchFamily="34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400"/>
                  <a:t>D</a:t>
                </a:r>
              </a:p>
            </p:txBody>
          </p:sp>
        </p:grpSp>
      </p:grp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724400" y="6858000"/>
            <a:ext cx="56086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835275"/>
            <a:ext cx="10485437" cy="411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3" name="AutoShape 14" descr="Đèn thả trần phòng khách hình thoi sang trọng cao cấp giá rẻ tphcm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1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WordArt 11"/>
          <p:cNvSpPr>
            <a:spLocks noChangeArrowheads="1" noChangeShapeType="1" noTextEdit="1"/>
          </p:cNvSpPr>
          <p:nvPr/>
        </p:nvSpPr>
        <p:spPr bwMode="auto">
          <a:xfrm>
            <a:off x="2043113" y="2590800"/>
            <a:ext cx="1054417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</a:p>
          <a:p>
            <a:pPr algn="ctr"/>
            <a:r>
              <a:rPr lang="it-IT" sz="3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hơn?</a:t>
            </a:r>
            <a:endParaRPr lang="en-US" sz="34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170238" y="639763"/>
            <a:ext cx="11460162" cy="1189037"/>
          </a:xfrm>
          <a:prstGeom prst="cloudCallout">
            <a:avLst>
              <a:gd name="adj1" fmla="val 23315"/>
              <a:gd name="adj2" fmla="val 16829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eaLnBrk="1" hangingPunct="1"/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có đặc điểm gì ?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292475" y="2286000"/>
            <a:ext cx="9144000" cy="1363663"/>
          </a:xfrm>
          <a:prstGeom prst="rect">
            <a:avLst/>
          </a:prstGeom>
          <a:solidFill>
            <a:srgbClr val="66FFFF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a. Có hai cặp cạnh </a:t>
            </a:r>
            <a:r>
              <a:rPr lang="en-US" altLang="en-US" sz="3400" b="1">
                <a:solidFill>
                  <a:srgbClr val="0000CC"/>
                </a:solidFill>
                <a:latin typeface="Times New Roman" pitchFamily="18" charset="0"/>
              </a:rPr>
              <a:t>đ</a:t>
            </a: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ối diện song song và có bốn góc vuông.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292475" y="3810000"/>
            <a:ext cx="9144000" cy="1363663"/>
          </a:xfrm>
          <a:prstGeom prst="rect">
            <a:avLst/>
          </a:prstGeom>
          <a:solidFill>
            <a:srgbClr val="66FFFF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130622" tIns="65311" rIns="130622" bIns="65311">
            <a:spAutoFit/>
          </a:bodyPr>
          <a:lstStyle>
            <a:lvl1pPr marL="488950" indent="-4889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b. Có hai cặp cạnh đối diện song song và bốn cạnh bằng nhau.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292475" y="5394325"/>
            <a:ext cx="9144000" cy="1363663"/>
          </a:xfrm>
          <a:prstGeom prst="rect">
            <a:avLst/>
          </a:prstGeom>
          <a:solidFill>
            <a:srgbClr val="66FFFF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lIns="130622" tIns="65311" rIns="130622" bIns="65311"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c. Có bốn cặp cạnh bằng nhau và có bốn góc vuông.</a:t>
            </a:r>
          </a:p>
        </p:txBody>
      </p:sp>
      <p:sp>
        <p:nvSpPr>
          <p:cNvPr id="32774" name="Oval 36"/>
          <p:cNvSpPr>
            <a:spLocks noChangeArrowheads="1"/>
          </p:cNvSpPr>
          <p:nvPr/>
        </p:nvSpPr>
        <p:spPr bwMode="auto">
          <a:xfrm>
            <a:off x="0" y="92075"/>
            <a:ext cx="1584325" cy="7667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  <a:ea typeface="Malgun Gothic" pitchFamily="34" charset="-127"/>
              </a:rPr>
              <a:t>Câu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7" grpId="0" animBg="1"/>
      <p:bldP spid="133127" grpId="1" animBg="1"/>
      <p:bldP spid="133128" grpId="0" animBg="1"/>
      <p:bldP spid="13312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2"/>
          <p:cNvSpPr>
            <a:spLocks noChangeArrowheads="1"/>
          </p:cNvSpPr>
          <p:nvPr/>
        </p:nvSpPr>
        <p:spPr bwMode="auto">
          <a:xfrm>
            <a:off x="2803525" y="365125"/>
            <a:ext cx="10852150" cy="1828800"/>
          </a:xfrm>
          <a:prstGeom prst="cloudCallout">
            <a:avLst>
              <a:gd name="adj1" fmla="val -49440"/>
              <a:gd name="adj2" fmla="val 61042"/>
            </a:avLst>
          </a:prstGeom>
          <a:solidFill>
            <a:srgbClr val="FFFF00"/>
          </a:solidFill>
          <a:ln w="28575">
            <a:solidFill>
              <a:srgbClr val="9900FF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hình sau có bao nhiêu </a:t>
            </a: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39963" y="2925763"/>
            <a:ext cx="11903075" cy="1779587"/>
            <a:chOff x="432" y="1776"/>
            <a:chExt cx="4686" cy="934"/>
          </a:xfrm>
        </p:grpSpPr>
        <p:sp>
          <p:nvSpPr>
            <p:cNvPr id="33807" name="AutoShape 25"/>
            <p:cNvSpPr>
              <a:spLocks noChangeArrowheads="1"/>
            </p:cNvSpPr>
            <p:nvPr/>
          </p:nvSpPr>
          <p:spPr bwMode="auto">
            <a:xfrm>
              <a:off x="432" y="1809"/>
              <a:ext cx="2352" cy="864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  <p:sp>
          <p:nvSpPr>
            <p:cNvPr id="33808" name="AutoShape 26"/>
            <p:cNvSpPr>
              <a:spLocks noChangeArrowheads="1"/>
            </p:cNvSpPr>
            <p:nvPr/>
          </p:nvSpPr>
          <p:spPr bwMode="auto">
            <a:xfrm>
              <a:off x="1554" y="2010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  <p:sp>
          <p:nvSpPr>
            <p:cNvPr id="33809" name="AutoShape 27"/>
            <p:cNvSpPr>
              <a:spLocks noChangeArrowheads="1"/>
            </p:cNvSpPr>
            <p:nvPr/>
          </p:nvSpPr>
          <p:spPr bwMode="auto">
            <a:xfrm>
              <a:off x="2766" y="1809"/>
              <a:ext cx="2352" cy="864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  <p:sp>
          <p:nvSpPr>
            <p:cNvPr id="33810" name="AutoShape 28"/>
            <p:cNvSpPr>
              <a:spLocks noChangeArrowheads="1"/>
            </p:cNvSpPr>
            <p:nvPr/>
          </p:nvSpPr>
          <p:spPr bwMode="auto">
            <a:xfrm>
              <a:off x="2820" y="2010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  <p:sp>
          <p:nvSpPr>
            <p:cNvPr id="33811" name="AutoShape 29"/>
            <p:cNvSpPr>
              <a:spLocks noChangeArrowheads="1"/>
            </p:cNvSpPr>
            <p:nvPr/>
          </p:nvSpPr>
          <p:spPr bwMode="auto">
            <a:xfrm>
              <a:off x="2190" y="1776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  <p:sp>
          <p:nvSpPr>
            <p:cNvPr id="33812" name="AutoShape 30"/>
            <p:cNvSpPr>
              <a:spLocks noChangeArrowheads="1"/>
            </p:cNvSpPr>
            <p:nvPr/>
          </p:nvSpPr>
          <p:spPr bwMode="auto">
            <a:xfrm>
              <a:off x="2181" y="2244"/>
              <a:ext cx="1200" cy="466"/>
            </a:xfrm>
            <a:prstGeom prst="flowChartDecision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3400">
                <a:solidFill>
                  <a:schemeClr val="accent1"/>
                </a:solidFill>
              </a:endParaRPr>
            </a:p>
          </p:txBody>
        </p:sp>
      </p:grpSp>
      <p:sp>
        <p:nvSpPr>
          <p:cNvPr id="134175" name="Oval 31"/>
          <p:cNvSpPr>
            <a:spLocks noChangeArrowheads="1"/>
          </p:cNvSpPr>
          <p:nvPr/>
        </p:nvSpPr>
        <p:spPr bwMode="auto">
          <a:xfrm>
            <a:off x="3421063" y="35829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>
            <a:off x="5981700" y="35829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>
            <a:off x="7932738" y="31257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>
            <a:off x="7932738" y="40401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>
            <a:off x="9274175" y="35829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>
            <a:off x="12442825" y="3582988"/>
            <a:ext cx="609600" cy="366712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4181" name="Oval 37"/>
          <p:cNvSpPr>
            <a:spLocks noChangeArrowheads="1"/>
          </p:cNvSpPr>
          <p:nvPr/>
        </p:nvSpPr>
        <p:spPr bwMode="auto">
          <a:xfrm>
            <a:off x="8054975" y="4864100"/>
            <a:ext cx="609600" cy="365125"/>
          </a:xfrm>
          <a:prstGeom prst="ellipse">
            <a:avLst/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290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09600" y="6035040"/>
            <a:ext cx="4023360" cy="1463040"/>
            <a:chOff x="240" y="3168"/>
            <a:chExt cx="1584" cy="768"/>
          </a:xfrm>
          <a:solidFill>
            <a:srgbClr val="66FFFF"/>
          </a:solidFill>
        </p:grpSpPr>
        <p:sp>
          <p:nvSpPr>
            <p:cNvPr id="24596" name="Rectangle 42"/>
            <p:cNvSpPr>
              <a:spLocks noChangeArrowheads="1"/>
            </p:cNvSpPr>
            <p:nvPr/>
          </p:nvSpPr>
          <p:spPr bwMode="auto">
            <a:xfrm>
              <a:off x="240" y="3168"/>
              <a:ext cx="1584" cy="76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3400" b="1">
                <a:solidFill>
                  <a:srgbClr val="0000CC"/>
                </a:solidFill>
              </a:endParaRPr>
            </a:p>
          </p:txBody>
        </p:sp>
        <p:sp>
          <p:nvSpPr>
            <p:cNvPr id="24597" name="Text Box 43"/>
            <p:cNvSpPr txBox="1">
              <a:spLocks noChangeArrowheads="1"/>
            </p:cNvSpPr>
            <p:nvPr/>
          </p:nvSpPr>
          <p:spPr bwMode="auto">
            <a:xfrm>
              <a:off x="384" y="3408"/>
              <a:ext cx="1152" cy="3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4000" b="1" smtClean="0">
                  <a:solidFill>
                    <a:srgbClr val="0000CC"/>
                  </a:solidFill>
                  <a:latin typeface="Times New Roman" pitchFamily="18" charset="0"/>
                </a:rPr>
                <a:t>a. 5 hình 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364480" y="6035040"/>
            <a:ext cx="4023360" cy="1463040"/>
            <a:chOff x="2112" y="3168"/>
            <a:chExt cx="1584" cy="768"/>
          </a:xfrm>
          <a:solidFill>
            <a:srgbClr val="66FFFF"/>
          </a:solidFill>
        </p:grpSpPr>
        <p:sp>
          <p:nvSpPr>
            <p:cNvPr id="24594" name="Rectangle 48"/>
            <p:cNvSpPr>
              <a:spLocks noChangeArrowheads="1"/>
            </p:cNvSpPr>
            <p:nvPr/>
          </p:nvSpPr>
          <p:spPr bwMode="auto">
            <a:xfrm>
              <a:off x="2112" y="3168"/>
              <a:ext cx="1584" cy="76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3400" b="1">
                <a:solidFill>
                  <a:srgbClr val="0000CC"/>
                </a:solidFill>
              </a:endParaRPr>
            </a:p>
          </p:txBody>
        </p:sp>
        <p:sp>
          <p:nvSpPr>
            <p:cNvPr id="24595" name="Text Box 49"/>
            <p:cNvSpPr txBox="1">
              <a:spLocks noChangeArrowheads="1"/>
            </p:cNvSpPr>
            <p:nvPr/>
          </p:nvSpPr>
          <p:spPr bwMode="auto">
            <a:xfrm>
              <a:off x="2256" y="3408"/>
              <a:ext cx="1200" cy="3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4000" b="1" smtClean="0">
                  <a:solidFill>
                    <a:srgbClr val="0000CC"/>
                  </a:solidFill>
                  <a:latin typeface="Times New Roman" pitchFamily="18" charset="0"/>
                </a:rPr>
                <a:t>b. 6 hình 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9997440" y="6035040"/>
            <a:ext cx="4023360" cy="1463040"/>
            <a:chOff x="3936" y="3168"/>
            <a:chExt cx="1584" cy="768"/>
          </a:xfrm>
          <a:solidFill>
            <a:srgbClr val="66FFFF"/>
          </a:solidFill>
        </p:grpSpPr>
        <p:sp>
          <p:nvSpPr>
            <p:cNvPr id="24592" name="Rectangle 55"/>
            <p:cNvSpPr>
              <a:spLocks noChangeArrowheads="1"/>
            </p:cNvSpPr>
            <p:nvPr/>
          </p:nvSpPr>
          <p:spPr bwMode="auto">
            <a:xfrm>
              <a:off x="3936" y="3168"/>
              <a:ext cx="1584" cy="76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 sz="3400" b="1">
                <a:solidFill>
                  <a:srgbClr val="0000CC"/>
                </a:solidFill>
              </a:endParaRPr>
            </a:p>
          </p:txBody>
        </p:sp>
        <p:sp>
          <p:nvSpPr>
            <p:cNvPr id="24593" name="Text Box 57"/>
            <p:cNvSpPr txBox="1">
              <a:spLocks noChangeArrowheads="1"/>
            </p:cNvSpPr>
            <p:nvPr/>
          </p:nvSpPr>
          <p:spPr bwMode="auto">
            <a:xfrm>
              <a:off x="4128" y="3408"/>
              <a:ext cx="1248" cy="3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4000" b="1" smtClean="0">
                  <a:solidFill>
                    <a:srgbClr val="0000CC"/>
                  </a:solidFill>
                  <a:latin typeface="Times New Roman" pitchFamily="18" charset="0"/>
                </a:rPr>
                <a:t>c. 7 hình</a:t>
              </a:r>
            </a:p>
          </p:txBody>
        </p:sp>
      </p:grpSp>
      <p:sp>
        <p:nvSpPr>
          <p:cNvPr id="33806" name="Oval 36"/>
          <p:cNvSpPr>
            <a:spLocks noChangeArrowheads="1"/>
          </p:cNvSpPr>
          <p:nvPr/>
        </p:nvSpPr>
        <p:spPr bwMode="auto">
          <a:xfrm>
            <a:off x="0" y="92075"/>
            <a:ext cx="1584325" cy="7667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  <a:ea typeface="Malgun Gothic" pitchFamily="34" charset="-127"/>
              </a:rPr>
              <a:t>Câu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134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500"/>
                                        <p:tgtEl>
                                          <p:spTgt spid="134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5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2916 -2.22222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 animBg="1"/>
      <p:bldP spid="1341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3"/>
          <p:cNvSpPr>
            <a:spLocks noChangeArrowheads="1"/>
          </p:cNvSpPr>
          <p:nvPr/>
        </p:nvSpPr>
        <p:spPr bwMode="auto">
          <a:xfrm>
            <a:off x="3657600" y="274638"/>
            <a:ext cx="10972800" cy="2193925"/>
          </a:xfrm>
          <a:prstGeom prst="cloudCallout">
            <a:avLst>
              <a:gd name="adj1" fmla="val -57014"/>
              <a:gd name="adj2" fmla="val 55208"/>
            </a:avLst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algn="ctr" eaLnBrk="1" hangingPunct="1"/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đường chéo của hình thoi có đặc điểm gì ?</a:t>
            </a:r>
          </a:p>
        </p:txBody>
      </p:sp>
      <p:sp>
        <p:nvSpPr>
          <p:cNvPr id="136236" name="Text Box 44"/>
          <p:cNvSpPr txBox="1">
            <a:spLocks noChangeArrowheads="1"/>
          </p:cNvSpPr>
          <p:nvPr/>
        </p:nvSpPr>
        <p:spPr bwMode="auto">
          <a:xfrm>
            <a:off x="3048000" y="3475038"/>
            <a:ext cx="10850563" cy="747712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 a. Chúng song song với nhau.</a:t>
            </a:r>
          </a:p>
        </p:txBody>
      </p:sp>
      <p:sp>
        <p:nvSpPr>
          <p:cNvPr id="136237" name="Text Box 45"/>
          <p:cNvSpPr txBox="1">
            <a:spLocks noChangeArrowheads="1"/>
          </p:cNvSpPr>
          <p:nvPr/>
        </p:nvSpPr>
        <p:spPr bwMode="auto">
          <a:xfrm>
            <a:off x="3048000" y="4572000"/>
            <a:ext cx="10850563" cy="1363663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 b. Chúng vuông góc với nhau và cắt nhau tại trung điểm của mỗi đường.</a:t>
            </a:r>
          </a:p>
        </p:txBody>
      </p:sp>
      <p:sp>
        <p:nvSpPr>
          <p:cNvPr id="136238" name="Text Box 46"/>
          <p:cNvSpPr txBox="1">
            <a:spLocks noChangeArrowheads="1"/>
          </p:cNvSpPr>
          <p:nvPr/>
        </p:nvSpPr>
        <p:spPr bwMode="auto">
          <a:xfrm>
            <a:off x="2925763" y="6126163"/>
            <a:ext cx="10850562" cy="747712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</a:rPr>
              <a:t>  c. Cả hai ý trên đều đúng.</a:t>
            </a:r>
          </a:p>
        </p:txBody>
      </p:sp>
      <p:sp>
        <p:nvSpPr>
          <p:cNvPr id="34822" name="Oval 36"/>
          <p:cNvSpPr>
            <a:spLocks noChangeArrowheads="1"/>
          </p:cNvSpPr>
          <p:nvPr/>
        </p:nvSpPr>
        <p:spPr bwMode="auto">
          <a:xfrm>
            <a:off x="0" y="92075"/>
            <a:ext cx="1584325" cy="7667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  <a:ea typeface="Malgun Gothic" pitchFamily="34" charset="-127"/>
              </a:rPr>
              <a:t>Câu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1.062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25" y="-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1.04584 -0.0141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9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6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6" grpId="0" animBg="1"/>
      <p:bldP spid="136236" grpId="1" animBg="1"/>
      <p:bldP spid="136237" grpId="0" animBg="1"/>
      <p:bldP spid="136237" grpId="1" animBg="1"/>
      <p:bldP spid="136238" grpId="0" animBg="1"/>
      <p:bldP spid="13623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3478213" y="152400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03200" y="912813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724400" y="781050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4960" y="5035772"/>
            <a:ext cx="12313920" cy="2763387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14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</a:t>
            </a:r>
            <a:r>
              <a:rPr lang="en-US" sz="11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114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cố</a:t>
            </a:r>
            <a:r>
              <a:rPr lang="en-US" sz="11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, </a:t>
            </a:r>
            <a:r>
              <a:rPr lang="en-US" sz="114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dặn</a:t>
            </a:r>
            <a:r>
              <a:rPr lang="en-US" sz="11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114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dò</a:t>
            </a:r>
            <a:endParaRPr lang="en-US" sz="114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" y="-12700"/>
            <a:ext cx="14609762" cy="824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12" descr="0 (5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249988"/>
            <a:ext cx="6397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3" descr="0 (5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6905625"/>
            <a:ext cx="6397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239838" y="4343400"/>
            <a:ext cx="482600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5773738" y="7251700"/>
            <a:ext cx="652462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230438" y="4479925"/>
            <a:ext cx="652462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9329738" y="6745288"/>
            <a:ext cx="652462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487363" y="2616200"/>
            <a:ext cx="401637" cy="54768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4059238" y="6513513"/>
            <a:ext cx="403225" cy="3651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481138" y="1733550"/>
            <a:ext cx="401637" cy="3651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744538" y="7069138"/>
            <a:ext cx="401637" cy="3667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9131300" y="3475038"/>
            <a:ext cx="401638" cy="3651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12868275" y="2844800"/>
            <a:ext cx="508000" cy="5286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3268663" y="1835150"/>
            <a:ext cx="511175" cy="527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2332038" y="3108325"/>
            <a:ext cx="401637" cy="366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4478338" y="1158875"/>
            <a:ext cx="669925" cy="482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10118725" y="974725"/>
            <a:ext cx="671513" cy="4841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2765425" y="615950"/>
            <a:ext cx="503238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9288463" y="1550988"/>
            <a:ext cx="303212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6121400" y="701675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67" tIns="48983" rIns="97967" bIns="48983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12074525" y="1276350"/>
            <a:ext cx="401638" cy="3651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12798425" y="4579938"/>
            <a:ext cx="404813" cy="3651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7967" tIns="48983" rIns="97967" bIns="48983" anchor="ctr"/>
          <a:lstStyle/>
          <a:p>
            <a:pPr eaLnBrk="1" hangingPunct="1"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413125" y="2327275"/>
            <a:ext cx="10328275" cy="384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9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các em!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478213" y="85725"/>
            <a:ext cx="93233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Thứ tư ngày 31 tháng 3 năm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03200" y="846138"/>
            <a:ext cx="144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24400" y="7143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6" descr="Giấy Dán Tường Annie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8" descr="Giấy Dán Tường Annie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AutoShape 10" descr="Giấy Dán Tường Annie"/>
          <p:cNvSpPr>
            <a:spLocks noChangeAspect="1" noChangeArrowheads="1"/>
          </p:cNvSpPr>
          <p:nvPr/>
        </p:nvSpPr>
        <p:spPr bwMode="auto">
          <a:xfrm>
            <a:off x="46831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3898900"/>
            <a:ext cx="3886200" cy="3568700"/>
            <a:chOff x="511" y="1126"/>
            <a:chExt cx="1372" cy="1998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rot="938691">
              <a:off x="1027" y="1488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584" y="2476"/>
              <a:ext cx="96" cy="48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584" y="1504"/>
              <a:ext cx="96" cy="62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511" y="1126"/>
              <a:ext cx="103" cy="1998"/>
            </a:xfrm>
            <a:prstGeom prst="flowChartAlternateProcess">
              <a:avLst/>
            </a:prstGeom>
            <a:solidFill>
              <a:srgbClr val="C0C0C0"/>
            </a:solidFill>
            <a:ln w="76200" cmpd="tri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938691">
              <a:off x="757" y="149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635" y="2492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rot="9875206">
              <a:off x="756" y="1490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767" y="1995"/>
              <a:ext cx="30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632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rot="938691">
              <a:off x="1297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938691">
              <a:off x="1570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 rot="938691">
              <a:off x="1778" y="1959"/>
              <a:ext cx="48" cy="575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 rot="9875206">
              <a:off x="1776" y="1493"/>
              <a:ext cx="48" cy="560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899" y="248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856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721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 rot="9875206">
              <a:off x="102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 rot="9875206">
              <a:off x="129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rot="9875206">
              <a:off x="1569" y="1484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908" y="1521"/>
              <a:ext cx="27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1037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307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1580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1175" y="1515"/>
              <a:ext cx="30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1448" y="151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1175" y="2481"/>
              <a:ext cx="30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1448" y="2484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721" y="2484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5987" name="Picture 3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4160838"/>
            <a:ext cx="4370387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-15875" y="-76200"/>
            <a:ext cx="142652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>
            <a:spAutoFit/>
          </a:bodyPr>
          <a:lstStyle/>
          <a:p>
            <a:pPr algn="just" eaLnBrk="1" hangingPunct="1"/>
            <a:r>
              <a:rPr lang="en-US" altLang="en-US" sz="4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400" b="1">
                <a:solidFill>
                  <a:srgbClr val="0000CC"/>
                </a:solidFill>
                <a:latin typeface="Times New Roman" pitchFamily="18" charset="0"/>
              </a:rPr>
              <a:t>Trong thực tế cuộc sống em đã nhìn thấy hình thoi ở đâu?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953000" y="7115175"/>
            <a:ext cx="3924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xếp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1371600" y="1522413"/>
            <a:ext cx="4876800" cy="1273175"/>
            <a:chOff x="394" y="1491"/>
            <a:chExt cx="2103" cy="430"/>
          </a:xfrm>
        </p:grpSpPr>
        <p:sp>
          <p:nvSpPr>
            <p:cNvPr id="6153" name="AutoShape 3"/>
            <p:cNvSpPr>
              <a:spLocks noChangeArrowheads="1"/>
            </p:cNvSpPr>
            <p:nvPr/>
          </p:nvSpPr>
          <p:spPr bwMode="auto">
            <a:xfrm rot="-5400000">
              <a:off x="705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altLang="en-US">
                <a:latin typeface=".VnTime" pitchFamily="34" charset="0"/>
              </a:endParaRPr>
            </a:p>
          </p:txBody>
        </p:sp>
        <p:sp>
          <p:nvSpPr>
            <p:cNvPr id="6154" name="AutoShape 4"/>
            <p:cNvSpPr>
              <a:spLocks noChangeArrowheads="1"/>
            </p:cNvSpPr>
            <p:nvPr/>
          </p:nvSpPr>
          <p:spPr bwMode="auto">
            <a:xfrm rot="5400000">
              <a:off x="1757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en-US" altLang="en-US">
                <a:latin typeface=".VnTime" pitchFamily="34" charset="0"/>
              </a:endParaRPr>
            </a:p>
          </p:txBody>
        </p:sp>
      </p:grpSp>
      <p:pic>
        <p:nvPicPr>
          <p:cNvPr id="42" name="Picture 8" descr="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950913"/>
            <a:ext cx="31210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278188" y="3254375"/>
            <a:ext cx="647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nam châm và La bàn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90600" y="6276975"/>
            <a:ext cx="6553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 thổ cẩm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5" descr="D: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5873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139113" y="6272213"/>
            <a:ext cx="52974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 sàn nhà    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20121633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11398" r="28839" b="20328"/>
          <a:stretch>
            <a:fillRect/>
          </a:stretch>
        </p:blipFill>
        <p:spPr bwMode="auto">
          <a:xfrm>
            <a:off x="2438400" y="1066800"/>
            <a:ext cx="44799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img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066800"/>
            <a:ext cx="3514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00525" y="6705600"/>
            <a:ext cx="8001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trí trên ghế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5720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5" descr="D: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4648200" cy="441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7200" y="6248400"/>
            <a:ext cx="6553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150" tIns="64575" rIns="129150" bIns="64575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trang sức 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365125" y="6308725"/>
            <a:ext cx="14020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thoi được dùng để trang trí đường diềm.</a:t>
            </a:r>
          </a:p>
        </p:txBody>
      </p:sp>
      <p:grpSp>
        <p:nvGrpSpPr>
          <p:cNvPr id="10243" name="Group 97"/>
          <p:cNvGrpSpPr>
            <a:grpSpLocks/>
          </p:cNvGrpSpPr>
          <p:nvPr/>
        </p:nvGrpSpPr>
        <p:grpSpPr bwMode="auto">
          <a:xfrm>
            <a:off x="1341438" y="914400"/>
            <a:ext cx="12679362" cy="5029200"/>
            <a:chOff x="4680" y="2880"/>
            <a:chExt cx="4320" cy="2170"/>
          </a:xfrm>
        </p:grpSpPr>
        <p:sp>
          <p:nvSpPr>
            <p:cNvPr id="10244" name="AutoShape 98"/>
            <p:cNvSpPr>
              <a:spLocks noChangeArrowheads="1"/>
            </p:cNvSpPr>
            <p:nvPr/>
          </p:nvSpPr>
          <p:spPr bwMode="auto">
            <a:xfrm>
              <a:off x="5840" y="3610"/>
              <a:ext cx="1980" cy="720"/>
            </a:xfrm>
            <a:prstGeom prst="diamond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5" name="Rectangle 99"/>
            <p:cNvSpPr>
              <a:spLocks noChangeArrowheads="1"/>
            </p:cNvSpPr>
            <p:nvPr/>
          </p:nvSpPr>
          <p:spPr bwMode="auto">
            <a:xfrm>
              <a:off x="4680" y="2890"/>
              <a:ext cx="4320" cy="21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6" name="Rectangle 100"/>
            <p:cNvSpPr>
              <a:spLocks noChangeArrowheads="1"/>
            </p:cNvSpPr>
            <p:nvPr/>
          </p:nvSpPr>
          <p:spPr bwMode="auto">
            <a:xfrm>
              <a:off x="4680" y="3430"/>
              <a:ext cx="4320" cy="108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7" name="AutoShape 101"/>
            <p:cNvSpPr>
              <a:spLocks noChangeArrowheads="1"/>
            </p:cNvSpPr>
            <p:nvPr/>
          </p:nvSpPr>
          <p:spPr bwMode="auto">
            <a:xfrm>
              <a:off x="684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8" name="AutoShape 102"/>
            <p:cNvSpPr>
              <a:spLocks noChangeArrowheads="1"/>
            </p:cNvSpPr>
            <p:nvPr/>
          </p:nvSpPr>
          <p:spPr bwMode="auto">
            <a:xfrm>
              <a:off x="486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49" name="Line 103"/>
            <p:cNvSpPr>
              <a:spLocks noChangeShapeType="1"/>
            </p:cNvSpPr>
            <p:nvPr/>
          </p:nvSpPr>
          <p:spPr bwMode="auto">
            <a:xfrm flipH="1">
              <a:off x="5810" y="378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4"/>
            <p:cNvSpPr>
              <a:spLocks noChangeShapeType="1"/>
            </p:cNvSpPr>
            <p:nvPr/>
          </p:nvSpPr>
          <p:spPr bwMode="auto">
            <a:xfrm flipH="1" flipV="1">
              <a:off x="582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05"/>
            <p:cNvSpPr>
              <a:spLocks noChangeShapeType="1"/>
            </p:cNvSpPr>
            <p:nvPr/>
          </p:nvSpPr>
          <p:spPr bwMode="auto">
            <a:xfrm flipH="1">
              <a:off x="729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06"/>
            <p:cNvSpPr>
              <a:spLocks noChangeShapeType="1"/>
            </p:cNvSpPr>
            <p:nvPr/>
          </p:nvSpPr>
          <p:spPr bwMode="auto">
            <a:xfrm flipH="1" flipV="1">
              <a:off x="7310" y="379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07"/>
            <p:cNvSpPr>
              <a:spLocks noChangeArrowheads="1"/>
            </p:cNvSpPr>
            <p:nvPr/>
          </p:nvSpPr>
          <p:spPr bwMode="auto">
            <a:xfrm>
              <a:off x="4680" y="288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4" name="Rectangle 108"/>
            <p:cNvSpPr>
              <a:spLocks noChangeArrowheads="1"/>
            </p:cNvSpPr>
            <p:nvPr/>
          </p:nvSpPr>
          <p:spPr bwMode="auto">
            <a:xfrm>
              <a:off x="4680" y="451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5" name="AutoShape 109"/>
            <p:cNvSpPr>
              <a:spLocks noChangeArrowheads="1"/>
            </p:cNvSpPr>
            <p:nvPr/>
          </p:nvSpPr>
          <p:spPr bwMode="auto">
            <a:xfrm>
              <a:off x="486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6" name="AutoShape 110"/>
            <p:cNvSpPr>
              <a:spLocks noChangeArrowheads="1"/>
            </p:cNvSpPr>
            <p:nvPr/>
          </p:nvSpPr>
          <p:spPr bwMode="auto">
            <a:xfrm>
              <a:off x="486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7" name="AutoShape 111"/>
            <p:cNvSpPr>
              <a:spLocks noChangeArrowheads="1"/>
            </p:cNvSpPr>
            <p:nvPr/>
          </p:nvSpPr>
          <p:spPr bwMode="auto">
            <a:xfrm>
              <a:off x="522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8" name="AutoShape 112"/>
            <p:cNvSpPr>
              <a:spLocks noChangeArrowheads="1"/>
            </p:cNvSpPr>
            <p:nvPr/>
          </p:nvSpPr>
          <p:spPr bwMode="auto">
            <a:xfrm>
              <a:off x="522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59" name="AutoShape 113"/>
            <p:cNvSpPr>
              <a:spLocks noChangeArrowheads="1"/>
            </p:cNvSpPr>
            <p:nvPr/>
          </p:nvSpPr>
          <p:spPr bwMode="auto">
            <a:xfrm>
              <a:off x="55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0" name="AutoShape 114"/>
            <p:cNvSpPr>
              <a:spLocks noChangeArrowheads="1"/>
            </p:cNvSpPr>
            <p:nvPr/>
          </p:nvSpPr>
          <p:spPr bwMode="auto">
            <a:xfrm>
              <a:off x="55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1" name="AutoShape 115"/>
            <p:cNvSpPr>
              <a:spLocks noChangeArrowheads="1"/>
            </p:cNvSpPr>
            <p:nvPr/>
          </p:nvSpPr>
          <p:spPr bwMode="auto">
            <a:xfrm>
              <a:off x="595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2" name="AutoShape 116"/>
            <p:cNvSpPr>
              <a:spLocks noChangeArrowheads="1"/>
            </p:cNvSpPr>
            <p:nvPr/>
          </p:nvSpPr>
          <p:spPr bwMode="auto">
            <a:xfrm>
              <a:off x="595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3" name="AutoShape 117"/>
            <p:cNvSpPr>
              <a:spLocks noChangeArrowheads="1"/>
            </p:cNvSpPr>
            <p:nvPr/>
          </p:nvSpPr>
          <p:spPr bwMode="auto">
            <a:xfrm>
              <a:off x="632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4" name="AutoShape 118"/>
            <p:cNvSpPr>
              <a:spLocks noChangeArrowheads="1"/>
            </p:cNvSpPr>
            <p:nvPr/>
          </p:nvSpPr>
          <p:spPr bwMode="auto">
            <a:xfrm>
              <a:off x="632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5" name="AutoShape 119"/>
            <p:cNvSpPr>
              <a:spLocks noChangeArrowheads="1"/>
            </p:cNvSpPr>
            <p:nvPr/>
          </p:nvSpPr>
          <p:spPr bwMode="auto">
            <a:xfrm>
              <a:off x="669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66" name="AutoShape 120"/>
            <p:cNvSpPr>
              <a:spLocks noChangeArrowheads="1"/>
            </p:cNvSpPr>
            <p:nvPr/>
          </p:nvSpPr>
          <p:spPr bwMode="auto">
            <a:xfrm>
              <a:off x="669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grpSp>
          <p:nvGrpSpPr>
            <p:cNvPr id="10267" name="Group 121"/>
            <p:cNvGrpSpPr>
              <a:grpSpLocks/>
            </p:cNvGrpSpPr>
            <p:nvPr/>
          </p:nvGrpSpPr>
          <p:grpSpPr bwMode="auto">
            <a:xfrm>
              <a:off x="7060" y="2930"/>
              <a:ext cx="360" cy="370"/>
              <a:chOff x="2700" y="1850"/>
              <a:chExt cx="360" cy="370"/>
            </a:xfrm>
          </p:grpSpPr>
          <p:sp>
            <p:nvSpPr>
              <p:cNvPr id="10305" name="AutoShape 122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06" name="AutoShape 123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68" name="Group 124"/>
            <p:cNvGrpSpPr>
              <a:grpSpLocks/>
            </p:cNvGrpSpPr>
            <p:nvPr/>
          </p:nvGrpSpPr>
          <p:grpSpPr bwMode="auto">
            <a:xfrm>
              <a:off x="7420" y="2930"/>
              <a:ext cx="360" cy="370"/>
              <a:chOff x="2700" y="1850"/>
              <a:chExt cx="360" cy="370"/>
            </a:xfrm>
          </p:grpSpPr>
          <p:sp>
            <p:nvSpPr>
              <p:cNvPr id="10303" name="AutoShape 125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04" name="AutoShape 126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69" name="Group 127"/>
            <p:cNvGrpSpPr>
              <a:grpSpLocks/>
            </p:cNvGrpSpPr>
            <p:nvPr/>
          </p:nvGrpSpPr>
          <p:grpSpPr bwMode="auto">
            <a:xfrm>
              <a:off x="7780" y="2930"/>
              <a:ext cx="360" cy="370"/>
              <a:chOff x="2700" y="1850"/>
              <a:chExt cx="360" cy="370"/>
            </a:xfrm>
          </p:grpSpPr>
          <p:sp>
            <p:nvSpPr>
              <p:cNvPr id="10301" name="AutoShape 12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02" name="AutoShape 12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70" name="Group 130"/>
            <p:cNvGrpSpPr>
              <a:grpSpLocks/>
            </p:cNvGrpSpPr>
            <p:nvPr/>
          </p:nvGrpSpPr>
          <p:grpSpPr bwMode="auto">
            <a:xfrm>
              <a:off x="8140" y="2930"/>
              <a:ext cx="360" cy="370"/>
              <a:chOff x="2700" y="1850"/>
              <a:chExt cx="360" cy="370"/>
            </a:xfrm>
          </p:grpSpPr>
          <p:sp>
            <p:nvSpPr>
              <p:cNvPr id="10299" name="AutoShape 13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00" name="AutoShape 13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271" name="AutoShape 133"/>
            <p:cNvSpPr>
              <a:spLocks noChangeArrowheads="1"/>
            </p:cNvSpPr>
            <p:nvPr/>
          </p:nvSpPr>
          <p:spPr bwMode="auto">
            <a:xfrm>
              <a:off x="84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2" name="AutoShape 134"/>
            <p:cNvSpPr>
              <a:spLocks noChangeArrowheads="1"/>
            </p:cNvSpPr>
            <p:nvPr/>
          </p:nvSpPr>
          <p:spPr bwMode="auto">
            <a:xfrm>
              <a:off x="84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3" name="AutoShape 135"/>
            <p:cNvSpPr>
              <a:spLocks noChangeArrowheads="1"/>
            </p:cNvSpPr>
            <p:nvPr/>
          </p:nvSpPr>
          <p:spPr bwMode="auto">
            <a:xfrm>
              <a:off x="482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4" name="AutoShape 136"/>
            <p:cNvSpPr>
              <a:spLocks noChangeArrowheads="1"/>
            </p:cNvSpPr>
            <p:nvPr/>
          </p:nvSpPr>
          <p:spPr bwMode="auto">
            <a:xfrm>
              <a:off x="482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5" name="AutoShape 137"/>
            <p:cNvSpPr>
              <a:spLocks noChangeArrowheads="1"/>
            </p:cNvSpPr>
            <p:nvPr/>
          </p:nvSpPr>
          <p:spPr bwMode="auto">
            <a:xfrm>
              <a:off x="518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6" name="AutoShape 138"/>
            <p:cNvSpPr>
              <a:spLocks noChangeArrowheads="1"/>
            </p:cNvSpPr>
            <p:nvPr/>
          </p:nvSpPr>
          <p:spPr bwMode="auto">
            <a:xfrm>
              <a:off x="518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7" name="AutoShape 139"/>
            <p:cNvSpPr>
              <a:spLocks noChangeArrowheads="1"/>
            </p:cNvSpPr>
            <p:nvPr/>
          </p:nvSpPr>
          <p:spPr bwMode="auto">
            <a:xfrm>
              <a:off x="55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8" name="AutoShape 140"/>
            <p:cNvSpPr>
              <a:spLocks noChangeArrowheads="1"/>
            </p:cNvSpPr>
            <p:nvPr/>
          </p:nvSpPr>
          <p:spPr bwMode="auto">
            <a:xfrm>
              <a:off x="55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79" name="AutoShape 141"/>
            <p:cNvSpPr>
              <a:spLocks noChangeArrowheads="1"/>
            </p:cNvSpPr>
            <p:nvPr/>
          </p:nvSpPr>
          <p:spPr bwMode="auto">
            <a:xfrm>
              <a:off x="591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80" name="AutoShape 142"/>
            <p:cNvSpPr>
              <a:spLocks noChangeArrowheads="1"/>
            </p:cNvSpPr>
            <p:nvPr/>
          </p:nvSpPr>
          <p:spPr bwMode="auto">
            <a:xfrm>
              <a:off x="591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81" name="AutoShape 143"/>
            <p:cNvSpPr>
              <a:spLocks noChangeArrowheads="1"/>
            </p:cNvSpPr>
            <p:nvPr/>
          </p:nvSpPr>
          <p:spPr bwMode="auto">
            <a:xfrm>
              <a:off x="628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82" name="AutoShape 144"/>
            <p:cNvSpPr>
              <a:spLocks noChangeArrowheads="1"/>
            </p:cNvSpPr>
            <p:nvPr/>
          </p:nvSpPr>
          <p:spPr bwMode="auto">
            <a:xfrm>
              <a:off x="628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83" name="AutoShape 145"/>
            <p:cNvSpPr>
              <a:spLocks noChangeArrowheads="1"/>
            </p:cNvSpPr>
            <p:nvPr/>
          </p:nvSpPr>
          <p:spPr bwMode="auto">
            <a:xfrm>
              <a:off x="665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84" name="AutoShape 146"/>
            <p:cNvSpPr>
              <a:spLocks noChangeArrowheads="1"/>
            </p:cNvSpPr>
            <p:nvPr/>
          </p:nvSpPr>
          <p:spPr bwMode="auto">
            <a:xfrm>
              <a:off x="665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grpSp>
          <p:nvGrpSpPr>
            <p:cNvPr id="10285" name="Group 147"/>
            <p:cNvGrpSpPr>
              <a:grpSpLocks/>
            </p:cNvGrpSpPr>
            <p:nvPr/>
          </p:nvGrpSpPr>
          <p:grpSpPr bwMode="auto">
            <a:xfrm>
              <a:off x="7020" y="4570"/>
              <a:ext cx="360" cy="370"/>
              <a:chOff x="2700" y="1850"/>
              <a:chExt cx="360" cy="370"/>
            </a:xfrm>
          </p:grpSpPr>
          <p:sp>
            <p:nvSpPr>
              <p:cNvPr id="10297" name="AutoShape 14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8" name="AutoShape 14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86" name="Group 150"/>
            <p:cNvGrpSpPr>
              <a:grpSpLocks/>
            </p:cNvGrpSpPr>
            <p:nvPr/>
          </p:nvGrpSpPr>
          <p:grpSpPr bwMode="auto">
            <a:xfrm>
              <a:off x="7380" y="4570"/>
              <a:ext cx="360" cy="370"/>
              <a:chOff x="2700" y="1850"/>
              <a:chExt cx="360" cy="370"/>
            </a:xfrm>
          </p:grpSpPr>
          <p:sp>
            <p:nvSpPr>
              <p:cNvPr id="10295" name="AutoShape 15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6" name="AutoShape 15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87" name="Group 153"/>
            <p:cNvGrpSpPr>
              <a:grpSpLocks/>
            </p:cNvGrpSpPr>
            <p:nvPr/>
          </p:nvGrpSpPr>
          <p:grpSpPr bwMode="auto">
            <a:xfrm>
              <a:off x="7740" y="4570"/>
              <a:ext cx="360" cy="370"/>
              <a:chOff x="2700" y="1850"/>
              <a:chExt cx="360" cy="370"/>
            </a:xfrm>
          </p:grpSpPr>
          <p:sp>
            <p:nvSpPr>
              <p:cNvPr id="10293" name="AutoShape 154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4" name="AutoShape 155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88" name="Group 156"/>
            <p:cNvGrpSpPr>
              <a:grpSpLocks/>
            </p:cNvGrpSpPr>
            <p:nvPr/>
          </p:nvGrpSpPr>
          <p:grpSpPr bwMode="auto">
            <a:xfrm>
              <a:off x="8100" y="4570"/>
              <a:ext cx="360" cy="370"/>
              <a:chOff x="2700" y="1850"/>
              <a:chExt cx="360" cy="370"/>
            </a:xfrm>
          </p:grpSpPr>
          <p:sp>
            <p:nvSpPr>
              <p:cNvPr id="10291" name="AutoShape 157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92" name="AutoShape 158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289" name="AutoShape 159"/>
            <p:cNvSpPr>
              <a:spLocks noChangeArrowheads="1"/>
            </p:cNvSpPr>
            <p:nvPr/>
          </p:nvSpPr>
          <p:spPr bwMode="auto">
            <a:xfrm>
              <a:off x="84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10290" name="AutoShape 160"/>
            <p:cNvSpPr>
              <a:spLocks noChangeArrowheads="1"/>
            </p:cNvSpPr>
            <p:nvPr/>
          </p:nvSpPr>
          <p:spPr bwMode="auto">
            <a:xfrm>
              <a:off x="84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1358</Words>
  <Application>Microsoft Office PowerPoint</Application>
  <PresentationFormat>Custom</PresentationFormat>
  <Paragraphs>278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.VnTime</vt:lpstr>
      <vt:lpstr>Symbol</vt:lpstr>
      <vt:lpstr>Gulim</vt:lpstr>
      <vt:lpstr>Calibri</vt:lpstr>
      <vt:lpstr>Malgun Gothic</vt:lpstr>
      <vt:lpstr>Times New Roman</vt:lpstr>
      <vt:lpstr>Tahoma</vt:lpstr>
      <vt:lpstr>HP001 5Ha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</vt:lpstr>
      <vt:lpstr>PowerPoint Presentation</vt:lpstr>
      <vt:lpstr>Bài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(주)윤디자인연구소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art5</dc:creator>
  <cp:lastModifiedBy>INTEL</cp:lastModifiedBy>
  <cp:revision>408</cp:revision>
  <dcterms:created xsi:type="dcterms:W3CDTF">2001-07-24T02:41:22Z</dcterms:created>
  <dcterms:modified xsi:type="dcterms:W3CDTF">2022-05-12T04:31:12Z</dcterms:modified>
</cp:coreProperties>
</file>