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9" r:id="rId2"/>
    <p:sldId id="257" r:id="rId3"/>
    <p:sldId id="326" r:id="rId4"/>
    <p:sldId id="325" r:id="rId5"/>
    <p:sldId id="281" r:id="rId6"/>
    <p:sldId id="298" r:id="rId7"/>
    <p:sldId id="320" r:id="rId8"/>
    <p:sldId id="271" r:id="rId9"/>
    <p:sldId id="318" r:id="rId10"/>
    <p:sldId id="319" r:id="rId11"/>
    <p:sldId id="279" r:id="rId12"/>
    <p:sldId id="280" r:id="rId13"/>
    <p:sldId id="296" r:id="rId14"/>
    <p:sldId id="299" r:id="rId15"/>
    <p:sldId id="315" r:id="rId16"/>
    <p:sldId id="316" r:id="rId17"/>
    <p:sldId id="300" r:id="rId18"/>
    <p:sldId id="321" r:id="rId19"/>
    <p:sldId id="322" r:id="rId20"/>
    <p:sldId id="323" r:id="rId21"/>
    <p:sldId id="324" r:id="rId22"/>
    <p:sldId id="328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00FF"/>
    <a:srgbClr val="000066"/>
    <a:srgbClr val="FF00FF"/>
    <a:srgbClr val="66FF33"/>
    <a:srgbClr val="FF0000"/>
    <a:srgbClr val="FFFF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4660"/>
  </p:normalViewPr>
  <p:slideViewPr>
    <p:cSldViewPr>
      <p:cViewPr varScale="1">
        <p:scale>
          <a:sx n="69" d="100"/>
          <a:sy n="69" d="100"/>
        </p:scale>
        <p:origin x="10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8361E-1B78-4E22-A501-2EA7D22DF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0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53F4C-30B8-4E24-B51B-0315AE68E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65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73591-904D-42E2-843A-3CCE0A291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63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6BECA-4C51-46E7-AAB2-6C613E9AB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0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5F6F8-0C86-4A08-A98A-2DCB9A4BD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8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F5EA6-04B1-40E5-95FB-019498D78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9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6F123-AAA2-4201-95B7-119CE9DD1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2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13893-73C4-4D0A-8429-FE6808F5D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87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6FD3A-B7F4-469A-BDAD-EFA4C64B1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7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3FC57-DCBA-4875-B494-00A69A448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38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69F59-ECB1-41D7-B4E3-7BDEF454A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4DE96-2DDB-4A22-95B8-8A74BADB0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95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C6C621D-9875-4D39-895F-A05DFFDD8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Music\Tieng%20chim\Tiengchim1.wav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5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0988" y="2106613"/>
            <a:ext cx="6494462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vi-VN" altLang="vi-VN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vi-VN" sz="30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vi-VN" sz="3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tròn,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âm,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kính,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 kính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1687513" y="2347913"/>
            <a:ext cx="1801812" cy="4579937"/>
            <a:chOff x="3993776" y="1169894"/>
            <a:chExt cx="2259106" cy="6106578"/>
          </a:xfrm>
        </p:grpSpPr>
        <p:pic>
          <p:nvPicPr>
            <p:cNvPr id="11290" name="Picture 4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3" t="10075" r="27342" b="11058"/>
            <a:stretch>
              <a:fillRect/>
            </a:stretch>
          </p:blipFill>
          <p:spPr bwMode="auto">
            <a:xfrm>
              <a:off x="4652682" y="1169894"/>
              <a:ext cx="1600200" cy="30524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41"/>
            <p:cNvSpPr/>
            <p:nvPr/>
          </p:nvSpPr>
          <p:spPr>
            <a:xfrm>
              <a:off x="3993776" y="4222125"/>
              <a:ext cx="2259106" cy="30543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752475" y="4797425"/>
            <a:ext cx="12715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700">
                <a:solidFill>
                  <a:srgbClr val="FF0000"/>
                </a:solidFill>
                <a:latin typeface="Times New Roman" panose="02020603050405020304" pitchFamily="18" charset="0"/>
              </a:rPr>
              <a:t>Com pa</a:t>
            </a:r>
          </a:p>
        </p:txBody>
      </p:sp>
      <p:sp>
        <p:nvSpPr>
          <p:cNvPr id="54322" name="Line 50"/>
          <p:cNvSpPr>
            <a:spLocks noChangeShapeType="1"/>
          </p:cNvSpPr>
          <p:nvPr/>
        </p:nvSpPr>
        <p:spPr bwMode="auto">
          <a:xfrm flipH="1">
            <a:off x="2617788" y="4281488"/>
            <a:ext cx="781050" cy="9525"/>
          </a:xfrm>
          <a:prstGeom prst="lin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323" name="Text Box 51"/>
          <p:cNvSpPr txBox="1">
            <a:spLocks noChangeArrowheads="1"/>
          </p:cNvSpPr>
          <p:nvPr/>
        </p:nvSpPr>
        <p:spPr bwMode="auto">
          <a:xfrm>
            <a:off x="2706688" y="4483100"/>
            <a:ext cx="6858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100" b="1">
                <a:latin typeface="VNI-Times" pitchFamily="2" charset="0"/>
              </a:rPr>
              <a:t>2cm</a:t>
            </a:r>
          </a:p>
        </p:txBody>
      </p:sp>
      <p:sp>
        <p:nvSpPr>
          <p:cNvPr id="54345" name="Text Box 73"/>
          <p:cNvSpPr txBox="1">
            <a:spLocks noChangeArrowheads="1"/>
          </p:cNvSpPr>
          <p:nvPr/>
        </p:nvSpPr>
        <p:spPr bwMode="auto">
          <a:xfrm rot="-5400000">
            <a:off x="5511800" y="3121025"/>
            <a:ext cx="9477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100" b="1">
                <a:latin typeface="VNI-Times" pitchFamily="2" charset="0"/>
              </a:rPr>
              <a:t>2cm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736725"/>
            <a:ext cx="1855788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46"/>
          <p:cNvSpPr txBox="1">
            <a:spLocks noChangeArrowheads="1"/>
          </p:cNvSpPr>
          <p:nvPr/>
        </p:nvSpPr>
        <p:spPr bwMode="auto">
          <a:xfrm>
            <a:off x="2411413" y="3767138"/>
            <a:ext cx="7318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VNI Times" pitchFamily="2" charset="0"/>
              </a:rPr>
              <a:t>.</a:t>
            </a:r>
          </a:p>
        </p:txBody>
      </p:sp>
      <p:sp>
        <p:nvSpPr>
          <p:cNvPr id="55" name="Text Box 46"/>
          <p:cNvSpPr txBox="1">
            <a:spLocks noChangeArrowheads="1"/>
          </p:cNvSpPr>
          <p:nvPr/>
        </p:nvSpPr>
        <p:spPr bwMode="auto">
          <a:xfrm>
            <a:off x="3200400" y="3733800"/>
            <a:ext cx="7318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VNI Times" pitchFamily="2" charset="0"/>
              </a:rPr>
              <a:t>.</a:t>
            </a:r>
          </a:p>
        </p:txBody>
      </p:sp>
      <p:sp>
        <p:nvSpPr>
          <p:cNvPr id="54324" name="Oval 52"/>
          <p:cNvSpPr>
            <a:spLocks noChangeArrowheads="1"/>
          </p:cNvSpPr>
          <p:nvPr/>
        </p:nvSpPr>
        <p:spPr bwMode="auto">
          <a:xfrm>
            <a:off x="5445125" y="3041650"/>
            <a:ext cx="1576388" cy="15779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vi-VN" sz="1500">
              <a:latin typeface="VNI Times" pitchFamily="2" charset="0"/>
            </a:endParaRPr>
          </a:p>
        </p:txBody>
      </p:sp>
      <p:sp>
        <p:nvSpPr>
          <p:cNvPr id="11275" name="Line 55"/>
          <p:cNvSpPr>
            <a:spLocks noChangeShapeType="1"/>
          </p:cNvSpPr>
          <p:nvPr/>
        </p:nvSpPr>
        <p:spPr bwMode="auto">
          <a:xfrm rot="16200000" flipV="1">
            <a:off x="5651500" y="3200401"/>
            <a:ext cx="1195387" cy="61912"/>
          </a:xfrm>
          <a:prstGeom prst="line">
            <a:avLst/>
          </a:prstGeom>
          <a:noFill/>
          <a:ln w="3175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Line 56"/>
          <p:cNvSpPr>
            <a:spLocks noChangeShapeType="1"/>
          </p:cNvSpPr>
          <p:nvPr/>
        </p:nvSpPr>
        <p:spPr bwMode="auto">
          <a:xfrm rot="-5400000">
            <a:off x="6303963" y="3692525"/>
            <a:ext cx="0" cy="1714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77" name="Group 1"/>
          <p:cNvGrpSpPr>
            <a:grpSpLocks/>
          </p:cNvGrpSpPr>
          <p:nvPr/>
        </p:nvGrpSpPr>
        <p:grpSpPr bwMode="auto">
          <a:xfrm>
            <a:off x="6111875" y="2643188"/>
            <a:ext cx="500063" cy="1247775"/>
            <a:chOff x="8196406" y="2249112"/>
            <a:chExt cx="666707" cy="1784619"/>
          </a:xfrm>
        </p:grpSpPr>
        <p:sp>
          <p:nvSpPr>
            <p:cNvPr id="11283" name="Line 59"/>
            <p:cNvSpPr>
              <a:spLocks noChangeShapeType="1"/>
            </p:cNvSpPr>
            <p:nvPr/>
          </p:nvSpPr>
          <p:spPr bwMode="auto">
            <a:xfrm rot="-5400000">
              <a:off x="8351248" y="2134812"/>
              <a:ext cx="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Line 60"/>
            <p:cNvSpPr>
              <a:spLocks noChangeShapeType="1"/>
            </p:cNvSpPr>
            <p:nvPr/>
          </p:nvSpPr>
          <p:spPr bwMode="auto">
            <a:xfrm rot="-5400000">
              <a:off x="8310706" y="2691836"/>
              <a:ext cx="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Line 61"/>
            <p:cNvSpPr>
              <a:spLocks noChangeShapeType="1"/>
            </p:cNvSpPr>
            <p:nvPr/>
          </p:nvSpPr>
          <p:spPr bwMode="auto">
            <a:xfrm rot="-5400000">
              <a:off x="8391136" y="3206075"/>
              <a:ext cx="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Text Box 63"/>
            <p:cNvSpPr txBox="1">
              <a:spLocks noChangeArrowheads="1"/>
            </p:cNvSpPr>
            <p:nvPr/>
          </p:nvSpPr>
          <p:spPr bwMode="auto">
            <a:xfrm rot="-5400000">
              <a:off x="8392830" y="3027409"/>
              <a:ext cx="509680" cy="430887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1500">
                  <a:solidFill>
                    <a:srgbClr val="FF0066"/>
                  </a:solidFill>
                  <a:latin typeface="VNI Times" pitchFamily="2" charset="0"/>
                </a:rPr>
                <a:t>1</a:t>
              </a:r>
            </a:p>
          </p:txBody>
        </p:sp>
        <p:sp>
          <p:nvSpPr>
            <p:cNvPr id="11287" name="Text Box 64"/>
            <p:cNvSpPr txBox="1">
              <a:spLocks noChangeArrowheads="1"/>
            </p:cNvSpPr>
            <p:nvPr/>
          </p:nvSpPr>
          <p:spPr bwMode="auto">
            <a:xfrm rot="-5400000">
              <a:off x="8388856" y="2649494"/>
              <a:ext cx="509680" cy="430887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1500">
                  <a:solidFill>
                    <a:srgbClr val="FF0066"/>
                  </a:solidFill>
                  <a:latin typeface="VNI Times" pitchFamily="2" charset="0"/>
                </a:rPr>
                <a:t>2</a:t>
              </a:r>
            </a:p>
          </p:txBody>
        </p:sp>
        <p:sp>
          <p:nvSpPr>
            <p:cNvPr id="11288" name="Text Box 65"/>
            <p:cNvSpPr txBox="1">
              <a:spLocks noChangeArrowheads="1"/>
            </p:cNvSpPr>
            <p:nvPr/>
          </p:nvSpPr>
          <p:spPr bwMode="auto">
            <a:xfrm rot="-5400000">
              <a:off x="8447318" y="2228926"/>
              <a:ext cx="237343" cy="430887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1500">
                  <a:solidFill>
                    <a:srgbClr val="FF0066"/>
                  </a:solidFill>
                  <a:latin typeface="VNI Times" pitchFamily="2" charset="0"/>
                </a:rPr>
                <a:t>3</a:t>
              </a:r>
            </a:p>
          </p:txBody>
        </p:sp>
        <p:sp>
          <p:nvSpPr>
            <p:cNvPr id="11289" name="Text Box 68"/>
            <p:cNvSpPr txBox="1">
              <a:spLocks noChangeArrowheads="1"/>
            </p:cNvSpPr>
            <p:nvPr/>
          </p:nvSpPr>
          <p:spPr bwMode="auto">
            <a:xfrm rot="-5400000">
              <a:off x="8378254" y="3571034"/>
              <a:ext cx="494506" cy="430887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1500">
                  <a:solidFill>
                    <a:srgbClr val="FF0066"/>
                  </a:solidFill>
                  <a:latin typeface="VNI Times" pitchFamily="2" charset="0"/>
                </a:rPr>
                <a:t>0</a:t>
              </a:r>
            </a:p>
          </p:txBody>
        </p:sp>
      </p:grpSp>
      <p:sp>
        <p:nvSpPr>
          <p:cNvPr id="59" name="Text Box 46"/>
          <p:cNvSpPr txBox="1">
            <a:spLocks noChangeArrowheads="1"/>
          </p:cNvSpPr>
          <p:nvPr/>
        </p:nvSpPr>
        <p:spPr bwMode="auto">
          <a:xfrm>
            <a:off x="6148388" y="3554413"/>
            <a:ext cx="2635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100">
                <a:solidFill>
                  <a:srgbClr val="C00000"/>
                </a:solidFill>
                <a:latin typeface="VNI Times" pitchFamily="2" charset="0"/>
              </a:rPr>
              <a:t>.</a:t>
            </a:r>
          </a:p>
        </p:txBody>
      </p:sp>
      <p:pic>
        <p:nvPicPr>
          <p:cNvPr id="4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313" y="1709738"/>
            <a:ext cx="1874838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10"/>
          <p:cNvSpPr>
            <a:spLocks noChangeArrowheads="1"/>
          </p:cNvSpPr>
          <p:nvPr/>
        </p:nvSpPr>
        <p:spPr bwMode="auto">
          <a:xfrm>
            <a:off x="2386013" y="4799013"/>
            <a:ext cx="57816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700">
                <a:solidFill>
                  <a:srgbClr val="FF0000"/>
                </a:solidFill>
                <a:latin typeface="Times New Roman" panose="02020603050405020304" pitchFamily="18" charset="0"/>
              </a:rPr>
              <a:t>Dùng com pa vẽ hình tròn bán kính 2cm</a:t>
            </a:r>
          </a:p>
        </p:txBody>
      </p:sp>
      <p:pic>
        <p:nvPicPr>
          <p:cNvPr id="53" name="Picture 15" descr="Thuoc-30D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4332288"/>
            <a:ext cx="12203113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02350" y="372745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17552 -0.0048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39753 -0.1229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70" y="-615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250"/>
                                        <p:tgtEl>
                                          <p:spTgt spid="5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2" grpId="0"/>
      <p:bldP spid="54323" grpId="0"/>
      <p:bldP spid="54345" grpId="0"/>
      <p:bldP spid="7174" grpId="0"/>
      <p:bldP spid="55" grpId="0"/>
      <p:bldP spid="54324" grpId="0" animBg="1"/>
      <p:bldP spid="59" grpId="0"/>
      <p:bldP spid="46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8600" y="3886200"/>
            <a:ext cx="2468563" cy="2657475"/>
            <a:chOff x="3264" y="2448"/>
            <a:chExt cx="1555" cy="1674"/>
          </a:xfrm>
        </p:grpSpPr>
        <p:pic>
          <p:nvPicPr>
            <p:cNvPr id="12305" name="Picture 9" descr="hinhtro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448"/>
              <a:ext cx="1555" cy="1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6" name="Text Box 10"/>
            <p:cNvSpPr txBox="1">
              <a:spLocks noChangeArrowheads="1"/>
            </p:cNvSpPr>
            <p:nvPr/>
          </p:nvSpPr>
          <p:spPr bwMode="auto">
            <a:xfrm>
              <a:off x="4032" y="331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-138113" y="3540125"/>
            <a:ext cx="3276601" cy="3475038"/>
            <a:chOff x="288" y="1488"/>
            <a:chExt cx="2064" cy="2189"/>
          </a:xfrm>
        </p:grpSpPr>
        <p:grpSp>
          <p:nvGrpSpPr>
            <p:cNvPr id="12298" name="Group 29"/>
            <p:cNvGrpSpPr>
              <a:grpSpLocks/>
            </p:cNvGrpSpPr>
            <p:nvPr/>
          </p:nvGrpSpPr>
          <p:grpSpPr bwMode="auto">
            <a:xfrm>
              <a:off x="288" y="2323"/>
              <a:ext cx="2064" cy="394"/>
              <a:chOff x="288" y="2323"/>
              <a:chExt cx="2064" cy="394"/>
            </a:xfrm>
          </p:grpSpPr>
          <p:sp>
            <p:nvSpPr>
              <p:cNvPr id="12302" name="Line 14"/>
              <p:cNvSpPr>
                <a:spLocks noChangeShapeType="1"/>
              </p:cNvSpPr>
              <p:nvPr/>
            </p:nvSpPr>
            <p:spPr bwMode="auto">
              <a:xfrm flipV="1">
                <a:off x="576" y="2544"/>
                <a:ext cx="14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3" name="Text Box 15"/>
              <p:cNvSpPr txBox="1">
                <a:spLocks noChangeArrowheads="1"/>
              </p:cNvSpPr>
              <p:nvPr/>
            </p:nvSpPr>
            <p:spPr bwMode="auto">
              <a:xfrm>
                <a:off x="288" y="2323"/>
                <a:ext cx="19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12304" name="Text Box 16"/>
              <p:cNvSpPr txBox="1">
                <a:spLocks noChangeArrowheads="1"/>
              </p:cNvSpPr>
              <p:nvPr/>
            </p:nvSpPr>
            <p:spPr bwMode="auto">
              <a:xfrm>
                <a:off x="2064" y="2352"/>
                <a:ext cx="288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N</a:t>
                </a:r>
              </a:p>
            </p:txBody>
          </p:sp>
        </p:grpSp>
        <p:sp>
          <p:nvSpPr>
            <p:cNvPr id="12299" name="Line 17"/>
            <p:cNvSpPr>
              <a:spLocks noChangeShapeType="1"/>
            </p:cNvSpPr>
            <p:nvPr/>
          </p:nvSpPr>
          <p:spPr bwMode="auto">
            <a:xfrm>
              <a:off x="1296" y="1872"/>
              <a:ext cx="0" cy="144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Text Box 18"/>
            <p:cNvSpPr txBox="1">
              <a:spLocks noChangeArrowheads="1"/>
            </p:cNvSpPr>
            <p:nvPr/>
          </p:nvSpPr>
          <p:spPr bwMode="auto">
            <a:xfrm>
              <a:off x="1200" y="1488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chemeClr val="hlink"/>
                  </a:solidFill>
                  <a:latin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12301" name="Text Box 19"/>
            <p:cNvSpPr txBox="1">
              <a:spLocks noChangeArrowheads="1"/>
            </p:cNvSpPr>
            <p:nvPr/>
          </p:nvSpPr>
          <p:spPr bwMode="auto">
            <a:xfrm>
              <a:off x="1200" y="3312"/>
              <a:ext cx="19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chemeClr val="hlink"/>
                  </a:solidFill>
                  <a:latin typeface="Times New Roman" panose="02020603050405020304" pitchFamily="18" charset="0"/>
                </a:rPr>
                <a:t>Q</a:t>
              </a:r>
            </a:p>
          </p:txBody>
        </p:sp>
      </p:grpSp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0" y="2736850"/>
            <a:ext cx="883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rgbClr val="CC00FF"/>
                </a:solidFill>
                <a:latin typeface="Times New Roman" panose="02020603050405020304" pitchFamily="18" charset="0"/>
              </a:rPr>
              <a:t>Bài 1</a:t>
            </a:r>
            <a:r>
              <a:rPr lang="en-US" altLang="en-US">
                <a:solidFill>
                  <a:srgbClr val="CC00FF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Nêu tên bán kính, đường kính có trong mỗi hình tròn.</a:t>
            </a:r>
          </a:p>
        </p:txBody>
      </p:sp>
      <p:sp>
        <p:nvSpPr>
          <p:cNvPr id="12293" name="Text Box 25"/>
          <p:cNvSpPr txBox="1">
            <a:spLocks noChangeArrowheads="1"/>
          </p:cNvSpPr>
          <p:nvPr/>
        </p:nvSpPr>
        <p:spPr bwMode="auto">
          <a:xfrm>
            <a:off x="228600" y="2133600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0000FF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sp>
        <p:nvSpPr>
          <p:cNvPr id="63514" name="Text Box 26"/>
          <p:cNvSpPr txBox="1">
            <a:spLocks noChangeArrowheads="1"/>
          </p:cNvSpPr>
          <p:nvPr/>
        </p:nvSpPr>
        <p:spPr bwMode="auto">
          <a:xfrm>
            <a:off x="3962400" y="4419600"/>
            <a:ext cx="495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Bán kính :OM, ON, OP, OQ</a:t>
            </a:r>
          </a:p>
        </p:txBody>
      </p:sp>
      <p:sp>
        <p:nvSpPr>
          <p:cNvPr id="63515" name="Text Box 27"/>
          <p:cNvSpPr txBox="1">
            <a:spLocks noChangeArrowheads="1"/>
          </p:cNvSpPr>
          <p:nvPr/>
        </p:nvSpPr>
        <p:spPr bwMode="auto">
          <a:xfrm>
            <a:off x="4114800" y="5105400"/>
            <a:ext cx="388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Đường kính : PQ, MN</a:t>
            </a:r>
          </a:p>
        </p:txBody>
      </p:sp>
      <p:sp>
        <p:nvSpPr>
          <p:cNvPr id="12296" name="Text Box 45"/>
          <p:cNvSpPr txBox="1">
            <a:spLocks noChangeArrowheads="1"/>
          </p:cNvSpPr>
          <p:nvPr/>
        </p:nvSpPr>
        <p:spPr bwMode="auto">
          <a:xfrm>
            <a:off x="-152400" y="1219200"/>
            <a:ext cx="929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Hình tròn, tâm, đường kính, bán kính</a:t>
            </a:r>
          </a:p>
        </p:txBody>
      </p:sp>
      <p:sp>
        <p:nvSpPr>
          <p:cNvPr id="12297" name="Text Box 46"/>
          <p:cNvSpPr txBox="1">
            <a:spLocks noChangeArrowheads="1"/>
          </p:cNvSpPr>
          <p:nvPr/>
        </p:nvSpPr>
        <p:spPr bwMode="auto">
          <a:xfrm>
            <a:off x="3657600" y="609600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 u="sng">
                <a:solidFill>
                  <a:srgbClr val="0000FF"/>
                </a:solidFill>
                <a:latin typeface="Times New Roman" panose="02020603050405020304" pitchFamily="18" charset="0"/>
              </a:rPr>
              <a:t>Toán: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8" grpId="0"/>
      <p:bldP spid="63514" grpId="0"/>
      <p:bldP spid="635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4"/>
          <p:cNvGrpSpPr>
            <a:grpSpLocks/>
          </p:cNvGrpSpPr>
          <p:nvPr/>
        </p:nvGrpSpPr>
        <p:grpSpPr bwMode="auto">
          <a:xfrm>
            <a:off x="381000" y="3429000"/>
            <a:ext cx="2468563" cy="2657475"/>
            <a:chOff x="3264" y="2448"/>
            <a:chExt cx="1555" cy="1674"/>
          </a:xfrm>
        </p:grpSpPr>
        <p:pic>
          <p:nvPicPr>
            <p:cNvPr id="13330" name="Picture 5" descr="hinhtro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448"/>
              <a:ext cx="1555" cy="1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1" name="Text Box 6"/>
            <p:cNvSpPr txBox="1">
              <a:spLocks noChangeArrowheads="1"/>
            </p:cNvSpPr>
            <p:nvPr/>
          </p:nvSpPr>
          <p:spPr bwMode="auto">
            <a:xfrm>
              <a:off x="3936" y="3024"/>
              <a:ext cx="3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13315" name="Group 17"/>
          <p:cNvGrpSpPr>
            <a:grpSpLocks/>
          </p:cNvGrpSpPr>
          <p:nvPr/>
        </p:nvGrpSpPr>
        <p:grpSpPr bwMode="auto">
          <a:xfrm>
            <a:off x="0" y="4495800"/>
            <a:ext cx="3276600" cy="579438"/>
            <a:chOff x="96" y="1296"/>
            <a:chExt cx="2064" cy="365"/>
          </a:xfrm>
        </p:grpSpPr>
        <p:sp>
          <p:nvSpPr>
            <p:cNvPr id="13327" name="Line 8"/>
            <p:cNvSpPr>
              <a:spLocks noChangeShapeType="1"/>
            </p:cNvSpPr>
            <p:nvPr/>
          </p:nvSpPr>
          <p:spPr bwMode="auto">
            <a:xfrm>
              <a:off x="384" y="1488"/>
              <a:ext cx="14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Text Box 9"/>
            <p:cNvSpPr txBox="1">
              <a:spLocks noChangeArrowheads="1"/>
            </p:cNvSpPr>
            <p:nvPr/>
          </p:nvSpPr>
          <p:spPr bwMode="auto">
            <a:xfrm>
              <a:off x="96" y="1296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3329" name="Text Box 10"/>
            <p:cNvSpPr txBox="1">
              <a:spLocks noChangeArrowheads="1"/>
            </p:cNvSpPr>
            <p:nvPr/>
          </p:nvSpPr>
          <p:spPr bwMode="auto">
            <a:xfrm>
              <a:off x="1872" y="1296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3316" name="Group 19"/>
          <p:cNvGrpSpPr>
            <a:grpSpLocks/>
          </p:cNvGrpSpPr>
          <p:nvPr/>
        </p:nvGrpSpPr>
        <p:grpSpPr bwMode="auto">
          <a:xfrm>
            <a:off x="762000" y="3352800"/>
            <a:ext cx="838200" cy="3170238"/>
            <a:chOff x="576" y="576"/>
            <a:chExt cx="528" cy="1997"/>
          </a:xfrm>
        </p:grpSpPr>
        <p:grpSp>
          <p:nvGrpSpPr>
            <p:cNvPr id="13322" name="Group 18"/>
            <p:cNvGrpSpPr>
              <a:grpSpLocks/>
            </p:cNvGrpSpPr>
            <p:nvPr/>
          </p:nvGrpSpPr>
          <p:grpSpPr bwMode="auto">
            <a:xfrm>
              <a:off x="576" y="576"/>
              <a:ext cx="528" cy="1997"/>
              <a:chOff x="576" y="576"/>
              <a:chExt cx="528" cy="1997"/>
            </a:xfrm>
          </p:grpSpPr>
          <p:sp>
            <p:nvSpPr>
              <p:cNvPr id="13324" name="Line 11"/>
              <p:cNvSpPr>
                <a:spLocks noChangeShapeType="1"/>
              </p:cNvSpPr>
              <p:nvPr/>
            </p:nvSpPr>
            <p:spPr bwMode="auto">
              <a:xfrm>
                <a:off x="720" y="912"/>
                <a:ext cx="240" cy="12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5" name="Text Box 12"/>
              <p:cNvSpPr txBox="1">
                <a:spLocks noChangeArrowheads="1"/>
              </p:cNvSpPr>
              <p:nvPr/>
            </p:nvSpPr>
            <p:spPr bwMode="auto">
              <a:xfrm>
                <a:off x="576" y="576"/>
                <a:ext cx="288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3326" name="Text Box 13"/>
              <p:cNvSpPr txBox="1">
                <a:spLocks noChangeArrowheads="1"/>
              </p:cNvSpPr>
              <p:nvPr/>
            </p:nvSpPr>
            <p:spPr bwMode="auto">
              <a:xfrm>
                <a:off x="816" y="2208"/>
                <a:ext cx="288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D</a:t>
                </a:r>
              </a:p>
            </p:txBody>
          </p:sp>
        </p:grpSp>
        <p:sp>
          <p:nvSpPr>
            <p:cNvPr id="13323" name="Text Box 14"/>
            <p:cNvSpPr txBox="1">
              <a:spLocks noChangeArrowheads="1"/>
            </p:cNvSpPr>
            <p:nvPr/>
          </p:nvSpPr>
          <p:spPr bwMode="auto">
            <a:xfrm>
              <a:off x="624" y="1440"/>
              <a:ext cx="14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I</a:t>
              </a:r>
            </a:p>
          </p:txBody>
        </p:sp>
      </p:grp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3886200" y="3657600"/>
            <a:ext cx="495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Bán kính :OA, OB.</a:t>
            </a:r>
          </a:p>
        </p:txBody>
      </p:sp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3886200" y="4541838"/>
            <a:ext cx="3886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Đường kính : AB</a:t>
            </a:r>
          </a:p>
        </p:txBody>
      </p:sp>
      <p:sp>
        <p:nvSpPr>
          <p:cNvPr id="13319" name="Text Box 29"/>
          <p:cNvSpPr txBox="1">
            <a:spLocks noChangeArrowheads="1"/>
          </p:cNvSpPr>
          <p:nvPr/>
        </p:nvSpPr>
        <p:spPr bwMode="auto">
          <a:xfrm>
            <a:off x="-152400" y="1219200"/>
            <a:ext cx="929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Hình tròn, tâm, đường kính, bán kính</a:t>
            </a:r>
          </a:p>
        </p:txBody>
      </p:sp>
      <p:sp>
        <p:nvSpPr>
          <p:cNvPr id="13320" name="Text Box 30"/>
          <p:cNvSpPr txBox="1">
            <a:spLocks noChangeArrowheads="1"/>
          </p:cNvSpPr>
          <p:nvPr/>
        </p:nvSpPr>
        <p:spPr bwMode="auto">
          <a:xfrm>
            <a:off x="3657600" y="609600"/>
            <a:ext cx="304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 u="sng">
                <a:solidFill>
                  <a:srgbClr val="0000FF"/>
                </a:solidFill>
                <a:latin typeface="Times New Roman" panose="02020603050405020304" pitchFamily="18" charset="0"/>
              </a:rPr>
              <a:t>Toán:</a:t>
            </a:r>
          </a:p>
        </p:txBody>
      </p:sp>
      <p:sp>
        <p:nvSpPr>
          <p:cNvPr id="13321" name="Rectangle 32"/>
          <p:cNvSpPr>
            <a:spLocks noChangeArrowheads="1"/>
          </p:cNvSpPr>
          <p:nvPr/>
        </p:nvSpPr>
        <p:spPr bwMode="auto">
          <a:xfrm>
            <a:off x="0" y="2209800"/>
            <a:ext cx="883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rgbClr val="CC00FF"/>
                </a:solidFill>
                <a:latin typeface="Times New Roman" panose="02020603050405020304" pitchFamily="18" charset="0"/>
              </a:rPr>
              <a:t>Bài 1</a:t>
            </a:r>
            <a:r>
              <a:rPr lang="en-US" altLang="en-US">
                <a:solidFill>
                  <a:srgbClr val="CC00FF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Nêu tên bán kính, đường kính có trong mỗi hình tròn.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7" grpId="0"/>
      <p:bldP spid="645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40" name="Rectangle 24"/>
          <p:cNvSpPr>
            <a:spLocks noChangeArrowheads="1"/>
          </p:cNvSpPr>
          <p:nvPr/>
        </p:nvSpPr>
        <p:spPr bwMode="auto">
          <a:xfrm>
            <a:off x="457200" y="2514600"/>
            <a:ext cx="586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rgbClr val="CC00FF"/>
                </a:solidFill>
                <a:latin typeface="Times New Roman" panose="02020603050405020304" pitchFamily="18" charset="0"/>
              </a:rPr>
              <a:t>Bài 2</a:t>
            </a:r>
            <a:r>
              <a:rPr lang="en-US" altLang="en-US" u="sng">
                <a:solidFill>
                  <a:srgbClr val="CC00FF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b="1">
                <a:latin typeface="Times New Roman" panose="02020603050405020304" pitchFamily="18" charset="0"/>
              </a:rPr>
              <a:t> Em hãy vẽ hình tròn có:</a:t>
            </a:r>
          </a:p>
        </p:txBody>
      </p:sp>
      <p:sp>
        <p:nvSpPr>
          <p:cNvPr id="86041" name="Rectangle 25"/>
          <p:cNvSpPr>
            <a:spLocks noChangeArrowheads="1"/>
          </p:cNvSpPr>
          <p:nvPr/>
        </p:nvSpPr>
        <p:spPr bwMode="auto">
          <a:xfrm>
            <a:off x="1066800" y="3276600"/>
            <a:ext cx="45386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a/ Tâm O bán kính 2 cm;</a:t>
            </a:r>
          </a:p>
        </p:txBody>
      </p:sp>
      <p:sp>
        <p:nvSpPr>
          <p:cNvPr id="86042" name="Rectangle 26"/>
          <p:cNvSpPr>
            <a:spLocks noChangeArrowheads="1"/>
          </p:cNvSpPr>
          <p:nvPr/>
        </p:nvSpPr>
        <p:spPr bwMode="auto">
          <a:xfrm>
            <a:off x="990600" y="3992563"/>
            <a:ext cx="43703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b/ Tâm I bán kính 3 cm.</a:t>
            </a:r>
          </a:p>
        </p:txBody>
      </p:sp>
      <p:sp>
        <p:nvSpPr>
          <p:cNvPr id="14341" name="Text Box 27"/>
          <p:cNvSpPr txBox="1">
            <a:spLocks noChangeArrowheads="1"/>
          </p:cNvSpPr>
          <p:nvPr/>
        </p:nvSpPr>
        <p:spPr bwMode="auto">
          <a:xfrm>
            <a:off x="-152400" y="1219200"/>
            <a:ext cx="929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Hình tròn, tâm, đường kính, bán kính</a:t>
            </a:r>
          </a:p>
        </p:txBody>
      </p:sp>
      <p:sp>
        <p:nvSpPr>
          <p:cNvPr id="14342" name="Text Box 28"/>
          <p:cNvSpPr txBox="1">
            <a:spLocks noChangeArrowheads="1"/>
          </p:cNvSpPr>
          <p:nvPr/>
        </p:nvSpPr>
        <p:spPr bwMode="auto">
          <a:xfrm>
            <a:off x="3657600" y="609600"/>
            <a:ext cx="304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 u="sng">
                <a:solidFill>
                  <a:srgbClr val="0000FF"/>
                </a:solidFill>
                <a:latin typeface="Times New Roman" panose="02020603050405020304" pitchFamily="18" charset="0"/>
              </a:rPr>
              <a:t>Toán: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6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6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6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40" grpId="0"/>
      <p:bldP spid="86041" grpId="0"/>
      <p:bldP spid="860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3" name="Tiengchim1.wav">
            <a:hlinkClick r:id="" action="ppaction://media"/>
          </p:cNvPr>
          <p:cNvPicPr>
            <a:picLocks noGrp="1" noRot="1" noChangeAspect="1" noChangeArrowheads="1"/>
          </p:cNvPicPr>
          <p:nvPr>
            <p:ph/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5000" y="1828800"/>
            <a:ext cx="304800" cy="304800"/>
          </a:xfrm>
        </p:spPr>
      </p:pic>
      <p:sp>
        <p:nvSpPr>
          <p:cNvPr id="89094" name="Oval 6"/>
          <p:cNvSpPr>
            <a:spLocks noChangeArrowheads="1"/>
          </p:cNvSpPr>
          <p:nvPr/>
        </p:nvSpPr>
        <p:spPr bwMode="auto">
          <a:xfrm>
            <a:off x="538163" y="4572000"/>
            <a:ext cx="1752600" cy="1752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NI Times" pitchFamily="2" charset="0"/>
            </a:endParaRPr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 flipH="1" flipV="1">
            <a:off x="1447800" y="5472113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1524000" y="49530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VNI-Times" pitchFamily="2" charset="0"/>
              </a:rPr>
              <a:t>2cm</a:t>
            </a:r>
          </a:p>
        </p:txBody>
      </p:sp>
      <p:sp>
        <p:nvSpPr>
          <p:cNvPr id="89097" name="Oval 9"/>
          <p:cNvSpPr>
            <a:spLocks noChangeArrowheads="1"/>
          </p:cNvSpPr>
          <p:nvPr/>
        </p:nvSpPr>
        <p:spPr bwMode="auto">
          <a:xfrm>
            <a:off x="5181600" y="4191000"/>
            <a:ext cx="2590800" cy="2438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9114" name="Text Box 26"/>
          <p:cNvSpPr txBox="1">
            <a:spLocks noChangeArrowheads="1"/>
          </p:cNvSpPr>
          <p:nvPr/>
        </p:nvSpPr>
        <p:spPr bwMode="auto">
          <a:xfrm>
            <a:off x="6705600" y="48768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VNI-Times" pitchFamily="2" charset="0"/>
              </a:rPr>
              <a:t>3cm</a:t>
            </a:r>
          </a:p>
        </p:txBody>
      </p:sp>
      <p:sp>
        <p:nvSpPr>
          <p:cNvPr id="89115" name="Line 27"/>
          <p:cNvSpPr>
            <a:spLocks noChangeShapeType="1"/>
          </p:cNvSpPr>
          <p:nvPr/>
        </p:nvSpPr>
        <p:spPr bwMode="auto">
          <a:xfrm>
            <a:off x="6510338" y="5453063"/>
            <a:ext cx="1214437" cy="0"/>
          </a:xfrm>
          <a:prstGeom prst="line">
            <a:avLst/>
          </a:prstGeom>
          <a:noFill/>
          <a:ln w="57150">
            <a:solidFill>
              <a:srgbClr val="CC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16" name="Text Box 28"/>
          <p:cNvSpPr txBox="1">
            <a:spLocks noChangeArrowheads="1"/>
          </p:cNvSpPr>
          <p:nvPr/>
        </p:nvSpPr>
        <p:spPr bwMode="auto">
          <a:xfrm>
            <a:off x="1295400" y="4648200"/>
            <a:ext cx="9906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6600">
                <a:solidFill>
                  <a:srgbClr val="FF0066"/>
                </a:solidFill>
                <a:latin typeface="VNI Times" pitchFamily="2" charset="0"/>
              </a:rPr>
              <a:t>.</a:t>
            </a:r>
          </a:p>
        </p:txBody>
      </p:sp>
      <p:sp>
        <p:nvSpPr>
          <p:cNvPr id="89117" name="Text Box 29"/>
          <p:cNvSpPr txBox="1">
            <a:spLocks noChangeArrowheads="1"/>
          </p:cNvSpPr>
          <p:nvPr/>
        </p:nvSpPr>
        <p:spPr bwMode="auto">
          <a:xfrm>
            <a:off x="1066800" y="53340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VNI-Times" pitchFamily="2" charset="0"/>
              </a:rPr>
              <a:t>O</a:t>
            </a:r>
          </a:p>
        </p:txBody>
      </p:sp>
      <p:sp>
        <p:nvSpPr>
          <p:cNvPr id="89118" name="Text Box 30"/>
          <p:cNvSpPr txBox="1">
            <a:spLocks noChangeArrowheads="1"/>
          </p:cNvSpPr>
          <p:nvPr/>
        </p:nvSpPr>
        <p:spPr bwMode="auto">
          <a:xfrm>
            <a:off x="6172200" y="53340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VNI-Times" pitchFamily="2" charset="0"/>
              </a:rPr>
              <a:t>I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6324600" y="5334000"/>
            <a:ext cx="2590800" cy="514350"/>
            <a:chOff x="1263" y="3069"/>
            <a:chExt cx="1632" cy="324"/>
          </a:xfrm>
        </p:grpSpPr>
        <p:grpSp>
          <p:nvGrpSpPr>
            <p:cNvPr id="15421" name="Group 32"/>
            <p:cNvGrpSpPr>
              <a:grpSpLocks/>
            </p:cNvGrpSpPr>
            <p:nvPr/>
          </p:nvGrpSpPr>
          <p:grpSpPr bwMode="auto">
            <a:xfrm>
              <a:off x="1359" y="3069"/>
              <a:ext cx="1392" cy="147"/>
              <a:chOff x="1200" y="3519"/>
              <a:chExt cx="1392" cy="147"/>
            </a:xfrm>
          </p:grpSpPr>
          <p:sp>
            <p:nvSpPr>
              <p:cNvPr id="15429" name="Line 33"/>
              <p:cNvSpPr>
                <a:spLocks noChangeShapeType="1"/>
              </p:cNvSpPr>
              <p:nvPr/>
            </p:nvSpPr>
            <p:spPr bwMode="auto">
              <a:xfrm>
                <a:off x="1200" y="3600"/>
                <a:ext cx="1392" cy="0"/>
              </a:xfrm>
              <a:prstGeom prst="line">
                <a:avLst/>
              </a:prstGeom>
              <a:noFill/>
              <a:ln w="127000" cmpd="dbl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0" name="Line 34"/>
              <p:cNvSpPr>
                <a:spLocks noChangeShapeType="1"/>
              </p:cNvSpPr>
              <p:nvPr/>
            </p:nvSpPr>
            <p:spPr bwMode="auto">
              <a:xfrm>
                <a:off x="1200" y="3522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1" name="Line 35"/>
              <p:cNvSpPr>
                <a:spLocks noChangeShapeType="1"/>
              </p:cNvSpPr>
              <p:nvPr/>
            </p:nvSpPr>
            <p:spPr bwMode="auto">
              <a:xfrm>
                <a:off x="2592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2" name="Line 36"/>
              <p:cNvSpPr>
                <a:spLocks noChangeShapeType="1"/>
              </p:cNvSpPr>
              <p:nvPr/>
            </p:nvSpPr>
            <p:spPr bwMode="auto">
              <a:xfrm>
                <a:off x="2304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3" name="Line 37"/>
              <p:cNvSpPr>
                <a:spLocks noChangeShapeType="1"/>
              </p:cNvSpPr>
              <p:nvPr/>
            </p:nvSpPr>
            <p:spPr bwMode="auto">
              <a:xfrm>
                <a:off x="2016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4" name="Line 38"/>
              <p:cNvSpPr>
                <a:spLocks noChangeShapeType="1"/>
              </p:cNvSpPr>
              <p:nvPr/>
            </p:nvSpPr>
            <p:spPr bwMode="auto">
              <a:xfrm>
                <a:off x="1728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5" name="Line 39"/>
              <p:cNvSpPr>
                <a:spLocks noChangeShapeType="1"/>
              </p:cNvSpPr>
              <p:nvPr/>
            </p:nvSpPr>
            <p:spPr bwMode="auto">
              <a:xfrm>
                <a:off x="1473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422" name="Group 40"/>
            <p:cNvGrpSpPr>
              <a:grpSpLocks/>
            </p:cNvGrpSpPr>
            <p:nvPr/>
          </p:nvGrpSpPr>
          <p:grpSpPr bwMode="auto">
            <a:xfrm>
              <a:off x="1263" y="3156"/>
              <a:ext cx="1632" cy="237"/>
              <a:chOff x="1263" y="3375"/>
              <a:chExt cx="1632" cy="237"/>
            </a:xfrm>
          </p:grpSpPr>
          <p:sp>
            <p:nvSpPr>
              <p:cNvPr id="15423" name="Text Box 41"/>
              <p:cNvSpPr txBox="1">
                <a:spLocks noChangeArrowheads="1"/>
              </p:cNvSpPr>
              <p:nvPr/>
            </p:nvSpPr>
            <p:spPr bwMode="auto">
              <a:xfrm>
                <a:off x="1521" y="337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0066"/>
                    </a:solidFill>
                    <a:latin typeface="VNI Times" pitchFamily="2" charset="0"/>
                  </a:rPr>
                  <a:t>1</a:t>
                </a:r>
              </a:p>
            </p:txBody>
          </p:sp>
          <p:sp>
            <p:nvSpPr>
              <p:cNvPr id="15424" name="Text Box 42"/>
              <p:cNvSpPr txBox="1">
                <a:spLocks noChangeArrowheads="1"/>
              </p:cNvSpPr>
              <p:nvPr/>
            </p:nvSpPr>
            <p:spPr bwMode="auto">
              <a:xfrm>
                <a:off x="1791" y="3381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0066"/>
                    </a:solidFill>
                    <a:latin typeface="VNI Times" pitchFamily="2" charset="0"/>
                  </a:rPr>
                  <a:t>2</a:t>
                </a:r>
              </a:p>
            </p:txBody>
          </p:sp>
          <p:sp>
            <p:nvSpPr>
              <p:cNvPr id="15425" name="Text Box 43"/>
              <p:cNvSpPr txBox="1">
                <a:spLocks noChangeArrowheads="1"/>
              </p:cNvSpPr>
              <p:nvPr/>
            </p:nvSpPr>
            <p:spPr bwMode="auto">
              <a:xfrm>
                <a:off x="2064" y="3375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0066"/>
                    </a:solidFill>
                    <a:latin typeface="VNI Times" pitchFamily="2" charset="0"/>
                  </a:rPr>
                  <a:t>3</a:t>
                </a:r>
              </a:p>
            </p:txBody>
          </p:sp>
          <p:sp>
            <p:nvSpPr>
              <p:cNvPr id="15426" name="Text Box 44"/>
              <p:cNvSpPr txBox="1">
                <a:spLocks noChangeArrowheads="1"/>
              </p:cNvSpPr>
              <p:nvPr/>
            </p:nvSpPr>
            <p:spPr bwMode="auto">
              <a:xfrm>
                <a:off x="2352" y="3375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0066"/>
                    </a:solidFill>
                    <a:latin typeface="VNI Times" pitchFamily="2" charset="0"/>
                  </a:rPr>
                  <a:t>4</a:t>
                </a:r>
              </a:p>
            </p:txBody>
          </p:sp>
          <p:sp>
            <p:nvSpPr>
              <p:cNvPr id="15427" name="Text Box 45"/>
              <p:cNvSpPr txBox="1">
                <a:spLocks noChangeArrowheads="1"/>
              </p:cNvSpPr>
              <p:nvPr/>
            </p:nvSpPr>
            <p:spPr bwMode="auto">
              <a:xfrm>
                <a:off x="2655" y="3375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0066"/>
                    </a:solidFill>
                    <a:latin typeface="VNI Times" pitchFamily="2" charset="0"/>
                  </a:rPr>
                  <a:t>5</a:t>
                </a:r>
              </a:p>
            </p:txBody>
          </p:sp>
          <p:sp>
            <p:nvSpPr>
              <p:cNvPr id="15428" name="Text Box 46"/>
              <p:cNvSpPr txBox="1">
                <a:spLocks noChangeArrowheads="1"/>
              </p:cNvSpPr>
              <p:nvPr/>
            </p:nvSpPr>
            <p:spPr bwMode="auto">
              <a:xfrm>
                <a:off x="1263" y="3375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0066"/>
                    </a:solidFill>
                    <a:latin typeface="VNI Times" pitchFamily="2" charset="0"/>
                  </a:rPr>
                  <a:t>0</a:t>
                </a:r>
              </a:p>
            </p:txBody>
          </p:sp>
        </p:grpSp>
      </p:grpSp>
      <p:sp>
        <p:nvSpPr>
          <p:cNvPr id="89135" name="Text Box 47"/>
          <p:cNvSpPr txBox="1">
            <a:spLocks noChangeArrowheads="1"/>
          </p:cNvSpPr>
          <p:nvPr/>
        </p:nvSpPr>
        <p:spPr bwMode="auto">
          <a:xfrm>
            <a:off x="6248400" y="4648200"/>
            <a:ext cx="381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6600">
                <a:solidFill>
                  <a:srgbClr val="FF0066"/>
                </a:solidFill>
                <a:latin typeface="VNI Times" pitchFamily="2" charset="0"/>
              </a:rPr>
              <a:t>.</a:t>
            </a:r>
          </a:p>
        </p:txBody>
      </p: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1452563" y="3429000"/>
            <a:ext cx="857250" cy="2005013"/>
            <a:chOff x="1269" y="1344"/>
            <a:chExt cx="540" cy="1263"/>
          </a:xfrm>
        </p:grpSpPr>
        <p:sp>
          <p:nvSpPr>
            <p:cNvPr id="15419" name="Line 49"/>
            <p:cNvSpPr>
              <a:spLocks noChangeShapeType="1"/>
            </p:cNvSpPr>
            <p:nvPr/>
          </p:nvSpPr>
          <p:spPr bwMode="auto">
            <a:xfrm flipH="1">
              <a:off x="1269" y="1344"/>
              <a:ext cx="219" cy="1263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0" name="Line 50"/>
            <p:cNvSpPr>
              <a:spLocks noChangeShapeType="1"/>
            </p:cNvSpPr>
            <p:nvPr/>
          </p:nvSpPr>
          <p:spPr bwMode="auto">
            <a:xfrm>
              <a:off x="1488" y="1344"/>
              <a:ext cx="321" cy="1263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6481763" y="3362325"/>
            <a:ext cx="1285875" cy="2085975"/>
            <a:chOff x="2544" y="2544"/>
            <a:chExt cx="810" cy="1314"/>
          </a:xfrm>
        </p:grpSpPr>
        <p:sp>
          <p:nvSpPr>
            <p:cNvPr id="15417" name="Line 52"/>
            <p:cNvSpPr>
              <a:spLocks noChangeShapeType="1"/>
            </p:cNvSpPr>
            <p:nvPr/>
          </p:nvSpPr>
          <p:spPr bwMode="auto">
            <a:xfrm flipH="1">
              <a:off x="2544" y="2544"/>
              <a:ext cx="288" cy="1296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8" name="Line 53"/>
            <p:cNvSpPr>
              <a:spLocks noChangeShapeType="1"/>
            </p:cNvSpPr>
            <p:nvPr/>
          </p:nvSpPr>
          <p:spPr bwMode="auto">
            <a:xfrm>
              <a:off x="2832" y="2544"/>
              <a:ext cx="522" cy="1314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76" name="Text Box 57"/>
          <p:cNvSpPr txBox="1">
            <a:spLocks noChangeArrowheads="1"/>
          </p:cNvSpPr>
          <p:nvPr/>
        </p:nvSpPr>
        <p:spPr bwMode="auto">
          <a:xfrm>
            <a:off x="-152400" y="1447800"/>
            <a:ext cx="929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Hình tròn, tâm, đường kính, bán kính</a:t>
            </a:r>
          </a:p>
        </p:txBody>
      </p:sp>
      <p:sp>
        <p:nvSpPr>
          <p:cNvPr id="15377" name="Text Box 58"/>
          <p:cNvSpPr txBox="1">
            <a:spLocks noChangeArrowheads="1"/>
          </p:cNvSpPr>
          <p:nvPr/>
        </p:nvSpPr>
        <p:spPr bwMode="auto">
          <a:xfrm>
            <a:off x="3657600" y="762000"/>
            <a:ext cx="304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 u="sng">
                <a:solidFill>
                  <a:srgbClr val="0000FF"/>
                </a:solidFill>
                <a:latin typeface="Times New Roman" panose="02020603050405020304" pitchFamily="18" charset="0"/>
              </a:rPr>
              <a:t>Toán:</a:t>
            </a:r>
          </a:p>
        </p:txBody>
      </p:sp>
      <p:grpSp>
        <p:nvGrpSpPr>
          <p:cNvPr id="15378" name="Group 61"/>
          <p:cNvGrpSpPr>
            <a:grpSpLocks/>
          </p:cNvGrpSpPr>
          <p:nvPr/>
        </p:nvGrpSpPr>
        <p:grpSpPr bwMode="auto">
          <a:xfrm>
            <a:off x="1304925" y="5343525"/>
            <a:ext cx="2590800" cy="514350"/>
            <a:chOff x="1263" y="3069"/>
            <a:chExt cx="1632" cy="324"/>
          </a:xfrm>
        </p:grpSpPr>
        <p:grpSp>
          <p:nvGrpSpPr>
            <p:cNvPr id="15402" name="Group 62"/>
            <p:cNvGrpSpPr>
              <a:grpSpLocks/>
            </p:cNvGrpSpPr>
            <p:nvPr/>
          </p:nvGrpSpPr>
          <p:grpSpPr bwMode="auto">
            <a:xfrm>
              <a:off x="1359" y="3069"/>
              <a:ext cx="1392" cy="147"/>
              <a:chOff x="1200" y="3519"/>
              <a:chExt cx="1392" cy="147"/>
            </a:xfrm>
          </p:grpSpPr>
          <p:sp>
            <p:nvSpPr>
              <p:cNvPr id="15410" name="Line 63"/>
              <p:cNvSpPr>
                <a:spLocks noChangeShapeType="1"/>
              </p:cNvSpPr>
              <p:nvPr/>
            </p:nvSpPr>
            <p:spPr bwMode="auto">
              <a:xfrm>
                <a:off x="1200" y="3600"/>
                <a:ext cx="1392" cy="0"/>
              </a:xfrm>
              <a:prstGeom prst="line">
                <a:avLst/>
              </a:prstGeom>
              <a:noFill/>
              <a:ln w="127000" cmpd="dbl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1" name="Line 64"/>
              <p:cNvSpPr>
                <a:spLocks noChangeShapeType="1"/>
              </p:cNvSpPr>
              <p:nvPr/>
            </p:nvSpPr>
            <p:spPr bwMode="auto">
              <a:xfrm>
                <a:off x="1200" y="3522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2" name="Line 65"/>
              <p:cNvSpPr>
                <a:spLocks noChangeShapeType="1"/>
              </p:cNvSpPr>
              <p:nvPr/>
            </p:nvSpPr>
            <p:spPr bwMode="auto">
              <a:xfrm>
                <a:off x="2592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3" name="Line 66"/>
              <p:cNvSpPr>
                <a:spLocks noChangeShapeType="1"/>
              </p:cNvSpPr>
              <p:nvPr/>
            </p:nvSpPr>
            <p:spPr bwMode="auto">
              <a:xfrm>
                <a:off x="2304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4" name="Line 67"/>
              <p:cNvSpPr>
                <a:spLocks noChangeShapeType="1"/>
              </p:cNvSpPr>
              <p:nvPr/>
            </p:nvSpPr>
            <p:spPr bwMode="auto">
              <a:xfrm>
                <a:off x="2016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5" name="Line 68"/>
              <p:cNvSpPr>
                <a:spLocks noChangeShapeType="1"/>
              </p:cNvSpPr>
              <p:nvPr/>
            </p:nvSpPr>
            <p:spPr bwMode="auto">
              <a:xfrm>
                <a:off x="1728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6" name="Line 69"/>
              <p:cNvSpPr>
                <a:spLocks noChangeShapeType="1"/>
              </p:cNvSpPr>
              <p:nvPr/>
            </p:nvSpPr>
            <p:spPr bwMode="auto">
              <a:xfrm>
                <a:off x="1473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403" name="Group 70"/>
            <p:cNvGrpSpPr>
              <a:grpSpLocks/>
            </p:cNvGrpSpPr>
            <p:nvPr/>
          </p:nvGrpSpPr>
          <p:grpSpPr bwMode="auto">
            <a:xfrm>
              <a:off x="1263" y="3156"/>
              <a:ext cx="1632" cy="237"/>
              <a:chOff x="1263" y="3375"/>
              <a:chExt cx="1632" cy="237"/>
            </a:xfrm>
          </p:grpSpPr>
          <p:sp>
            <p:nvSpPr>
              <p:cNvPr id="15404" name="Text Box 71"/>
              <p:cNvSpPr txBox="1">
                <a:spLocks noChangeArrowheads="1"/>
              </p:cNvSpPr>
              <p:nvPr/>
            </p:nvSpPr>
            <p:spPr bwMode="auto">
              <a:xfrm>
                <a:off x="1521" y="337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0066"/>
                    </a:solidFill>
                    <a:latin typeface="VNI Times" pitchFamily="2" charset="0"/>
                  </a:rPr>
                  <a:t>1</a:t>
                </a:r>
              </a:p>
            </p:txBody>
          </p:sp>
          <p:sp>
            <p:nvSpPr>
              <p:cNvPr id="15405" name="Text Box 72"/>
              <p:cNvSpPr txBox="1">
                <a:spLocks noChangeArrowheads="1"/>
              </p:cNvSpPr>
              <p:nvPr/>
            </p:nvSpPr>
            <p:spPr bwMode="auto">
              <a:xfrm>
                <a:off x="1791" y="3381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0066"/>
                    </a:solidFill>
                    <a:latin typeface="VNI Times" pitchFamily="2" charset="0"/>
                  </a:rPr>
                  <a:t>2</a:t>
                </a:r>
              </a:p>
            </p:txBody>
          </p:sp>
          <p:sp>
            <p:nvSpPr>
              <p:cNvPr id="15406" name="Text Box 73"/>
              <p:cNvSpPr txBox="1">
                <a:spLocks noChangeArrowheads="1"/>
              </p:cNvSpPr>
              <p:nvPr/>
            </p:nvSpPr>
            <p:spPr bwMode="auto">
              <a:xfrm>
                <a:off x="2064" y="3375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0066"/>
                    </a:solidFill>
                    <a:latin typeface="VNI Times" pitchFamily="2" charset="0"/>
                  </a:rPr>
                  <a:t>3</a:t>
                </a:r>
              </a:p>
            </p:txBody>
          </p:sp>
          <p:sp>
            <p:nvSpPr>
              <p:cNvPr id="15407" name="Text Box 74"/>
              <p:cNvSpPr txBox="1">
                <a:spLocks noChangeArrowheads="1"/>
              </p:cNvSpPr>
              <p:nvPr/>
            </p:nvSpPr>
            <p:spPr bwMode="auto">
              <a:xfrm>
                <a:off x="2352" y="3375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0066"/>
                    </a:solidFill>
                    <a:latin typeface="VNI Times" pitchFamily="2" charset="0"/>
                  </a:rPr>
                  <a:t>4</a:t>
                </a:r>
              </a:p>
            </p:txBody>
          </p:sp>
          <p:sp>
            <p:nvSpPr>
              <p:cNvPr id="15408" name="Text Box 75"/>
              <p:cNvSpPr txBox="1">
                <a:spLocks noChangeArrowheads="1"/>
              </p:cNvSpPr>
              <p:nvPr/>
            </p:nvSpPr>
            <p:spPr bwMode="auto">
              <a:xfrm>
                <a:off x="2655" y="3375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0066"/>
                    </a:solidFill>
                    <a:latin typeface="VNI Times" pitchFamily="2" charset="0"/>
                  </a:rPr>
                  <a:t>5</a:t>
                </a:r>
              </a:p>
            </p:txBody>
          </p:sp>
          <p:sp>
            <p:nvSpPr>
              <p:cNvPr id="15409" name="Text Box 76"/>
              <p:cNvSpPr txBox="1">
                <a:spLocks noChangeArrowheads="1"/>
              </p:cNvSpPr>
              <p:nvPr/>
            </p:nvSpPr>
            <p:spPr bwMode="auto">
              <a:xfrm>
                <a:off x="1263" y="3375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0066"/>
                    </a:solidFill>
                    <a:latin typeface="VNI Times" pitchFamily="2" charset="0"/>
                  </a:rPr>
                  <a:t>0</a:t>
                </a:r>
              </a:p>
            </p:txBody>
          </p:sp>
        </p:grpSp>
      </p:grpSp>
      <p:sp>
        <p:nvSpPr>
          <p:cNvPr id="89165" name="Oval 77"/>
          <p:cNvSpPr>
            <a:spLocks noChangeArrowheads="1"/>
          </p:cNvSpPr>
          <p:nvPr/>
        </p:nvSpPr>
        <p:spPr bwMode="auto">
          <a:xfrm>
            <a:off x="533400" y="4572000"/>
            <a:ext cx="1752600" cy="1752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NI Times" pitchFamily="2" charset="0"/>
            </a:endParaRPr>
          </a:p>
        </p:txBody>
      </p:sp>
      <p:grpSp>
        <p:nvGrpSpPr>
          <p:cNvPr id="10" name="Group 78"/>
          <p:cNvGrpSpPr>
            <a:grpSpLocks/>
          </p:cNvGrpSpPr>
          <p:nvPr/>
        </p:nvGrpSpPr>
        <p:grpSpPr bwMode="auto">
          <a:xfrm>
            <a:off x="1447800" y="3429000"/>
            <a:ext cx="857250" cy="2005013"/>
            <a:chOff x="1269" y="1344"/>
            <a:chExt cx="540" cy="1263"/>
          </a:xfrm>
        </p:grpSpPr>
        <p:sp>
          <p:nvSpPr>
            <p:cNvPr id="15400" name="Line 79"/>
            <p:cNvSpPr>
              <a:spLocks noChangeShapeType="1"/>
            </p:cNvSpPr>
            <p:nvPr/>
          </p:nvSpPr>
          <p:spPr bwMode="auto">
            <a:xfrm flipH="1">
              <a:off x="1269" y="1344"/>
              <a:ext cx="219" cy="1263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Line 80"/>
            <p:cNvSpPr>
              <a:spLocks noChangeShapeType="1"/>
            </p:cNvSpPr>
            <p:nvPr/>
          </p:nvSpPr>
          <p:spPr bwMode="auto">
            <a:xfrm>
              <a:off x="1488" y="1344"/>
              <a:ext cx="321" cy="1263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81"/>
          <p:cNvGrpSpPr>
            <a:grpSpLocks/>
          </p:cNvGrpSpPr>
          <p:nvPr/>
        </p:nvGrpSpPr>
        <p:grpSpPr bwMode="auto">
          <a:xfrm>
            <a:off x="1300163" y="5343525"/>
            <a:ext cx="2590800" cy="514350"/>
            <a:chOff x="1263" y="3069"/>
            <a:chExt cx="1632" cy="324"/>
          </a:xfrm>
        </p:grpSpPr>
        <p:grpSp>
          <p:nvGrpSpPr>
            <p:cNvPr id="15385" name="Group 82"/>
            <p:cNvGrpSpPr>
              <a:grpSpLocks/>
            </p:cNvGrpSpPr>
            <p:nvPr/>
          </p:nvGrpSpPr>
          <p:grpSpPr bwMode="auto">
            <a:xfrm>
              <a:off x="1359" y="3069"/>
              <a:ext cx="1392" cy="147"/>
              <a:chOff x="1200" y="3519"/>
              <a:chExt cx="1392" cy="147"/>
            </a:xfrm>
          </p:grpSpPr>
          <p:sp>
            <p:nvSpPr>
              <p:cNvPr id="15393" name="Line 83"/>
              <p:cNvSpPr>
                <a:spLocks noChangeShapeType="1"/>
              </p:cNvSpPr>
              <p:nvPr/>
            </p:nvSpPr>
            <p:spPr bwMode="auto">
              <a:xfrm>
                <a:off x="1200" y="3600"/>
                <a:ext cx="1392" cy="0"/>
              </a:xfrm>
              <a:prstGeom prst="line">
                <a:avLst/>
              </a:prstGeom>
              <a:noFill/>
              <a:ln w="127000" cmpd="dbl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4" name="Line 84"/>
              <p:cNvSpPr>
                <a:spLocks noChangeShapeType="1"/>
              </p:cNvSpPr>
              <p:nvPr/>
            </p:nvSpPr>
            <p:spPr bwMode="auto">
              <a:xfrm>
                <a:off x="1200" y="3522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5" name="Line 85"/>
              <p:cNvSpPr>
                <a:spLocks noChangeShapeType="1"/>
              </p:cNvSpPr>
              <p:nvPr/>
            </p:nvSpPr>
            <p:spPr bwMode="auto">
              <a:xfrm>
                <a:off x="2592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6" name="Line 86"/>
              <p:cNvSpPr>
                <a:spLocks noChangeShapeType="1"/>
              </p:cNvSpPr>
              <p:nvPr/>
            </p:nvSpPr>
            <p:spPr bwMode="auto">
              <a:xfrm>
                <a:off x="2304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7" name="Line 87"/>
              <p:cNvSpPr>
                <a:spLocks noChangeShapeType="1"/>
              </p:cNvSpPr>
              <p:nvPr/>
            </p:nvSpPr>
            <p:spPr bwMode="auto">
              <a:xfrm>
                <a:off x="2016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8" name="Line 88"/>
              <p:cNvSpPr>
                <a:spLocks noChangeShapeType="1"/>
              </p:cNvSpPr>
              <p:nvPr/>
            </p:nvSpPr>
            <p:spPr bwMode="auto">
              <a:xfrm>
                <a:off x="1728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9" name="Line 89"/>
              <p:cNvSpPr>
                <a:spLocks noChangeShapeType="1"/>
              </p:cNvSpPr>
              <p:nvPr/>
            </p:nvSpPr>
            <p:spPr bwMode="auto">
              <a:xfrm>
                <a:off x="1473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86" name="Group 90"/>
            <p:cNvGrpSpPr>
              <a:grpSpLocks/>
            </p:cNvGrpSpPr>
            <p:nvPr/>
          </p:nvGrpSpPr>
          <p:grpSpPr bwMode="auto">
            <a:xfrm>
              <a:off x="1263" y="3156"/>
              <a:ext cx="1632" cy="237"/>
              <a:chOff x="1263" y="3375"/>
              <a:chExt cx="1632" cy="237"/>
            </a:xfrm>
          </p:grpSpPr>
          <p:sp>
            <p:nvSpPr>
              <p:cNvPr id="15387" name="Text Box 91"/>
              <p:cNvSpPr txBox="1">
                <a:spLocks noChangeArrowheads="1"/>
              </p:cNvSpPr>
              <p:nvPr/>
            </p:nvSpPr>
            <p:spPr bwMode="auto">
              <a:xfrm>
                <a:off x="1521" y="337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0066"/>
                    </a:solidFill>
                    <a:latin typeface="VNI Times" pitchFamily="2" charset="0"/>
                  </a:rPr>
                  <a:t>1</a:t>
                </a:r>
              </a:p>
            </p:txBody>
          </p:sp>
          <p:sp>
            <p:nvSpPr>
              <p:cNvPr id="15388" name="Text Box 92"/>
              <p:cNvSpPr txBox="1">
                <a:spLocks noChangeArrowheads="1"/>
              </p:cNvSpPr>
              <p:nvPr/>
            </p:nvSpPr>
            <p:spPr bwMode="auto">
              <a:xfrm>
                <a:off x="1791" y="3381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0066"/>
                    </a:solidFill>
                    <a:latin typeface="VNI Times" pitchFamily="2" charset="0"/>
                  </a:rPr>
                  <a:t>2</a:t>
                </a:r>
              </a:p>
            </p:txBody>
          </p:sp>
          <p:sp>
            <p:nvSpPr>
              <p:cNvPr id="15389" name="Text Box 93"/>
              <p:cNvSpPr txBox="1">
                <a:spLocks noChangeArrowheads="1"/>
              </p:cNvSpPr>
              <p:nvPr/>
            </p:nvSpPr>
            <p:spPr bwMode="auto">
              <a:xfrm>
                <a:off x="2064" y="3375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0066"/>
                    </a:solidFill>
                    <a:latin typeface="VNI Times" pitchFamily="2" charset="0"/>
                  </a:rPr>
                  <a:t>3</a:t>
                </a:r>
              </a:p>
            </p:txBody>
          </p:sp>
          <p:sp>
            <p:nvSpPr>
              <p:cNvPr id="15390" name="Text Box 94"/>
              <p:cNvSpPr txBox="1">
                <a:spLocks noChangeArrowheads="1"/>
              </p:cNvSpPr>
              <p:nvPr/>
            </p:nvSpPr>
            <p:spPr bwMode="auto">
              <a:xfrm>
                <a:off x="2352" y="3375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0066"/>
                    </a:solidFill>
                    <a:latin typeface="VNI Times" pitchFamily="2" charset="0"/>
                  </a:rPr>
                  <a:t>4</a:t>
                </a:r>
              </a:p>
            </p:txBody>
          </p:sp>
          <p:sp>
            <p:nvSpPr>
              <p:cNvPr id="15391" name="Text Box 95"/>
              <p:cNvSpPr txBox="1">
                <a:spLocks noChangeArrowheads="1"/>
              </p:cNvSpPr>
              <p:nvPr/>
            </p:nvSpPr>
            <p:spPr bwMode="auto">
              <a:xfrm>
                <a:off x="2655" y="3375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0066"/>
                    </a:solidFill>
                    <a:latin typeface="VNI Times" pitchFamily="2" charset="0"/>
                  </a:rPr>
                  <a:t>5</a:t>
                </a:r>
              </a:p>
            </p:txBody>
          </p:sp>
          <p:sp>
            <p:nvSpPr>
              <p:cNvPr id="15392" name="Text Box 96"/>
              <p:cNvSpPr txBox="1">
                <a:spLocks noChangeArrowheads="1"/>
              </p:cNvSpPr>
              <p:nvPr/>
            </p:nvSpPr>
            <p:spPr bwMode="auto">
              <a:xfrm>
                <a:off x="1263" y="3375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0066"/>
                    </a:solidFill>
                    <a:latin typeface="VNI Times" pitchFamily="2" charset="0"/>
                  </a:rPr>
                  <a:t>0</a:t>
                </a:r>
              </a:p>
            </p:txBody>
          </p:sp>
        </p:grpSp>
      </p:grpSp>
      <p:sp>
        <p:nvSpPr>
          <p:cNvPr id="15382" name="Rectangle 97"/>
          <p:cNvSpPr>
            <a:spLocks noChangeArrowheads="1"/>
          </p:cNvSpPr>
          <p:nvPr/>
        </p:nvSpPr>
        <p:spPr bwMode="auto">
          <a:xfrm>
            <a:off x="457200" y="2133600"/>
            <a:ext cx="586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rgbClr val="CC00FF"/>
                </a:solidFill>
                <a:latin typeface="Times New Roman" panose="02020603050405020304" pitchFamily="18" charset="0"/>
              </a:rPr>
              <a:t>Bài 2</a:t>
            </a:r>
            <a:r>
              <a:rPr lang="en-US" altLang="en-US" u="sng">
                <a:solidFill>
                  <a:srgbClr val="CC00FF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b="1">
                <a:latin typeface="Times New Roman" panose="02020603050405020304" pitchFamily="18" charset="0"/>
              </a:rPr>
              <a:t> Em hãy vẽ hình tròn có:</a:t>
            </a:r>
          </a:p>
        </p:txBody>
      </p:sp>
      <p:sp>
        <p:nvSpPr>
          <p:cNvPr id="15383" name="Rectangle 98"/>
          <p:cNvSpPr>
            <a:spLocks noChangeArrowheads="1"/>
          </p:cNvSpPr>
          <p:nvPr/>
        </p:nvSpPr>
        <p:spPr bwMode="auto">
          <a:xfrm>
            <a:off x="0" y="2819400"/>
            <a:ext cx="45386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a/ Tâm O bán kính 2 cm;</a:t>
            </a:r>
          </a:p>
        </p:txBody>
      </p:sp>
      <p:sp>
        <p:nvSpPr>
          <p:cNvPr id="15384" name="Rectangle 99"/>
          <p:cNvSpPr>
            <a:spLocks noChangeArrowheads="1"/>
          </p:cNvSpPr>
          <p:nvPr/>
        </p:nvSpPr>
        <p:spPr bwMode="auto">
          <a:xfrm>
            <a:off x="4773613" y="2895600"/>
            <a:ext cx="43703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b/ Tâm I bán kính 3 cm.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89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89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4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0"/>
                                        <p:tgtEl>
                                          <p:spTgt spid="89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89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5000"/>
                                        <p:tgtEl>
                                          <p:spTgt spid="8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10000"/>
                                        <p:tgtEl>
                                          <p:spTgt spid="8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0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093"/>
                </p:tgtEl>
              </p:cMediaNode>
            </p:audio>
          </p:childTnLst>
        </p:cTn>
      </p:par>
    </p:tnLst>
    <p:bldLst>
      <p:bldP spid="89097" grpId="0" animBg="1"/>
      <p:bldP spid="89114" grpId="0"/>
      <p:bldP spid="89116" grpId="0"/>
      <p:bldP spid="89118" grpId="0"/>
      <p:bldP spid="89135" grpId="0"/>
      <p:bldP spid="891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339725" y="1265238"/>
            <a:ext cx="81819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vẽ được hình tròn có tâm và bán kính cho trước, ta thực hiện theo các bước sau: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2741613"/>
            <a:ext cx="79343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Xác định độ dài bán kính trên com pa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3756025"/>
            <a:ext cx="5702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Vẽ hình tròn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-204788" y="2930525"/>
            <a:ext cx="1196976" cy="3333750"/>
            <a:chOff x="3993776" y="1169894"/>
            <a:chExt cx="2259106" cy="6106578"/>
          </a:xfrm>
        </p:grpSpPr>
        <p:sp>
          <p:nvSpPr>
            <p:cNvPr id="16" name="Rectangle 15"/>
            <p:cNvSpPr/>
            <p:nvPr/>
          </p:nvSpPr>
          <p:spPr>
            <a:xfrm>
              <a:off x="3993776" y="4223183"/>
              <a:ext cx="2259106" cy="30532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17441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3" t="10075" r="27342" b="11058"/>
            <a:stretch>
              <a:fillRect/>
            </a:stretch>
          </p:blipFill>
          <p:spPr bwMode="auto">
            <a:xfrm>
              <a:off x="4652682" y="1169894"/>
              <a:ext cx="1600200" cy="30524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1" name="Text Box 18"/>
          <p:cNvSpPr txBox="1">
            <a:spLocks noChangeArrowheads="1"/>
          </p:cNvSpPr>
          <p:nvPr/>
        </p:nvSpPr>
        <p:spPr bwMode="auto">
          <a:xfrm>
            <a:off x="342900" y="1069975"/>
            <a:ext cx="56721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300">
                <a:solidFill>
                  <a:srgbClr val="0000FF"/>
                </a:solidFill>
                <a:latin typeface="Times New Roman" panose="02020603050405020304" pitchFamily="18" charset="0"/>
              </a:rPr>
              <a:t>Bài 2: Em hãy vẽ hình tròn có:</a:t>
            </a:r>
          </a:p>
        </p:txBody>
      </p:sp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342900" y="1865313"/>
            <a:ext cx="32845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a) Tâm O, bán kính 2cm</a:t>
            </a:r>
          </a:p>
        </p:txBody>
      </p:sp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5576888" y="1879600"/>
            <a:ext cx="32845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b) Tâm I, bán kính 3cm</a:t>
            </a:r>
          </a:p>
        </p:txBody>
      </p:sp>
      <p:sp>
        <p:nvSpPr>
          <p:cNvPr id="9" name="Text Box 46"/>
          <p:cNvSpPr txBox="1">
            <a:spLocks noChangeArrowheads="1"/>
          </p:cNvSpPr>
          <p:nvPr/>
        </p:nvSpPr>
        <p:spPr bwMode="auto">
          <a:xfrm>
            <a:off x="365125" y="4165600"/>
            <a:ext cx="692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C00000"/>
                </a:solidFill>
                <a:latin typeface="VNI Times" pitchFamily="2" charset="0"/>
              </a:rPr>
              <a:t>.</a:t>
            </a:r>
          </a:p>
        </p:txBody>
      </p:sp>
      <p:sp>
        <p:nvSpPr>
          <p:cNvPr id="10" name="Text Box 46"/>
          <p:cNvSpPr txBox="1">
            <a:spLocks noChangeArrowheads="1"/>
          </p:cNvSpPr>
          <p:nvPr/>
        </p:nvSpPr>
        <p:spPr bwMode="auto">
          <a:xfrm>
            <a:off x="795338" y="3913188"/>
            <a:ext cx="5810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C00000"/>
                </a:solidFill>
                <a:latin typeface="VNI Times" pitchFamily="2" charset="0"/>
              </a:rPr>
              <a:t>.</a:t>
            </a:r>
          </a:p>
        </p:txBody>
      </p:sp>
      <p:sp>
        <p:nvSpPr>
          <p:cNvPr id="19" name="Oval 52"/>
          <p:cNvSpPr>
            <a:spLocks noChangeArrowheads="1"/>
          </p:cNvSpPr>
          <p:nvPr/>
        </p:nvSpPr>
        <p:spPr bwMode="auto">
          <a:xfrm>
            <a:off x="2287588" y="3459163"/>
            <a:ext cx="1096962" cy="10969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vi-VN" sz="1500">
              <a:latin typeface="VNI Times" pitchFamily="2" charset="0"/>
            </a:endParaRPr>
          </a:p>
        </p:txBody>
      </p:sp>
      <p:sp>
        <p:nvSpPr>
          <p:cNvPr id="20" name="Text Box 46"/>
          <p:cNvSpPr txBox="1">
            <a:spLocks noChangeArrowheads="1"/>
          </p:cNvSpPr>
          <p:nvPr/>
        </p:nvSpPr>
        <p:spPr bwMode="auto">
          <a:xfrm>
            <a:off x="2709863" y="3703638"/>
            <a:ext cx="652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>
                <a:latin typeface="VNI Times" pitchFamily="2" charset="0"/>
              </a:rPr>
              <a:t>.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538413" y="3979863"/>
            <a:ext cx="193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28600" y="4606925"/>
            <a:ext cx="3063875" cy="903288"/>
            <a:chOff x="304351" y="4999575"/>
            <a:chExt cx="4084769" cy="1204763"/>
          </a:xfrm>
        </p:grpSpPr>
        <p:pic>
          <p:nvPicPr>
            <p:cNvPr id="17438" name="Picture 15" descr="Thuoc-30D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65050"/>
            <a:stretch>
              <a:fillRect/>
            </a:stretch>
          </p:blipFill>
          <p:spPr bwMode="auto">
            <a:xfrm>
              <a:off x="304351" y="5012638"/>
              <a:ext cx="4084769" cy="119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4376421" y="4999575"/>
              <a:ext cx="4233" cy="1192059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/>
          <p:cNvCxnSpPr>
            <a:cxnSpLocks/>
          </p:cNvCxnSpPr>
          <p:nvPr/>
        </p:nvCxnSpPr>
        <p:spPr>
          <a:xfrm flipV="1">
            <a:off x="2835275" y="3997325"/>
            <a:ext cx="533400" cy="31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440113" y="3913188"/>
            <a:ext cx="4349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862263" y="4022725"/>
            <a:ext cx="6508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cm</a:t>
            </a:r>
          </a:p>
        </p:txBody>
      </p: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4202113" y="3255963"/>
            <a:ext cx="1782762" cy="3335337"/>
            <a:chOff x="3993776" y="1169894"/>
            <a:chExt cx="2259106" cy="6106578"/>
          </a:xfrm>
        </p:grpSpPr>
        <p:sp>
          <p:nvSpPr>
            <p:cNvPr id="46" name="Rectangle 45"/>
            <p:cNvSpPr/>
            <p:nvPr/>
          </p:nvSpPr>
          <p:spPr>
            <a:xfrm>
              <a:off x="3993776" y="4221730"/>
              <a:ext cx="2259106" cy="30547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17437" name="Picture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3" t="10075" r="27342" b="11058"/>
            <a:stretch>
              <a:fillRect/>
            </a:stretch>
          </p:blipFill>
          <p:spPr bwMode="auto">
            <a:xfrm>
              <a:off x="4652682" y="1169894"/>
              <a:ext cx="1600200" cy="30524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" name="Text Box 46"/>
          <p:cNvSpPr txBox="1">
            <a:spLocks noChangeArrowheads="1"/>
          </p:cNvSpPr>
          <p:nvPr/>
        </p:nvSpPr>
        <p:spPr bwMode="auto">
          <a:xfrm>
            <a:off x="4959350" y="4229100"/>
            <a:ext cx="7159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C00000"/>
                </a:solidFill>
                <a:latin typeface="VNI Times" pitchFamily="2" charset="0"/>
              </a:rPr>
              <a:t>.</a:t>
            </a:r>
          </a:p>
        </p:txBody>
      </p:sp>
      <p:sp>
        <p:nvSpPr>
          <p:cNvPr id="49" name="Text Box 46"/>
          <p:cNvSpPr txBox="1">
            <a:spLocks noChangeArrowheads="1"/>
          </p:cNvSpPr>
          <p:nvPr/>
        </p:nvSpPr>
        <p:spPr bwMode="auto">
          <a:xfrm>
            <a:off x="5792788" y="4165600"/>
            <a:ext cx="5794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C00000"/>
                </a:solidFill>
                <a:latin typeface="VNI Times" pitchFamily="2" charset="0"/>
              </a:rPr>
              <a:t>.</a:t>
            </a:r>
          </a:p>
        </p:txBody>
      </p:sp>
      <p:sp>
        <p:nvSpPr>
          <p:cNvPr id="50" name="Oval 52"/>
          <p:cNvSpPr>
            <a:spLocks noChangeArrowheads="1"/>
          </p:cNvSpPr>
          <p:nvPr/>
        </p:nvSpPr>
        <p:spPr bwMode="auto">
          <a:xfrm>
            <a:off x="6811963" y="3343275"/>
            <a:ext cx="1646237" cy="16462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vi-VN" sz="1500">
              <a:latin typeface="VNI Times" pitchFamily="2" charset="0"/>
            </a:endParaRPr>
          </a:p>
        </p:txBody>
      </p:sp>
      <p:sp>
        <p:nvSpPr>
          <p:cNvPr id="51" name="Text Box 46"/>
          <p:cNvSpPr txBox="1">
            <a:spLocks noChangeArrowheads="1"/>
          </p:cNvSpPr>
          <p:nvPr/>
        </p:nvSpPr>
        <p:spPr bwMode="auto">
          <a:xfrm>
            <a:off x="7519988" y="3902075"/>
            <a:ext cx="619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>
                <a:latin typeface="VNI Times" pitchFamily="2" charset="0"/>
              </a:rPr>
              <a:t>.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7448550" y="4251325"/>
            <a:ext cx="1952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4938713" y="4913313"/>
            <a:ext cx="3063875" cy="903287"/>
            <a:chOff x="304351" y="4999575"/>
            <a:chExt cx="4084769" cy="1204763"/>
          </a:xfrm>
        </p:grpSpPr>
        <p:pic>
          <p:nvPicPr>
            <p:cNvPr id="17434" name="Picture 15" descr="Thuoc-30D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65050"/>
            <a:stretch>
              <a:fillRect/>
            </a:stretch>
          </p:blipFill>
          <p:spPr bwMode="auto">
            <a:xfrm>
              <a:off x="304351" y="5012638"/>
              <a:ext cx="4084769" cy="119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5" name="Straight Connector 54"/>
            <p:cNvCxnSpPr/>
            <p:nvPr/>
          </p:nvCxnSpPr>
          <p:spPr>
            <a:xfrm>
              <a:off x="4376421" y="4999575"/>
              <a:ext cx="4233" cy="1192059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Connector 55"/>
          <p:cNvCxnSpPr/>
          <p:nvPr/>
        </p:nvCxnSpPr>
        <p:spPr>
          <a:xfrm flipV="1">
            <a:off x="7613650" y="4192588"/>
            <a:ext cx="833438" cy="47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8475663" y="4114800"/>
            <a:ext cx="4333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7823200" y="4225925"/>
            <a:ext cx="6524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391025" y="1997075"/>
            <a:ext cx="12700" cy="370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0.26805 -0.087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3" y="-437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0.279 -0.1016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41" y="-5093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9" grpId="0" animBg="1"/>
      <p:bldP spid="20" grpId="0"/>
      <p:bldP spid="17" grpId="0"/>
      <p:bldP spid="42" grpId="0"/>
      <p:bldP spid="43" grpId="0"/>
      <p:bldP spid="48" grpId="0"/>
      <p:bldP spid="48" grpId="1"/>
      <p:bldP spid="49" grpId="0"/>
      <p:bldP spid="49" grpId="1"/>
      <p:bldP spid="50" grpId="0" animBg="1"/>
      <p:bldP spid="51" grpId="0"/>
      <p:bldP spid="52" grpId="0"/>
      <p:bldP spid="57" grpId="0"/>
      <p:bldP spid="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228600" y="1905000"/>
            <a:ext cx="9144000" cy="52387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800" b="1">
                <a:solidFill>
                  <a:srgbClr val="0302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Vẽ bán kính OM, đường kính CD trong hình tròn sau:</a:t>
            </a:r>
            <a:endParaRPr lang="en-US" altLang="en-US" sz="2800" b="1">
              <a:solidFill>
                <a:srgbClr val="0302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3352800" y="2895600"/>
            <a:ext cx="5257800" cy="418623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vi-VN" altLang="en-US" sz="2800" b="1" dirty="0" smtClean="0">
                <a:solidFill>
                  <a:srgbClr val="0302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dài đoạn thẳng OC dài hơn độ dài đoạn thẳng OD.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vi-VN" altLang="en-US" sz="2800" b="1" dirty="0" smtClean="0">
                <a:solidFill>
                  <a:srgbClr val="0302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dài đoạn thẳng</a:t>
            </a:r>
            <a:r>
              <a:rPr lang="en-US" altLang="en-US" sz="2800" b="1" dirty="0" smtClean="0">
                <a:solidFill>
                  <a:srgbClr val="0302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srgbClr val="0302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 ngắn hơn độ dài đoạn thẳng OM.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vi-VN" altLang="en-US" sz="2800" b="1" dirty="0" smtClean="0">
                <a:solidFill>
                  <a:srgbClr val="0302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dài đoạn thẳng OC bằng một phần hai  độ dài đoạn thẳng </a:t>
            </a:r>
            <a:r>
              <a:rPr lang="vi-VN" altLang="en-US" sz="2800" b="1" dirty="0">
                <a:solidFill>
                  <a:srgbClr val="0302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2800" b="1" dirty="0" smtClean="0">
                <a:solidFill>
                  <a:srgbClr val="0302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  <a:p>
            <a:pPr marL="0" indent="0"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30201"/>
                </a:solidFill>
                <a:latin typeface="VNI-Times" pitchFamily="2" charset="0"/>
              </a:rPr>
              <a:t>                                                                      </a:t>
            </a:r>
          </a:p>
        </p:txBody>
      </p:sp>
      <p:sp>
        <p:nvSpPr>
          <p:cNvPr id="18436" name="Oval 6"/>
          <p:cNvSpPr>
            <a:spLocks noChangeArrowheads="1"/>
          </p:cNvSpPr>
          <p:nvPr/>
        </p:nvSpPr>
        <p:spPr bwMode="auto">
          <a:xfrm>
            <a:off x="400050" y="3048000"/>
            <a:ext cx="2971800" cy="28956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FF0066"/>
              </a:solidFill>
              <a:latin typeface="VNI Times" pitchFamily="2" charset="0"/>
            </a:endParaRP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1676400" y="4495800"/>
            <a:ext cx="439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VNI-Times" pitchFamily="2" charset="0"/>
              </a:rPr>
              <a:t>O</a:t>
            </a:r>
          </a:p>
        </p:txBody>
      </p:sp>
      <p:sp>
        <p:nvSpPr>
          <p:cNvPr id="90120" name="Line 8"/>
          <p:cNvSpPr>
            <a:spLocks noChangeShapeType="1"/>
          </p:cNvSpPr>
          <p:nvPr/>
        </p:nvSpPr>
        <p:spPr bwMode="auto">
          <a:xfrm flipV="1">
            <a:off x="400050" y="4524375"/>
            <a:ext cx="2952750" cy="0"/>
          </a:xfrm>
          <a:prstGeom prst="line">
            <a:avLst/>
          </a:prstGeom>
          <a:noFill/>
          <a:ln w="57150">
            <a:solidFill>
              <a:srgbClr val="0302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1" name="Line 9"/>
          <p:cNvSpPr>
            <a:spLocks noChangeShapeType="1"/>
          </p:cNvSpPr>
          <p:nvPr/>
        </p:nvSpPr>
        <p:spPr bwMode="auto">
          <a:xfrm flipH="1">
            <a:off x="1895475" y="3248025"/>
            <a:ext cx="762000" cy="1219200"/>
          </a:xfrm>
          <a:prstGeom prst="line">
            <a:avLst/>
          </a:prstGeom>
          <a:noFill/>
          <a:ln w="57150">
            <a:solidFill>
              <a:srgbClr val="0302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2514600" y="2743200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VNI-Times" pitchFamily="2" charset="0"/>
              </a:rPr>
              <a:t>M</a:t>
            </a:r>
          </a:p>
        </p:txBody>
      </p: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0" y="4167188"/>
            <a:ext cx="4476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VNI-Times" pitchFamily="2" charset="0"/>
              </a:rPr>
              <a:t>C</a:t>
            </a:r>
          </a:p>
        </p:txBody>
      </p: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3371850" y="4191000"/>
            <a:ext cx="4556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VNI-Times" pitchFamily="2" charset="0"/>
              </a:rPr>
              <a:t>D</a:t>
            </a:r>
          </a:p>
        </p:txBody>
      </p:sp>
      <p:sp>
        <p:nvSpPr>
          <p:cNvPr id="90125" name="Rectangle 13"/>
          <p:cNvSpPr>
            <a:spLocks noChangeArrowheads="1"/>
          </p:cNvSpPr>
          <p:nvPr/>
        </p:nvSpPr>
        <p:spPr bwMode="auto">
          <a:xfrm>
            <a:off x="5562600" y="5943600"/>
            <a:ext cx="457200" cy="4572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0126" name="Rectangle 14"/>
          <p:cNvSpPr>
            <a:spLocks noChangeArrowheads="1"/>
          </p:cNvSpPr>
          <p:nvPr/>
        </p:nvSpPr>
        <p:spPr bwMode="auto">
          <a:xfrm>
            <a:off x="8382000" y="3352800"/>
            <a:ext cx="457200" cy="4572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0127" name="Rectangle 15"/>
          <p:cNvSpPr>
            <a:spLocks noChangeArrowheads="1"/>
          </p:cNvSpPr>
          <p:nvPr/>
        </p:nvSpPr>
        <p:spPr bwMode="auto">
          <a:xfrm>
            <a:off x="8434388" y="4495800"/>
            <a:ext cx="457200" cy="4572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0128" name="Text Box 16"/>
          <p:cNvSpPr txBox="1">
            <a:spLocks noChangeArrowheads="1"/>
          </p:cNvSpPr>
          <p:nvPr/>
        </p:nvSpPr>
        <p:spPr bwMode="auto">
          <a:xfrm>
            <a:off x="5562600" y="59436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800" b="1">
                <a:solidFill>
                  <a:srgbClr val="FF0066"/>
                </a:solidFill>
                <a:latin typeface="VNI-Times" pitchFamily="2" charset="0"/>
              </a:rPr>
              <a:t>Đ</a:t>
            </a:r>
            <a:endParaRPr lang="en-US" altLang="en-US" sz="2800" b="1">
              <a:solidFill>
                <a:srgbClr val="FF0066"/>
              </a:solidFill>
              <a:latin typeface="VNI-Times" pitchFamily="2" charset="0"/>
            </a:endParaRPr>
          </a:p>
        </p:txBody>
      </p:sp>
      <p:sp>
        <p:nvSpPr>
          <p:cNvPr id="90129" name="Text Box 17"/>
          <p:cNvSpPr txBox="1">
            <a:spLocks noChangeArrowheads="1"/>
          </p:cNvSpPr>
          <p:nvPr/>
        </p:nvSpPr>
        <p:spPr bwMode="auto">
          <a:xfrm>
            <a:off x="8602663" y="4495800"/>
            <a:ext cx="460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VNI-Times" pitchFamily="2" charset="0"/>
              </a:rPr>
              <a:t>S</a:t>
            </a:r>
          </a:p>
        </p:txBody>
      </p:sp>
      <p:sp>
        <p:nvSpPr>
          <p:cNvPr id="90130" name="Text Box 18"/>
          <p:cNvSpPr txBox="1">
            <a:spLocks noChangeArrowheads="1"/>
          </p:cNvSpPr>
          <p:nvPr/>
        </p:nvSpPr>
        <p:spPr bwMode="auto">
          <a:xfrm>
            <a:off x="8434388" y="33528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VNI-Times" pitchFamily="2" charset="0"/>
              </a:rPr>
              <a:t>S</a:t>
            </a:r>
          </a:p>
        </p:txBody>
      </p:sp>
      <p:sp>
        <p:nvSpPr>
          <p:cNvPr id="90144" name="Text Box 32"/>
          <p:cNvSpPr txBox="1">
            <a:spLocks noChangeArrowheads="1"/>
          </p:cNvSpPr>
          <p:nvPr/>
        </p:nvSpPr>
        <p:spPr bwMode="auto">
          <a:xfrm>
            <a:off x="1706563" y="3741738"/>
            <a:ext cx="6858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7200">
                <a:solidFill>
                  <a:srgbClr val="FF0066"/>
                </a:solidFill>
                <a:latin typeface="VNI Times" pitchFamily="2" charset="0"/>
              </a:rPr>
              <a:t>.</a:t>
            </a:r>
          </a:p>
        </p:txBody>
      </p:sp>
      <p:sp>
        <p:nvSpPr>
          <p:cNvPr id="90145" name="Rectangle 33"/>
          <p:cNvSpPr>
            <a:spLocks noChangeArrowheads="1"/>
          </p:cNvSpPr>
          <p:nvPr/>
        </p:nvSpPr>
        <p:spPr bwMode="auto">
          <a:xfrm>
            <a:off x="3733800" y="2743200"/>
            <a:ext cx="4572000" cy="152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30201"/>
                </a:solidFill>
                <a:latin typeface="Times New Roman" panose="02020603050405020304" pitchFamily="18" charset="0"/>
              </a:rPr>
              <a:t>b. Câu nào đúng, câu nào sai?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8451" name="Text Box 35"/>
          <p:cNvSpPr txBox="1">
            <a:spLocks noChangeArrowheads="1"/>
          </p:cNvSpPr>
          <p:nvPr/>
        </p:nvSpPr>
        <p:spPr bwMode="auto">
          <a:xfrm>
            <a:off x="457200" y="14478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CC00FF"/>
                </a:solidFill>
                <a:latin typeface="Times New Roman" panose="02020603050405020304" pitchFamily="18" charset="0"/>
              </a:rPr>
              <a:t>Bài 3:</a:t>
            </a: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56" name="Text Box 44"/>
          <p:cNvSpPr txBox="1">
            <a:spLocks noChangeArrowheads="1"/>
          </p:cNvSpPr>
          <p:nvPr/>
        </p:nvSpPr>
        <p:spPr bwMode="auto">
          <a:xfrm>
            <a:off x="3767138" y="75438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VNI-Times" pitchFamily="2" charset="0"/>
              </a:rPr>
              <a:t>Ñ</a:t>
            </a:r>
          </a:p>
        </p:txBody>
      </p:sp>
      <p:sp>
        <p:nvSpPr>
          <p:cNvPr id="18453" name="Text Box 46"/>
          <p:cNvSpPr txBox="1">
            <a:spLocks noChangeArrowheads="1"/>
          </p:cNvSpPr>
          <p:nvPr/>
        </p:nvSpPr>
        <p:spPr bwMode="auto">
          <a:xfrm>
            <a:off x="-152400" y="838200"/>
            <a:ext cx="929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Hình tròn, tâm, đường kính, bán kính</a:t>
            </a:r>
          </a:p>
        </p:txBody>
      </p:sp>
      <p:sp>
        <p:nvSpPr>
          <p:cNvPr id="18454" name="Text Box 47"/>
          <p:cNvSpPr txBox="1">
            <a:spLocks noChangeArrowheads="1"/>
          </p:cNvSpPr>
          <p:nvPr/>
        </p:nvSpPr>
        <p:spPr bwMode="auto">
          <a:xfrm>
            <a:off x="3352800" y="381000"/>
            <a:ext cx="304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 u="sng">
                <a:solidFill>
                  <a:srgbClr val="0000FF"/>
                </a:solidFill>
                <a:latin typeface="Times New Roman" panose="02020603050405020304" pitchFamily="18" charset="0"/>
              </a:rPr>
              <a:t>Toán:</a:t>
            </a:r>
          </a:p>
        </p:txBody>
      </p:sp>
    </p:spTree>
  </p:cSld>
  <p:clrMapOvr>
    <a:masterClrMapping/>
  </p:clrMapOvr>
  <p:transition>
    <p:comb dir="vert"/>
    <p:sndAc>
      <p:stSnd>
        <p:snd r:embed="rId2" name="Tieng chim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0"/>
                                        <p:tgtEl>
                                          <p:spTgt spid="90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5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"/>
                                        <p:tgtEl>
                                          <p:spTgt spid="90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3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00000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1000"/>
                                        <p:tgtEl>
                                          <p:spTgt spid="9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9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90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90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90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"/>
                                        <p:tgtEl>
                                          <p:spTgt spid="90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"/>
                                        <p:tgtEl>
                                          <p:spTgt spid="90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"/>
                                        <p:tgtEl>
                                          <p:spTgt spid="90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90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90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animBg="1"/>
      <p:bldP spid="90119" grpId="0"/>
      <p:bldP spid="90122" grpId="0"/>
      <p:bldP spid="90123" grpId="0"/>
      <p:bldP spid="90124" grpId="0"/>
      <p:bldP spid="90125" grpId="0" animBg="1"/>
      <p:bldP spid="90126" grpId="0" animBg="1"/>
      <p:bldP spid="90127" grpId="0" animBg="1"/>
      <p:bldP spid="90128" grpId="0"/>
      <p:bldP spid="90129" grpId="0"/>
      <p:bldP spid="90130" grpId="0"/>
      <p:bldP spid="90144" grpId="0"/>
      <p:bldP spid="90145" grpId="0" animBg="1"/>
      <p:bldP spid="901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15208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exagon 7">
            <a:extLst/>
          </p:cNvPr>
          <p:cNvSpPr/>
          <p:nvPr/>
        </p:nvSpPr>
        <p:spPr>
          <a:xfrm>
            <a:off x="236886" y="1891664"/>
            <a:ext cx="2658713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95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4950"/>
          </a:p>
        </p:txBody>
      </p:sp>
      <p:sp>
        <p:nvSpPr>
          <p:cNvPr id="9" name="Hexagon 8">
            <a:extLst/>
          </p:cNvPr>
          <p:cNvSpPr/>
          <p:nvPr/>
        </p:nvSpPr>
        <p:spPr>
          <a:xfrm>
            <a:off x="1853945" y="1005839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95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4950"/>
          </a:p>
        </p:txBody>
      </p:sp>
      <p:sp>
        <p:nvSpPr>
          <p:cNvPr id="10" name="Hexagon 9">
            <a:extLst/>
          </p:cNvPr>
          <p:cNvSpPr/>
          <p:nvPr/>
        </p:nvSpPr>
        <p:spPr>
          <a:xfrm>
            <a:off x="5088061" y="2777489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95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mật</a:t>
            </a:r>
            <a:endParaRPr lang="en-US" sz="49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Hexagon 12">
            <a:extLst/>
          </p:cNvPr>
          <p:cNvSpPr/>
          <p:nvPr/>
        </p:nvSpPr>
        <p:spPr>
          <a:xfrm>
            <a:off x="3471003" y="1891664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95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tìm</a:t>
            </a:r>
            <a:endParaRPr lang="en-US" sz="495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3435350"/>
            <a:ext cx="1987550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57250"/>
            <a:ext cx="9144000" cy="36401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4497388"/>
            <a:ext cx="9144000" cy="15033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2967038"/>
            <a:ext cx="220186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>
            <a:extLst/>
          </p:cNvPr>
          <p:cNvSpPr/>
          <p:nvPr/>
        </p:nvSpPr>
        <p:spPr>
          <a:xfrm>
            <a:off x="663575" y="1158875"/>
            <a:ext cx="6419850" cy="169862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FDC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vi-VN" sz="2400" b="1" dirty="0">
              <a:solidFill>
                <a:srgbClr val="0070C0"/>
              </a:solidFill>
              <a:latin typeface="VNI-Times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7000" y="1270000"/>
            <a:ext cx="12827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>
            <a:extLst/>
          </p:cNvPr>
          <p:cNvSpPr/>
          <p:nvPr/>
        </p:nvSpPr>
        <p:spPr>
          <a:xfrm>
            <a:off x="962025" y="5129213"/>
            <a:ext cx="2081213" cy="63182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Sai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2967038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>
            <a:extLst/>
          </p:cNvPr>
          <p:cNvSpPr/>
          <p:nvPr/>
        </p:nvSpPr>
        <p:spPr>
          <a:xfrm>
            <a:off x="5202238" y="5149850"/>
            <a:ext cx="2079625" cy="63182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3228975" y="2290763"/>
            <a:ext cx="1055688" cy="9525"/>
          </a:xfrm>
          <a:prstGeom prst="line">
            <a:avLst/>
          </a:prstGeom>
          <a:noFill/>
          <a:ln w="19050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>
            <a:off x="3751263" y="1852613"/>
            <a:ext cx="277812" cy="425450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3221038" y="1763713"/>
            <a:ext cx="1047750" cy="1039812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vi-VN" altLang="vi-VN" sz="2700">
              <a:solidFill>
                <a:srgbClr val="FF0066"/>
              </a:solidFill>
              <a:latin typeface="VNI Times" pitchFamily="2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581400" y="2290763"/>
            <a:ext cx="1698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vi-VN" sz="1050" b="1" dirty="0">
                <a:latin typeface="VNI-Times" pitchFamily="2" charset="0"/>
              </a:rPr>
              <a:t>O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008438" y="1651000"/>
            <a:ext cx="2016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vi-VN" sz="1050" b="1" dirty="0">
                <a:latin typeface="VNI-Times" pitchFamily="2" charset="0"/>
              </a:rPr>
              <a:t>M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2959100" y="2168525"/>
            <a:ext cx="1714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vi-VN" sz="1050" b="1" dirty="0">
                <a:latin typeface="VNI-Times" pitchFamily="2" charset="0"/>
              </a:rPr>
              <a:t>C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4271963" y="2163763"/>
            <a:ext cx="1746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vi-VN" sz="1050" b="1" dirty="0">
                <a:latin typeface="VNI-Times" pitchFamily="2" charset="0"/>
              </a:rPr>
              <a:t>D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3643313" y="2020888"/>
            <a:ext cx="24288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100">
                <a:solidFill>
                  <a:srgbClr val="FF0000"/>
                </a:solidFill>
                <a:latin typeface="VNI Times" pitchFamily="2" charset="0"/>
              </a:rPr>
              <a:t>.</a:t>
            </a:r>
          </a:p>
        </p:txBody>
      </p:sp>
      <p:sp>
        <p:nvSpPr>
          <p:cNvPr id="20498" name="TextBox 1"/>
          <p:cNvSpPr txBox="1">
            <a:spLocks noChangeArrowheads="1"/>
          </p:cNvSpPr>
          <p:nvPr/>
        </p:nvSpPr>
        <p:spPr bwMode="auto">
          <a:xfrm>
            <a:off x="790575" y="1338263"/>
            <a:ext cx="6184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Độ dài đoạn thẳng OC dài hơn độ dài đoạn thẳng OD</a:t>
            </a:r>
            <a:endParaRPr lang="en-US" altLang="vi-VN" sz="1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15" grpId="0" animBg="1"/>
      <p:bldP spid="16" grpId="0"/>
      <p:bldP spid="18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3" name="Text Box 113"/>
          <p:cNvSpPr txBox="1">
            <a:spLocks noChangeArrowheads="1"/>
          </p:cNvSpPr>
          <p:nvPr/>
        </p:nvSpPr>
        <p:spPr bwMode="auto">
          <a:xfrm>
            <a:off x="609600" y="3368675"/>
            <a:ext cx="1905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Hình</a:t>
            </a:r>
            <a:r>
              <a:rPr lang="en-US" altLang="en-US" sz="1800" b="1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</a:rPr>
              <a:t>tam giác ABC</a:t>
            </a:r>
          </a:p>
        </p:txBody>
      </p:sp>
      <p:sp>
        <p:nvSpPr>
          <p:cNvPr id="20594" name="Text Box 114"/>
          <p:cNvSpPr txBox="1">
            <a:spLocks noChangeArrowheads="1"/>
          </p:cNvSpPr>
          <p:nvPr/>
        </p:nvSpPr>
        <p:spPr bwMode="auto">
          <a:xfrm>
            <a:off x="3352800" y="3444875"/>
            <a:ext cx="213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Hình tứ giác MNPQ</a:t>
            </a:r>
          </a:p>
        </p:txBody>
      </p:sp>
      <p:sp>
        <p:nvSpPr>
          <p:cNvPr id="20595" name="Text Box 115"/>
          <p:cNvSpPr txBox="1">
            <a:spLocks noChangeArrowheads="1"/>
          </p:cNvSpPr>
          <p:nvPr/>
        </p:nvSpPr>
        <p:spPr bwMode="auto">
          <a:xfrm>
            <a:off x="6324600" y="3429000"/>
            <a:ext cx="2286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Hình chữ nhật EGHI</a:t>
            </a:r>
          </a:p>
        </p:txBody>
      </p:sp>
      <p:sp>
        <p:nvSpPr>
          <p:cNvPr id="20596" name="Text Box 116"/>
          <p:cNvSpPr txBox="1">
            <a:spLocks noChangeArrowheads="1"/>
          </p:cNvSpPr>
          <p:nvPr/>
        </p:nvSpPr>
        <p:spPr bwMode="auto">
          <a:xfrm>
            <a:off x="1447800" y="6096000"/>
            <a:ext cx="2057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Hình vuông IKLM</a:t>
            </a:r>
          </a:p>
        </p:txBody>
      </p:sp>
      <p:sp>
        <p:nvSpPr>
          <p:cNvPr id="20600" name="Text Box 120"/>
          <p:cNvSpPr txBox="1">
            <a:spLocks noChangeArrowheads="1"/>
          </p:cNvSpPr>
          <p:nvPr/>
        </p:nvSpPr>
        <p:spPr bwMode="auto">
          <a:xfrm>
            <a:off x="6324600" y="64008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Hình tròn</a:t>
            </a:r>
          </a:p>
        </p:txBody>
      </p:sp>
      <p:grpSp>
        <p:nvGrpSpPr>
          <p:cNvPr id="2" name="Group 128"/>
          <p:cNvGrpSpPr>
            <a:grpSpLocks/>
          </p:cNvGrpSpPr>
          <p:nvPr/>
        </p:nvGrpSpPr>
        <p:grpSpPr bwMode="auto">
          <a:xfrm>
            <a:off x="0" y="1619250"/>
            <a:ext cx="2933700" cy="2057400"/>
            <a:chOff x="48" y="792"/>
            <a:chExt cx="1848" cy="1296"/>
          </a:xfrm>
        </p:grpSpPr>
        <p:sp>
          <p:nvSpPr>
            <p:cNvPr id="3105" name="AutoShape 117"/>
            <p:cNvSpPr>
              <a:spLocks noChangeArrowheads="1"/>
            </p:cNvSpPr>
            <p:nvPr/>
          </p:nvSpPr>
          <p:spPr bwMode="auto">
            <a:xfrm>
              <a:off x="288" y="1056"/>
              <a:ext cx="1344" cy="86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106" name="Text Box 123"/>
            <p:cNvSpPr txBox="1">
              <a:spLocks noChangeArrowheads="1"/>
            </p:cNvSpPr>
            <p:nvPr/>
          </p:nvSpPr>
          <p:spPr bwMode="auto">
            <a:xfrm>
              <a:off x="840" y="79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66FF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107" name="Text Box 124"/>
            <p:cNvSpPr txBox="1">
              <a:spLocks noChangeArrowheads="1"/>
            </p:cNvSpPr>
            <p:nvPr/>
          </p:nvSpPr>
          <p:spPr bwMode="auto">
            <a:xfrm>
              <a:off x="48" y="180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66FF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108" name="Text Box 126"/>
            <p:cNvSpPr txBox="1">
              <a:spLocks noChangeArrowheads="1"/>
            </p:cNvSpPr>
            <p:nvPr/>
          </p:nvSpPr>
          <p:spPr bwMode="auto">
            <a:xfrm>
              <a:off x="1608" y="177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66FF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3" name="Group 145"/>
          <p:cNvGrpSpPr>
            <a:grpSpLocks/>
          </p:cNvGrpSpPr>
          <p:nvPr/>
        </p:nvGrpSpPr>
        <p:grpSpPr bwMode="auto">
          <a:xfrm>
            <a:off x="2819400" y="1676400"/>
            <a:ext cx="3162300" cy="1943100"/>
            <a:chOff x="1824" y="816"/>
            <a:chExt cx="1992" cy="1224"/>
          </a:xfrm>
        </p:grpSpPr>
        <p:sp>
          <p:nvSpPr>
            <p:cNvPr id="3099" name="AutoShape 118"/>
            <p:cNvSpPr>
              <a:spLocks noChangeArrowheads="1"/>
            </p:cNvSpPr>
            <p:nvPr/>
          </p:nvSpPr>
          <p:spPr bwMode="auto">
            <a:xfrm rot="10800000">
              <a:off x="2064" y="1056"/>
              <a:ext cx="1392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00" name="Group 142"/>
            <p:cNvGrpSpPr>
              <a:grpSpLocks/>
            </p:cNvGrpSpPr>
            <p:nvPr/>
          </p:nvGrpSpPr>
          <p:grpSpPr bwMode="auto">
            <a:xfrm>
              <a:off x="1824" y="816"/>
              <a:ext cx="1992" cy="1224"/>
              <a:chOff x="1824" y="816"/>
              <a:chExt cx="1992" cy="1224"/>
            </a:xfrm>
          </p:grpSpPr>
          <p:sp>
            <p:nvSpPr>
              <p:cNvPr id="3101" name="Text Box 130"/>
              <p:cNvSpPr txBox="1">
                <a:spLocks noChangeArrowheads="1"/>
              </p:cNvSpPr>
              <p:nvPr/>
            </p:nvSpPr>
            <p:spPr bwMode="auto">
              <a:xfrm>
                <a:off x="2112" y="816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FF66FF"/>
                    </a:solidFill>
                    <a:latin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3102" name="Text Box 131"/>
              <p:cNvSpPr txBox="1">
                <a:spLocks noChangeArrowheads="1"/>
              </p:cNvSpPr>
              <p:nvPr/>
            </p:nvSpPr>
            <p:spPr bwMode="auto">
              <a:xfrm>
                <a:off x="3072" y="816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FF66FF"/>
                    </a:solidFill>
                    <a:latin typeface="Times New Roman" panose="02020603050405020304" pitchFamily="18" charset="0"/>
                  </a:rPr>
                  <a:t>N</a:t>
                </a:r>
              </a:p>
            </p:txBody>
          </p:sp>
          <p:sp>
            <p:nvSpPr>
              <p:cNvPr id="3103" name="Text Box 132"/>
              <p:cNvSpPr txBox="1">
                <a:spLocks noChangeArrowheads="1"/>
              </p:cNvSpPr>
              <p:nvPr/>
            </p:nvSpPr>
            <p:spPr bwMode="auto">
              <a:xfrm>
                <a:off x="3432" y="1752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FF66FF"/>
                    </a:solidFill>
                    <a:latin typeface="Times New Roman" panose="02020603050405020304" pitchFamily="18" charset="0"/>
                  </a:rPr>
                  <a:t>P</a:t>
                </a:r>
              </a:p>
            </p:txBody>
          </p:sp>
          <p:sp>
            <p:nvSpPr>
              <p:cNvPr id="3104" name="Text Box 133"/>
              <p:cNvSpPr txBox="1">
                <a:spLocks noChangeArrowheads="1"/>
              </p:cNvSpPr>
              <p:nvPr/>
            </p:nvSpPr>
            <p:spPr bwMode="auto">
              <a:xfrm>
                <a:off x="1824" y="1752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FF66FF"/>
                    </a:solidFill>
                    <a:latin typeface="Times New Roman" panose="02020603050405020304" pitchFamily="18" charset="0"/>
                  </a:rPr>
                  <a:t>Q</a:t>
                </a:r>
              </a:p>
            </p:txBody>
          </p:sp>
        </p:grpSp>
      </p:grpSp>
      <p:grpSp>
        <p:nvGrpSpPr>
          <p:cNvPr id="5" name="Group 143"/>
          <p:cNvGrpSpPr>
            <a:grpSpLocks/>
          </p:cNvGrpSpPr>
          <p:nvPr/>
        </p:nvGrpSpPr>
        <p:grpSpPr bwMode="auto">
          <a:xfrm>
            <a:off x="5943600" y="1714500"/>
            <a:ext cx="3200400" cy="1828800"/>
            <a:chOff x="3792" y="864"/>
            <a:chExt cx="2016" cy="1152"/>
          </a:xfrm>
        </p:grpSpPr>
        <p:sp>
          <p:nvSpPr>
            <p:cNvPr id="3094" name="Rectangle 119"/>
            <p:cNvSpPr>
              <a:spLocks noChangeArrowheads="1"/>
            </p:cNvSpPr>
            <p:nvPr/>
          </p:nvSpPr>
          <p:spPr bwMode="auto">
            <a:xfrm>
              <a:off x="4032" y="1056"/>
              <a:ext cx="1392" cy="8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95" name="Text Box 134"/>
            <p:cNvSpPr txBox="1">
              <a:spLocks noChangeArrowheads="1"/>
            </p:cNvSpPr>
            <p:nvPr/>
          </p:nvSpPr>
          <p:spPr bwMode="auto">
            <a:xfrm>
              <a:off x="3792" y="86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66FF"/>
                  </a:solidFill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3096" name="Text Box 135"/>
            <p:cNvSpPr txBox="1">
              <a:spLocks noChangeArrowheads="1"/>
            </p:cNvSpPr>
            <p:nvPr/>
          </p:nvSpPr>
          <p:spPr bwMode="auto">
            <a:xfrm>
              <a:off x="5424" y="86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66FF"/>
                  </a:solidFill>
                  <a:latin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3097" name="Text Box 136"/>
            <p:cNvSpPr txBox="1">
              <a:spLocks noChangeArrowheads="1"/>
            </p:cNvSpPr>
            <p:nvPr/>
          </p:nvSpPr>
          <p:spPr bwMode="auto">
            <a:xfrm>
              <a:off x="3840" y="1728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66FF"/>
                  </a:solidFill>
                  <a:latin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3098" name="Text Box 137"/>
            <p:cNvSpPr txBox="1">
              <a:spLocks noChangeArrowheads="1"/>
            </p:cNvSpPr>
            <p:nvPr/>
          </p:nvSpPr>
          <p:spPr bwMode="auto">
            <a:xfrm>
              <a:off x="5424" y="1728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66FF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</p:grpSp>
      <p:grpSp>
        <p:nvGrpSpPr>
          <p:cNvPr id="6" name="Group 144"/>
          <p:cNvGrpSpPr>
            <a:grpSpLocks/>
          </p:cNvGrpSpPr>
          <p:nvPr/>
        </p:nvGrpSpPr>
        <p:grpSpPr bwMode="auto">
          <a:xfrm>
            <a:off x="1028700" y="4171950"/>
            <a:ext cx="2781300" cy="2076450"/>
            <a:chOff x="288" y="2448"/>
            <a:chExt cx="1752" cy="1308"/>
          </a:xfrm>
        </p:grpSpPr>
        <p:sp>
          <p:nvSpPr>
            <p:cNvPr id="3089" name="Rectangle 122"/>
            <p:cNvSpPr>
              <a:spLocks noChangeArrowheads="1"/>
            </p:cNvSpPr>
            <p:nvPr/>
          </p:nvSpPr>
          <p:spPr bwMode="auto">
            <a:xfrm>
              <a:off x="624" y="2640"/>
              <a:ext cx="1036" cy="10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90" name="Text Box 138"/>
            <p:cNvSpPr txBox="1">
              <a:spLocks noChangeArrowheads="1"/>
            </p:cNvSpPr>
            <p:nvPr/>
          </p:nvSpPr>
          <p:spPr bwMode="auto">
            <a:xfrm>
              <a:off x="432" y="2448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66FF"/>
                  </a:solidFill>
                  <a:latin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3091" name="Text Box 139"/>
            <p:cNvSpPr txBox="1">
              <a:spLocks noChangeArrowheads="1"/>
            </p:cNvSpPr>
            <p:nvPr/>
          </p:nvSpPr>
          <p:spPr bwMode="auto">
            <a:xfrm>
              <a:off x="1632" y="2448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66FF"/>
                  </a:solidFill>
                  <a:latin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3092" name="Text Box 140"/>
            <p:cNvSpPr txBox="1">
              <a:spLocks noChangeArrowheads="1"/>
            </p:cNvSpPr>
            <p:nvPr/>
          </p:nvSpPr>
          <p:spPr bwMode="auto">
            <a:xfrm>
              <a:off x="1656" y="3468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66FF"/>
                  </a:solidFill>
                  <a:latin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3093" name="Text Box 141"/>
            <p:cNvSpPr txBox="1">
              <a:spLocks noChangeArrowheads="1"/>
            </p:cNvSpPr>
            <p:nvPr/>
          </p:nvSpPr>
          <p:spPr bwMode="auto">
            <a:xfrm>
              <a:off x="288" y="345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66FF"/>
                  </a:solidFill>
                  <a:latin typeface="Times New Roman" panose="02020603050405020304" pitchFamily="18" charset="0"/>
                </a:rPr>
                <a:t>M</a:t>
              </a:r>
            </a:p>
          </p:txBody>
        </p:sp>
      </p:grpSp>
      <p:grpSp>
        <p:nvGrpSpPr>
          <p:cNvPr id="7" name="Group 162"/>
          <p:cNvGrpSpPr>
            <a:grpSpLocks/>
          </p:cNvGrpSpPr>
          <p:nvPr/>
        </p:nvGrpSpPr>
        <p:grpSpPr bwMode="auto">
          <a:xfrm>
            <a:off x="4648200" y="4095750"/>
            <a:ext cx="2284413" cy="2457450"/>
            <a:chOff x="3501" y="2532"/>
            <a:chExt cx="1439" cy="1548"/>
          </a:xfrm>
        </p:grpSpPr>
        <p:pic>
          <p:nvPicPr>
            <p:cNvPr id="3087" name="Picture 153" descr="hinhtro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" y="2532"/>
              <a:ext cx="1439" cy="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8" name="Text Box 161"/>
            <p:cNvSpPr txBox="1">
              <a:spLocks noChangeArrowheads="1"/>
            </p:cNvSpPr>
            <p:nvPr/>
          </p:nvSpPr>
          <p:spPr bwMode="auto">
            <a:xfrm>
              <a:off x="4209" y="3216"/>
              <a:ext cx="20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20649" name="Text Box 169"/>
          <p:cNvSpPr txBox="1">
            <a:spLocks noChangeArrowheads="1"/>
          </p:cNvSpPr>
          <p:nvPr/>
        </p:nvSpPr>
        <p:spPr bwMode="auto">
          <a:xfrm>
            <a:off x="-152400" y="1066800"/>
            <a:ext cx="929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3085" name="Text Box 170"/>
          <p:cNvSpPr txBox="1">
            <a:spLocks noChangeArrowheads="1"/>
          </p:cNvSpPr>
          <p:nvPr/>
        </p:nvSpPr>
        <p:spPr bwMode="auto">
          <a:xfrm>
            <a:off x="3376613" y="247650"/>
            <a:ext cx="3048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086" name="Rectangle 171"/>
          <p:cNvSpPr>
            <a:spLocks noChangeArrowheads="1"/>
          </p:cNvSpPr>
          <p:nvPr/>
        </p:nvSpPr>
        <p:spPr bwMode="auto">
          <a:xfrm>
            <a:off x="1143000" y="242888"/>
            <a:ext cx="7467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rgbClr val="FF0000"/>
              </a:solidFill>
              <a:latin typeface="HP001 4 hang 1 ô ly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3" grpId="0"/>
      <p:bldP spid="20594" grpId="0"/>
      <p:bldP spid="20595" grpId="0"/>
      <p:bldP spid="20596" grpId="0"/>
      <p:bldP spid="20600" grpId="0"/>
      <p:bldP spid="206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57250"/>
            <a:ext cx="9144000" cy="36401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4497388"/>
            <a:ext cx="9144000" cy="15033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2967038"/>
            <a:ext cx="220186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>
            <a:extLst/>
          </p:cNvPr>
          <p:cNvSpPr/>
          <p:nvPr/>
        </p:nvSpPr>
        <p:spPr>
          <a:xfrm>
            <a:off x="338138" y="1220788"/>
            <a:ext cx="6662737" cy="174625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FDC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/>
          </p:cNvPr>
          <p:cNvSpPr/>
          <p:nvPr/>
        </p:nvSpPr>
        <p:spPr>
          <a:xfrm>
            <a:off x="1177925" y="5149850"/>
            <a:ext cx="2081213" cy="63182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2967038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>
            <a:extLst/>
          </p:cNvPr>
          <p:cNvSpPr/>
          <p:nvPr/>
        </p:nvSpPr>
        <p:spPr>
          <a:xfrm>
            <a:off x="5173663" y="5149850"/>
            <a:ext cx="2079625" cy="63182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3228975" y="2290763"/>
            <a:ext cx="1055688" cy="9525"/>
          </a:xfrm>
          <a:prstGeom prst="line">
            <a:avLst/>
          </a:prstGeom>
          <a:noFill/>
          <a:ln w="19050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3751263" y="1852613"/>
            <a:ext cx="277812" cy="425450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3221038" y="1763713"/>
            <a:ext cx="1047750" cy="1039812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vi-VN" altLang="vi-VN" sz="2700">
              <a:solidFill>
                <a:srgbClr val="FF0066"/>
              </a:solidFill>
              <a:latin typeface="VNI Times" pitchFamily="2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581400" y="2290763"/>
            <a:ext cx="1698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vi-VN" sz="1050" b="1" dirty="0">
                <a:latin typeface="VNI-Times" pitchFamily="2" charset="0"/>
              </a:rPr>
              <a:t>O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008438" y="1651000"/>
            <a:ext cx="2016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vi-VN" sz="1050" b="1" dirty="0">
                <a:latin typeface="VNI-Times" pitchFamily="2" charset="0"/>
              </a:rPr>
              <a:t>M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2959100" y="2168525"/>
            <a:ext cx="1714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vi-VN" sz="1050" b="1" dirty="0">
                <a:latin typeface="VNI-Times" pitchFamily="2" charset="0"/>
              </a:rPr>
              <a:t>C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4271963" y="2163763"/>
            <a:ext cx="1746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vi-VN" sz="1050" b="1" dirty="0">
                <a:latin typeface="VNI-Times" pitchFamily="2" charset="0"/>
              </a:rPr>
              <a:t>D</a:t>
            </a: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3643313" y="2044700"/>
            <a:ext cx="24288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100">
                <a:solidFill>
                  <a:srgbClr val="FF0000"/>
                </a:solidFill>
                <a:latin typeface="VNI Times" pitchFamily="2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7000" y="1270000"/>
            <a:ext cx="12827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2" name="TextBox 25"/>
          <p:cNvSpPr txBox="1">
            <a:spLocks noChangeArrowheads="1"/>
          </p:cNvSpPr>
          <p:nvPr/>
        </p:nvSpPr>
        <p:spPr bwMode="auto">
          <a:xfrm>
            <a:off x="488950" y="1270000"/>
            <a:ext cx="6511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Độ dài đoạn thẳng OC ngắn hơn độ dài đoạn thẳng OM</a:t>
            </a:r>
            <a:endParaRPr lang="en-US" altLang="vi-VN" sz="1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9" grpId="0" animBg="1"/>
      <p:bldP spid="21" grpId="0" animBg="1"/>
      <p:bldP spid="14" grpId="0" animBg="1"/>
      <p:bldP spid="15" grpId="0"/>
      <p:bldP spid="16" grpId="0"/>
      <p:bldP spid="18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/>
          </p:cNvPr>
          <p:cNvSpPr/>
          <p:nvPr/>
        </p:nvSpPr>
        <p:spPr>
          <a:xfrm>
            <a:off x="2159000" y="969963"/>
            <a:ext cx="4765675" cy="1449387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CẦN NHỚ</a:t>
            </a: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6403975" y="3516313"/>
            <a:ext cx="2243138" cy="20637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 flipH="1">
            <a:off x="7519988" y="2587625"/>
            <a:ext cx="604837" cy="950913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Oval 6">
            <a:extLst/>
          </p:cNvPr>
          <p:cNvSpPr>
            <a:spLocks noChangeArrowheads="1"/>
          </p:cNvSpPr>
          <p:nvPr/>
        </p:nvSpPr>
        <p:spPr bwMode="auto">
          <a:xfrm>
            <a:off x="6394450" y="2419350"/>
            <a:ext cx="2262188" cy="2263775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vi-VN" altLang="vi-VN" sz="2700">
              <a:solidFill>
                <a:srgbClr val="FF0066"/>
              </a:solidFill>
              <a:latin typeface="VNI Times" pitchFamily="2" charset="0"/>
            </a:endParaRP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7351713" y="3505200"/>
            <a:ext cx="409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>
                <a:latin typeface="VNI-Times" pitchFamily="2" charset="0"/>
              </a:rPr>
              <a:t>O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980363" y="2190750"/>
            <a:ext cx="463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>
                <a:latin typeface="VNI-Times" pitchFamily="2" charset="0"/>
              </a:rPr>
              <a:t>M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094413" y="3259138"/>
            <a:ext cx="40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>
                <a:latin typeface="VNI-Times" pitchFamily="2" charset="0"/>
              </a:rPr>
              <a:t>A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680450" y="3259138"/>
            <a:ext cx="39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>
                <a:latin typeface="VNI-Times" pitchFamily="2" charset="0"/>
              </a:rPr>
              <a:t>B</a:t>
            </a:r>
          </a:p>
        </p:txBody>
      </p:sp>
      <p:sp>
        <p:nvSpPr>
          <p:cNvPr id="22538" name="Text Box 32"/>
          <p:cNvSpPr txBox="1">
            <a:spLocks noChangeArrowheads="1"/>
          </p:cNvSpPr>
          <p:nvPr/>
        </p:nvSpPr>
        <p:spPr bwMode="auto">
          <a:xfrm>
            <a:off x="7424738" y="3219450"/>
            <a:ext cx="514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rgbClr val="FF0000"/>
                </a:solidFill>
                <a:latin typeface="VNI Times" pitchFamily="2" charset="0"/>
              </a:rPr>
              <a:t>.</a:t>
            </a:r>
          </a:p>
        </p:txBody>
      </p:sp>
      <p:sp>
        <p:nvSpPr>
          <p:cNvPr id="12" name="TextBox 11">
            <a:extLst/>
          </p:cNvPr>
          <p:cNvSpPr txBox="1"/>
          <p:nvPr/>
        </p:nvSpPr>
        <p:spPr>
          <a:xfrm>
            <a:off x="365125" y="2784475"/>
            <a:ext cx="5811838" cy="2400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EJ14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Rose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19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Rose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648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Rose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10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2"/>
          <p:cNvSpPr txBox="1">
            <a:spLocks noChangeArrowheads="1"/>
          </p:cNvSpPr>
          <p:nvPr/>
        </p:nvSpPr>
        <p:spPr bwMode="auto">
          <a:xfrm>
            <a:off x="1066800" y="1192213"/>
            <a:ext cx="69342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10000"/>
              </a:spcBef>
              <a:buFontTx/>
              <a:buNone/>
            </a:pPr>
            <a:endParaRPr lang="en-US" altLang="en-US" sz="3500" i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10000"/>
              </a:spcBef>
              <a:buFontTx/>
              <a:buNone/>
            </a:pPr>
            <a:endParaRPr lang="en-US" altLang="en-US" sz="3500" i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3500" i="1">
                <a:solidFill>
                  <a:srgbClr val="0000CC"/>
                </a:solidFill>
                <a:latin typeface="Times New Roman" panose="02020603050405020304" pitchFamily="18" charset="0"/>
              </a:rPr>
              <a:t>Chúc các em chăm ngoan,</a:t>
            </a: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3500" i="1">
                <a:solidFill>
                  <a:srgbClr val="0000CC"/>
                </a:solidFill>
                <a:latin typeface="Times New Roman" panose="02020603050405020304" pitchFamily="18" charset="0"/>
              </a:rPr>
              <a:t> học giỏi.</a:t>
            </a: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440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479925" y="1169988"/>
            <a:ext cx="2444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700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2687638"/>
            <a:ext cx="27146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: Rounded Corners 6">
            <a:extLst/>
          </p:cNvPr>
          <p:cNvSpPr/>
          <p:nvPr/>
        </p:nvSpPr>
        <p:spPr>
          <a:xfrm>
            <a:off x="3260725" y="2794000"/>
            <a:ext cx="4703763" cy="244316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ck that is on a white surfac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893763"/>
            <a:ext cx="237331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06800"/>
            <a:ext cx="1808163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picture containing sitting, sign, table, food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3" y="1063625"/>
            <a:ext cx="1808162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A picture containing food, orange, sitting, honey&#10;&#10;Description automatically generat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" r="10304" b="6549"/>
          <a:stretch>
            <a:fillRect/>
          </a:stretch>
        </p:blipFill>
        <p:spPr bwMode="auto">
          <a:xfrm>
            <a:off x="754063" y="3606800"/>
            <a:ext cx="180975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31838" y="3135313"/>
            <a:ext cx="16494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đồng hồ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13263" y="3124200"/>
            <a:ext cx="16065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 CD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98550" y="5495925"/>
            <a:ext cx="10160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đĩa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197350" y="5495925"/>
            <a:ext cx="2557463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 báo giao thông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762000" y="1828800"/>
            <a:ext cx="480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i="1" u="sng">
                <a:solidFill>
                  <a:schemeClr val="accent2"/>
                </a:solidFill>
                <a:latin typeface="Times New Roman" panose="02020603050405020304" pitchFamily="18" charset="0"/>
              </a:rPr>
              <a:t>1/ Giới thiệu hình tròn</a:t>
            </a:r>
          </a:p>
        </p:txBody>
      </p:sp>
      <p:pic>
        <p:nvPicPr>
          <p:cNvPr id="65549" name="Picture 13" descr="hinhtro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347345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54" name="Text Box 18"/>
          <p:cNvSpPr txBox="1">
            <a:spLocks noChangeArrowheads="1"/>
          </p:cNvSpPr>
          <p:nvPr/>
        </p:nvSpPr>
        <p:spPr bwMode="auto">
          <a:xfrm>
            <a:off x="1981200" y="42672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185988" y="2557463"/>
            <a:ext cx="1676400" cy="1752600"/>
            <a:chOff x="1248" y="1824"/>
            <a:chExt cx="1056" cy="1104"/>
          </a:xfrm>
        </p:grpSpPr>
        <p:sp>
          <p:nvSpPr>
            <p:cNvPr id="6161" name="Line 19"/>
            <p:cNvSpPr>
              <a:spLocks noChangeShapeType="1"/>
            </p:cNvSpPr>
            <p:nvPr/>
          </p:nvSpPr>
          <p:spPr bwMode="auto">
            <a:xfrm flipV="1">
              <a:off x="1248" y="2208"/>
              <a:ext cx="720" cy="720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Text Box 20"/>
            <p:cNvSpPr txBox="1">
              <a:spLocks noChangeArrowheads="1"/>
            </p:cNvSpPr>
            <p:nvPr/>
          </p:nvSpPr>
          <p:spPr bwMode="auto">
            <a:xfrm>
              <a:off x="2016" y="1824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M</a:t>
              </a: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57150" y="3886200"/>
            <a:ext cx="4191000" cy="579438"/>
            <a:chOff x="-48" y="2640"/>
            <a:chExt cx="2640" cy="365"/>
          </a:xfrm>
        </p:grpSpPr>
        <p:sp>
          <p:nvSpPr>
            <p:cNvPr id="6158" name="Line 17"/>
            <p:cNvSpPr>
              <a:spLocks noChangeShapeType="1"/>
            </p:cNvSpPr>
            <p:nvPr/>
          </p:nvSpPr>
          <p:spPr bwMode="auto">
            <a:xfrm flipV="1">
              <a:off x="288" y="2880"/>
              <a:ext cx="2016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Text Box 21"/>
            <p:cNvSpPr txBox="1">
              <a:spLocks noChangeArrowheads="1"/>
            </p:cNvSpPr>
            <p:nvPr/>
          </p:nvSpPr>
          <p:spPr bwMode="auto">
            <a:xfrm>
              <a:off x="-48" y="2640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160" name="Text Box 22"/>
            <p:cNvSpPr txBox="1">
              <a:spLocks noChangeArrowheads="1"/>
            </p:cNvSpPr>
            <p:nvPr/>
          </p:nvSpPr>
          <p:spPr bwMode="auto">
            <a:xfrm>
              <a:off x="2352" y="2640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65559" name="Text Box 23"/>
          <p:cNvSpPr txBox="1">
            <a:spLocks noChangeArrowheads="1"/>
          </p:cNvSpPr>
          <p:nvPr/>
        </p:nvSpPr>
        <p:spPr bwMode="auto">
          <a:xfrm>
            <a:off x="5105400" y="2743200"/>
            <a:ext cx="320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Hình tròn tâm O</a:t>
            </a:r>
          </a:p>
        </p:txBody>
      </p:sp>
      <p:sp>
        <p:nvSpPr>
          <p:cNvPr id="65560" name="Text Box 24"/>
          <p:cNvSpPr txBox="1">
            <a:spLocks noChangeArrowheads="1"/>
          </p:cNvSpPr>
          <p:nvPr/>
        </p:nvSpPr>
        <p:spPr bwMode="auto">
          <a:xfrm>
            <a:off x="5029200" y="3657600"/>
            <a:ext cx="320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Bán kính OM</a:t>
            </a:r>
          </a:p>
        </p:txBody>
      </p:sp>
      <p:sp>
        <p:nvSpPr>
          <p:cNvPr id="65561" name="Text Box 25"/>
          <p:cNvSpPr txBox="1">
            <a:spLocks noChangeArrowheads="1"/>
          </p:cNvSpPr>
          <p:nvPr/>
        </p:nvSpPr>
        <p:spPr bwMode="auto">
          <a:xfrm>
            <a:off x="5029200" y="4343400"/>
            <a:ext cx="320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Đường kính AB</a:t>
            </a:r>
          </a:p>
        </p:txBody>
      </p:sp>
      <p:sp>
        <p:nvSpPr>
          <p:cNvPr id="6154" name="Text Box 44"/>
          <p:cNvSpPr txBox="1">
            <a:spLocks noChangeArrowheads="1"/>
          </p:cNvSpPr>
          <p:nvPr/>
        </p:nvSpPr>
        <p:spPr bwMode="auto">
          <a:xfrm>
            <a:off x="-152400" y="1219200"/>
            <a:ext cx="929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Hình tròn, tâm, đường kính, bán kính</a:t>
            </a:r>
          </a:p>
        </p:txBody>
      </p:sp>
      <p:sp>
        <p:nvSpPr>
          <p:cNvPr id="6155" name="Text Box 45"/>
          <p:cNvSpPr txBox="1">
            <a:spLocks noChangeArrowheads="1"/>
          </p:cNvSpPr>
          <p:nvPr/>
        </p:nvSpPr>
        <p:spPr bwMode="auto">
          <a:xfrm>
            <a:off x="3657600" y="609600"/>
            <a:ext cx="304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 u="sng">
                <a:solidFill>
                  <a:srgbClr val="0000FF"/>
                </a:solidFill>
                <a:latin typeface="Times New Roman" panose="02020603050405020304" pitchFamily="18" charset="0"/>
              </a:rPr>
              <a:t>Toán:</a:t>
            </a:r>
          </a:p>
        </p:txBody>
      </p:sp>
      <p:sp>
        <p:nvSpPr>
          <p:cNvPr id="6156" name="Rectangle 46"/>
          <p:cNvSpPr>
            <a:spLocks noChangeArrowheads="1"/>
          </p:cNvSpPr>
          <p:nvPr/>
        </p:nvSpPr>
        <p:spPr bwMode="auto">
          <a:xfrm>
            <a:off x="1371600" y="228600"/>
            <a:ext cx="7315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rgbClr val="0000FF"/>
              </a:solidFill>
            </a:endParaRPr>
          </a:p>
        </p:txBody>
      </p:sp>
      <p:sp>
        <p:nvSpPr>
          <p:cNvPr id="6157" name="Rectangle 3"/>
          <p:cNvSpPr>
            <a:spLocks noChangeArrowheads="1"/>
          </p:cNvSpPr>
          <p:nvPr/>
        </p:nvSpPr>
        <p:spPr bwMode="auto">
          <a:xfrm>
            <a:off x="2609850" y="152400"/>
            <a:ext cx="5297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HP001 4 hang 1 ô ly" pitchFamily="34" charset="0"/>
              </a:rPr>
              <a:t>Thứ ba ngày 13 tháng 01 năm 2022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4" grpId="0"/>
      <p:bldP spid="65559" grpId="0"/>
      <p:bldP spid="65560" grpId="0"/>
      <p:bldP spid="655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685800" y="3195638"/>
            <a:ext cx="2590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 flipV="1">
            <a:off x="1952625" y="2209800"/>
            <a:ext cx="838200" cy="990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57175" y="281305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VNI-Times" pitchFamily="2" charset="0"/>
              </a:rPr>
              <a:t>A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276600" y="28194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VNI-Times" pitchFamily="2" charset="0"/>
              </a:rPr>
              <a:t>B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600200" y="27432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VNI-Times" pitchFamily="2" charset="0"/>
              </a:rPr>
              <a:t>O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671763" y="1660525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VNI-Times" pitchFamily="2" charset="0"/>
              </a:rPr>
              <a:t>M</a:t>
            </a: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304800" y="4800600"/>
            <a:ext cx="8305800" cy="18161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Nhận xét: Trong một hình tròn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vi-V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buFontTx/>
              <a:buNone/>
            </a:pP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*Tâm O là trung điểm của đường kính AB.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Độ dài đường kính gấp đôi độ dài bán kính.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7" name="Oval 19"/>
          <p:cNvSpPr>
            <a:spLocks noChangeArrowheads="1"/>
          </p:cNvSpPr>
          <p:nvPr/>
        </p:nvSpPr>
        <p:spPr bwMode="auto">
          <a:xfrm>
            <a:off x="685800" y="1905000"/>
            <a:ext cx="2590800" cy="2514600"/>
          </a:xfrm>
          <a:prstGeom prst="ellips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8" name="Text Box 20"/>
          <p:cNvSpPr txBox="1">
            <a:spLocks noChangeArrowheads="1"/>
          </p:cNvSpPr>
          <p:nvPr/>
        </p:nvSpPr>
        <p:spPr bwMode="auto">
          <a:xfrm>
            <a:off x="1766888" y="2363788"/>
            <a:ext cx="9906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6600" b="1">
                <a:solidFill>
                  <a:srgbClr val="FF0066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7179" name="Text Box 23"/>
          <p:cNvSpPr txBox="1">
            <a:spLocks noChangeArrowheads="1"/>
          </p:cNvSpPr>
          <p:nvPr/>
        </p:nvSpPr>
        <p:spPr bwMode="auto">
          <a:xfrm>
            <a:off x="-152400" y="1219200"/>
            <a:ext cx="929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Hình tròn, tâm, đường kính, bán kính</a:t>
            </a:r>
          </a:p>
        </p:txBody>
      </p:sp>
      <p:sp>
        <p:nvSpPr>
          <p:cNvPr id="7180" name="Text Box 24"/>
          <p:cNvSpPr txBox="1">
            <a:spLocks noChangeArrowheads="1"/>
          </p:cNvSpPr>
          <p:nvPr/>
        </p:nvSpPr>
        <p:spPr bwMode="auto">
          <a:xfrm>
            <a:off x="3657600" y="609600"/>
            <a:ext cx="304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 u="sng">
                <a:solidFill>
                  <a:srgbClr val="0000FF"/>
                </a:solidFill>
                <a:latin typeface="Times New Roman" panose="02020603050405020304" pitchFamily="18" charset="0"/>
              </a:rPr>
              <a:t>Toán:</a:t>
            </a:r>
          </a:p>
        </p:txBody>
      </p:sp>
      <p:sp>
        <p:nvSpPr>
          <p:cNvPr id="7181" name="Rectangle 25"/>
          <p:cNvSpPr>
            <a:spLocks noChangeArrowheads="1"/>
          </p:cNvSpPr>
          <p:nvPr/>
        </p:nvSpPr>
        <p:spPr bwMode="auto">
          <a:xfrm>
            <a:off x="1371600" y="228600"/>
            <a:ext cx="7315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595688" y="1954213"/>
            <a:ext cx="553402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*Tâm: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Là điểm nằm chính giữa hình tròn.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*Bán kính: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Là đ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ạn thẳng đi từ tâm và cắt đường tròn tại 1 điểm.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*Đường kính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Là đường thẳng đi qua tâm và cắt đường tròn tại 2 điểm</a:t>
            </a: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3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Oval 8"/>
          <p:cNvSpPr>
            <a:spLocks noChangeArrowheads="1"/>
          </p:cNvSpPr>
          <p:nvPr/>
        </p:nvSpPr>
        <p:spPr bwMode="auto">
          <a:xfrm>
            <a:off x="2919413" y="1174750"/>
            <a:ext cx="2754312" cy="27559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350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 flipV="1">
            <a:off x="4335463" y="1716088"/>
            <a:ext cx="1068387" cy="85248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4351338" y="2557463"/>
            <a:ext cx="1220787" cy="4540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 flipV="1">
            <a:off x="4360863" y="1174750"/>
            <a:ext cx="17462" cy="137795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 flipH="1" flipV="1">
            <a:off x="3783013" y="1282700"/>
            <a:ext cx="568325" cy="128587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 flipH="1">
            <a:off x="2973388" y="2579688"/>
            <a:ext cx="1350962" cy="32385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 flipH="1" flipV="1">
            <a:off x="4335463" y="2546350"/>
            <a:ext cx="593725" cy="124301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 flipV="1">
            <a:off x="4000500" y="2557463"/>
            <a:ext cx="350838" cy="131921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7" name="Line 17"/>
          <p:cNvSpPr>
            <a:spLocks noChangeShapeType="1"/>
          </p:cNvSpPr>
          <p:nvPr/>
        </p:nvSpPr>
        <p:spPr bwMode="auto">
          <a:xfrm>
            <a:off x="3027363" y="1958975"/>
            <a:ext cx="1323975" cy="609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 flipV="1">
            <a:off x="3254375" y="2562225"/>
            <a:ext cx="1096963" cy="90328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3297238" y="1606550"/>
            <a:ext cx="2052637" cy="18367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 flipV="1">
            <a:off x="3081338" y="1985963"/>
            <a:ext cx="2430462" cy="12414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1" name="Line 21"/>
          <p:cNvSpPr>
            <a:spLocks noChangeShapeType="1"/>
          </p:cNvSpPr>
          <p:nvPr/>
        </p:nvSpPr>
        <p:spPr bwMode="auto">
          <a:xfrm flipH="1" flipV="1">
            <a:off x="2919413" y="2417763"/>
            <a:ext cx="2754312" cy="2698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2" name="Line 22"/>
          <p:cNvSpPr>
            <a:spLocks noChangeShapeType="1"/>
          </p:cNvSpPr>
          <p:nvPr/>
        </p:nvSpPr>
        <p:spPr bwMode="auto">
          <a:xfrm flipV="1">
            <a:off x="3630613" y="1360488"/>
            <a:ext cx="1404937" cy="24320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 flipH="1" flipV="1">
            <a:off x="4162425" y="1200150"/>
            <a:ext cx="323850" cy="27003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4" name="Line 24"/>
          <p:cNvSpPr>
            <a:spLocks noChangeShapeType="1"/>
          </p:cNvSpPr>
          <p:nvPr/>
        </p:nvSpPr>
        <p:spPr bwMode="auto">
          <a:xfrm flipH="1" flipV="1">
            <a:off x="3087688" y="1824038"/>
            <a:ext cx="2430462" cy="14033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Oval 9"/>
          <p:cNvSpPr>
            <a:spLocks noChangeArrowheads="1"/>
          </p:cNvSpPr>
          <p:nvPr/>
        </p:nvSpPr>
        <p:spPr bwMode="auto">
          <a:xfrm>
            <a:off x="4327525" y="2544763"/>
            <a:ext cx="33338" cy="349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35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71488" y="3867150"/>
            <a:ext cx="705802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Trong một hình tròn: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Chỉ có duy nhất 1 tâm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vô số đường kính và bán kính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1066800" y="2514600"/>
            <a:ext cx="6788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</a:rPr>
              <a:t>Giới thiệu dụng cụ vẽ hình tròn: Compa</a:t>
            </a:r>
          </a:p>
        </p:txBody>
      </p:sp>
      <p:sp>
        <p:nvSpPr>
          <p:cNvPr id="9219" name="Text Box 18"/>
          <p:cNvSpPr txBox="1">
            <a:spLocks noChangeArrowheads="1"/>
          </p:cNvSpPr>
          <p:nvPr/>
        </p:nvSpPr>
        <p:spPr bwMode="auto">
          <a:xfrm>
            <a:off x="533400" y="1981200"/>
            <a:ext cx="3048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i="1" u="sng">
                <a:solidFill>
                  <a:srgbClr val="0000FF"/>
                </a:solidFill>
                <a:latin typeface="Times New Roman" panose="02020603050405020304" pitchFamily="18" charset="0"/>
              </a:rPr>
              <a:t>2/ Vẽ hình tròn:</a:t>
            </a:r>
          </a:p>
        </p:txBody>
      </p:sp>
      <p:sp>
        <p:nvSpPr>
          <p:cNvPr id="9220" name="Text Box 26"/>
          <p:cNvSpPr txBox="1">
            <a:spLocks noChangeArrowheads="1"/>
          </p:cNvSpPr>
          <p:nvPr/>
        </p:nvSpPr>
        <p:spPr bwMode="auto">
          <a:xfrm>
            <a:off x="-152400" y="1219200"/>
            <a:ext cx="929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Hình tròn, tâm, đường kính, bán kính</a:t>
            </a:r>
          </a:p>
        </p:txBody>
      </p:sp>
      <p:sp>
        <p:nvSpPr>
          <p:cNvPr id="9221" name="Text Box 27"/>
          <p:cNvSpPr txBox="1">
            <a:spLocks noChangeArrowheads="1"/>
          </p:cNvSpPr>
          <p:nvPr/>
        </p:nvSpPr>
        <p:spPr bwMode="auto">
          <a:xfrm>
            <a:off x="3657600" y="609600"/>
            <a:ext cx="304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 u="sng">
                <a:solidFill>
                  <a:srgbClr val="0000FF"/>
                </a:solidFill>
                <a:latin typeface="Times New Roman" panose="02020603050405020304" pitchFamily="18" charset="0"/>
              </a:rPr>
              <a:t>Toán: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005138" y="5195888"/>
            <a:ext cx="2590800" cy="514350"/>
            <a:chOff x="1263" y="3069"/>
            <a:chExt cx="1632" cy="324"/>
          </a:xfrm>
        </p:grpSpPr>
        <p:grpSp>
          <p:nvGrpSpPr>
            <p:cNvPr id="9252" name="Group 31"/>
            <p:cNvGrpSpPr>
              <a:grpSpLocks/>
            </p:cNvGrpSpPr>
            <p:nvPr/>
          </p:nvGrpSpPr>
          <p:grpSpPr bwMode="auto">
            <a:xfrm>
              <a:off x="1359" y="3069"/>
              <a:ext cx="1392" cy="147"/>
              <a:chOff x="1200" y="3519"/>
              <a:chExt cx="1392" cy="147"/>
            </a:xfrm>
          </p:grpSpPr>
          <p:sp>
            <p:nvSpPr>
              <p:cNvPr id="9260" name="Line 32"/>
              <p:cNvSpPr>
                <a:spLocks noChangeShapeType="1"/>
              </p:cNvSpPr>
              <p:nvPr/>
            </p:nvSpPr>
            <p:spPr bwMode="auto">
              <a:xfrm>
                <a:off x="1200" y="3600"/>
                <a:ext cx="1392" cy="0"/>
              </a:xfrm>
              <a:prstGeom prst="line">
                <a:avLst/>
              </a:prstGeom>
              <a:noFill/>
              <a:ln w="127000" cmpd="dbl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1" name="Line 33"/>
              <p:cNvSpPr>
                <a:spLocks noChangeShapeType="1"/>
              </p:cNvSpPr>
              <p:nvPr/>
            </p:nvSpPr>
            <p:spPr bwMode="auto">
              <a:xfrm>
                <a:off x="1200" y="3522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2" name="Line 34"/>
              <p:cNvSpPr>
                <a:spLocks noChangeShapeType="1"/>
              </p:cNvSpPr>
              <p:nvPr/>
            </p:nvSpPr>
            <p:spPr bwMode="auto">
              <a:xfrm>
                <a:off x="2592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3" name="Line 35"/>
              <p:cNvSpPr>
                <a:spLocks noChangeShapeType="1"/>
              </p:cNvSpPr>
              <p:nvPr/>
            </p:nvSpPr>
            <p:spPr bwMode="auto">
              <a:xfrm>
                <a:off x="2304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4" name="Line 36"/>
              <p:cNvSpPr>
                <a:spLocks noChangeShapeType="1"/>
              </p:cNvSpPr>
              <p:nvPr/>
            </p:nvSpPr>
            <p:spPr bwMode="auto">
              <a:xfrm>
                <a:off x="2016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5" name="Line 37"/>
              <p:cNvSpPr>
                <a:spLocks noChangeShapeType="1"/>
              </p:cNvSpPr>
              <p:nvPr/>
            </p:nvSpPr>
            <p:spPr bwMode="auto">
              <a:xfrm>
                <a:off x="1728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6" name="Line 38"/>
              <p:cNvSpPr>
                <a:spLocks noChangeShapeType="1"/>
              </p:cNvSpPr>
              <p:nvPr/>
            </p:nvSpPr>
            <p:spPr bwMode="auto">
              <a:xfrm>
                <a:off x="1473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53" name="Group 39"/>
            <p:cNvGrpSpPr>
              <a:grpSpLocks/>
            </p:cNvGrpSpPr>
            <p:nvPr/>
          </p:nvGrpSpPr>
          <p:grpSpPr bwMode="auto">
            <a:xfrm>
              <a:off x="1263" y="3156"/>
              <a:ext cx="1632" cy="237"/>
              <a:chOff x="1263" y="3375"/>
              <a:chExt cx="1632" cy="237"/>
            </a:xfrm>
          </p:grpSpPr>
          <p:sp>
            <p:nvSpPr>
              <p:cNvPr id="9254" name="Text Box 40"/>
              <p:cNvSpPr txBox="1">
                <a:spLocks noChangeArrowheads="1"/>
              </p:cNvSpPr>
              <p:nvPr/>
            </p:nvSpPr>
            <p:spPr bwMode="auto">
              <a:xfrm>
                <a:off x="1521" y="337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0066"/>
                    </a:solidFill>
                    <a:latin typeface="VNI Times" pitchFamily="2" charset="0"/>
                  </a:rPr>
                  <a:t>1</a:t>
                </a:r>
              </a:p>
            </p:txBody>
          </p:sp>
          <p:sp>
            <p:nvSpPr>
              <p:cNvPr id="9255" name="Text Box 41"/>
              <p:cNvSpPr txBox="1">
                <a:spLocks noChangeArrowheads="1"/>
              </p:cNvSpPr>
              <p:nvPr/>
            </p:nvSpPr>
            <p:spPr bwMode="auto">
              <a:xfrm>
                <a:off x="1791" y="3381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0066"/>
                    </a:solidFill>
                    <a:latin typeface="VNI Times" pitchFamily="2" charset="0"/>
                  </a:rPr>
                  <a:t>2</a:t>
                </a:r>
              </a:p>
            </p:txBody>
          </p:sp>
          <p:sp>
            <p:nvSpPr>
              <p:cNvPr id="9256" name="Text Box 42"/>
              <p:cNvSpPr txBox="1">
                <a:spLocks noChangeArrowheads="1"/>
              </p:cNvSpPr>
              <p:nvPr/>
            </p:nvSpPr>
            <p:spPr bwMode="auto">
              <a:xfrm>
                <a:off x="2064" y="3375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0066"/>
                    </a:solidFill>
                    <a:latin typeface="VNI Times" pitchFamily="2" charset="0"/>
                  </a:rPr>
                  <a:t>3</a:t>
                </a:r>
              </a:p>
            </p:txBody>
          </p:sp>
          <p:sp>
            <p:nvSpPr>
              <p:cNvPr id="9257" name="Text Box 43"/>
              <p:cNvSpPr txBox="1">
                <a:spLocks noChangeArrowheads="1"/>
              </p:cNvSpPr>
              <p:nvPr/>
            </p:nvSpPr>
            <p:spPr bwMode="auto">
              <a:xfrm>
                <a:off x="2352" y="3375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0066"/>
                    </a:solidFill>
                    <a:latin typeface="VNI Times" pitchFamily="2" charset="0"/>
                  </a:rPr>
                  <a:t>4</a:t>
                </a:r>
              </a:p>
            </p:txBody>
          </p:sp>
          <p:sp>
            <p:nvSpPr>
              <p:cNvPr id="9258" name="Text Box 44"/>
              <p:cNvSpPr txBox="1">
                <a:spLocks noChangeArrowheads="1"/>
              </p:cNvSpPr>
              <p:nvPr/>
            </p:nvSpPr>
            <p:spPr bwMode="auto">
              <a:xfrm>
                <a:off x="2655" y="3375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0066"/>
                    </a:solidFill>
                    <a:latin typeface="VNI Times" pitchFamily="2" charset="0"/>
                  </a:rPr>
                  <a:t>5</a:t>
                </a:r>
              </a:p>
            </p:txBody>
          </p:sp>
          <p:sp>
            <p:nvSpPr>
              <p:cNvPr id="9259" name="Text Box 45"/>
              <p:cNvSpPr txBox="1">
                <a:spLocks noChangeArrowheads="1"/>
              </p:cNvSpPr>
              <p:nvPr/>
            </p:nvSpPr>
            <p:spPr bwMode="auto">
              <a:xfrm>
                <a:off x="1263" y="3375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0066"/>
                    </a:solidFill>
                    <a:latin typeface="VNI Times" pitchFamily="2" charset="0"/>
                  </a:rPr>
                  <a:t>0</a:t>
                </a:r>
              </a:p>
            </p:txBody>
          </p:sp>
        </p:grpSp>
      </p:grpSp>
      <p:sp>
        <p:nvSpPr>
          <p:cNvPr id="9223" name="Text Box 46"/>
          <p:cNvSpPr txBox="1">
            <a:spLocks noChangeArrowheads="1"/>
          </p:cNvSpPr>
          <p:nvPr/>
        </p:nvSpPr>
        <p:spPr bwMode="auto">
          <a:xfrm>
            <a:off x="2971800" y="4495800"/>
            <a:ext cx="9906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6600">
                <a:solidFill>
                  <a:srgbClr val="FF0066"/>
                </a:solidFill>
                <a:latin typeface="VNI Times" pitchFamily="2" charset="0"/>
              </a:rPr>
              <a:t>.</a:t>
            </a:r>
          </a:p>
        </p:txBody>
      </p: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3162300" y="3352800"/>
            <a:ext cx="857250" cy="2005013"/>
            <a:chOff x="1269" y="1344"/>
            <a:chExt cx="540" cy="1263"/>
          </a:xfrm>
        </p:grpSpPr>
        <p:sp>
          <p:nvSpPr>
            <p:cNvPr id="9250" name="Line 48"/>
            <p:cNvSpPr>
              <a:spLocks noChangeShapeType="1"/>
            </p:cNvSpPr>
            <p:nvPr/>
          </p:nvSpPr>
          <p:spPr bwMode="auto">
            <a:xfrm flipH="1">
              <a:off x="1269" y="1344"/>
              <a:ext cx="219" cy="1263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Line 49"/>
            <p:cNvSpPr>
              <a:spLocks noChangeShapeType="1"/>
            </p:cNvSpPr>
            <p:nvPr/>
          </p:nvSpPr>
          <p:spPr bwMode="auto">
            <a:xfrm>
              <a:off x="1488" y="1344"/>
              <a:ext cx="321" cy="1263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322" name="Line 50"/>
          <p:cNvSpPr>
            <a:spLocks noChangeShapeType="1"/>
          </p:cNvSpPr>
          <p:nvPr/>
        </p:nvSpPr>
        <p:spPr bwMode="auto">
          <a:xfrm flipH="1">
            <a:off x="3200400" y="5319713"/>
            <a:ext cx="819150" cy="14287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23" name="Text Box 51"/>
          <p:cNvSpPr txBox="1">
            <a:spLocks noChangeArrowheads="1"/>
          </p:cNvSpPr>
          <p:nvPr/>
        </p:nvSpPr>
        <p:spPr bwMode="auto">
          <a:xfrm>
            <a:off x="3200400" y="48006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VNI-Times" pitchFamily="2" charset="0"/>
              </a:rPr>
              <a:t>2cm</a:t>
            </a:r>
          </a:p>
        </p:txBody>
      </p:sp>
      <p:sp>
        <p:nvSpPr>
          <p:cNvPr id="54324" name="Oval 52"/>
          <p:cNvSpPr>
            <a:spLocks noChangeArrowheads="1"/>
          </p:cNvSpPr>
          <p:nvPr/>
        </p:nvSpPr>
        <p:spPr bwMode="auto">
          <a:xfrm>
            <a:off x="5643563" y="4191000"/>
            <a:ext cx="1752600" cy="1752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NI Times" pitchFamily="2" charset="0"/>
            </a:endParaRPr>
          </a:p>
        </p:txBody>
      </p: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6357938" y="4953000"/>
            <a:ext cx="2590800" cy="514350"/>
            <a:chOff x="1263" y="3069"/>
            <a:chExt cx="1632" cy="324"/>
          </a:xfrm>
        </p:grpSpPr>
        <p:grpSp>
          <p:nvGrpSpPr>
            <p:cNvPr id="9235" name="Group 54"/>
            <p:cNvGrpSpPr>
              <a:grpSpLocks/>
            </p:cNvGrpSpPr>
            <p:nvPr/>
          </p:nvGrpSpPr>
          <p:grpSpPr bwMode="auto">
            <a:xfrm>
              <a:off x="1359" y="3069"/>
              <a:ext cx="1392" cy="147"/>
              <a:chOff x="1200" y="3519"/>
              <a:chExt cx="1392" cy="147"/>
            </a:xfrm>
          </p:grpSpPr>
          <p:sp>
            <p:nvSpPr>
              <p:cNvPr id="9243" name="Line 55"/>
              <p:cNvSpPr>
                <a:spLocks noChangeShapeType="1"/>
              </p:cNvSpPr>
              <p:nvPr/>
            </p:nvSpPr>
            <p:spPr bwMode="auto">
              <a:xfrm>
                <a:off x="1200" y="3600"/>
                <a:ext cx="1392" cy="0"/>
              </a:xfrm>
              <a:prstGeom prst="line">
                <a:avLst/>
              </a:prstGeom>
              <a:noFill/>
              <a:ln w="127000" cmpd="dbl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4" name="Line 56"/>
              <p:cNvSpPr>
                <a:spLocks noChangeShapeType="1"/>
              </p:cNvSpPr>
              <p:nvPr/>
            </p:nvSpPr>
            <p:spPr bwMode="auto">
              <a:xfrm>
                <a:off x="1200" y="3522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5" name="Line 57"/>
              <p:cNvSpPr>
                <a:spLocks noChangeShapeType="1"/>
              </p:cNvSpPr>
              <p:nvPr/>
            </p:nvSpPr>
            <p:spPr bwMode="auto">
              <a:xfrm>
                <a:off x="2592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6" name="Line 58"/>
              <p:cNvSpPr>
                <a:spLocks noChangeShapeType="1"/>
              </p:cNvSpPr>
              <p:nvPr/>
            </p:nvSpPr>
            <p:spPr bwMode="auto">
              <a:xfrm>
                <a:off x="2304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7" name="Line 59"/>
              <p:cNvSpPr>
                <a:spLocks noChangeShapeType="1"/>
              </p:cNvSpPr>
              <p:nvPr/>
            </p:nvSpPr>
            <p:spPr bwMode="auto">
              <a:xfrm>
                <a:off x="2016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8" name="Line 60"/>
              <p:cNvSpPr>
                <a:spLocks noChangeShapeType="1"/>
              </p:cNvSpPr>
              <p:nvPr/>
            </p:nvSpPr>
            <p:spPr bwMode="auto">
              <a:xfrm>
                <a:off x="1728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9" name="Line 61"/>
              <p:cNvSpPr>
                <a:spLocks noChangeShapeType="1"/>
              </p:cNvSpPr>
              <p:nvPr/>
            </p:nvSpPr>
            <p:spPr bwMode="auto">
              <a:xfrm>
                <a:off x="1473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36" name="Group 62"/>
            <p:cNvGrpSpPr>
              <a:grpSpLocks/>
            </p:cNvGrpSpPr>
            <p:nvPr/>
          </p:nvGrpSpPr>
          <p:grpSpPr bwMode="auto">
            <a:xfrm>
              <a:off x="1263" y="3156"/>
              <a:ext cx="1632" cy="237"/>
              <a:chOff x="1263" y="3375"/>
              <a:chExt cx="1632" cy="237"/>
            </a:xfrm>
          </p:grpSpPr>
          <p:sp>
            <p:nvSpPr>
              <p:cNvPr id="9237" name="Text Box 63"/>
              <p:cNvSpPr txBox="1">
                <a:spLocks noChangeArrowheads="1"/>
              </p:cNvSpPr>
              <p:nvPr/>
            </p:nvSpPr>
            <p:spPr bwMode="auto">
              <a:xfrm>
                <a:off x="1521" y="337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0066"/>
                    </a:solidFill>
                    <a:latin typeface="VNI Times" pitchFamily="2" charset="0"/>
                  </a:rPr>
                  <a:t>1</a:t>
                </a:r>
              </a:p>
            </p:txBody>
          </p:sp>
          <p:sp>
            <p:nvSpPr>
              <p:cNvPr id="9238" name="Text Box 64"/>
              <p:cNvSpPr txBox="1">
                <a:spLocks noChangeArrowheads="1"/>
              </p:cNvSpPr>
              <p:nvPr/>
            </p:nvSpPr>
            <p:spPr bwMode="auto">
              <a:xfrm>
                <a:off x="1791" y="3381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0066"/>
                    </a:solidFill>
                    <a:latin typeface="VNI Times" pitchFamily="2" charset="0"/>
                  </a:rPr>
                  <a:t>2</a:t>
                </a:r>
              </a:p>
            </p:txBody>
          </p:sp>
          <p:sp>
            <p:nvSpPr>
              <p:cNvPr id="9239" name="Text Box 65"/>
              <p:cNvSpPr txBox="1">
                <a:spLocks noChangeArrowheads="1"/>
              </p:cNvSpPr>
              <p:nvPr/>
            </p:nvSpPr>
            <p:spPr bwMode="auto">
              <a:xfrm>
                <a:off x="2064" y="3375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0066"/>
                    </a:solidFill>
                    <a:latin typeface="VNI Times" pitchFamily="2" charset="0"/>
                  </a:rPr>
                  <a:t>3</a:t>
                </a:r>
              </a:p>
            </p:txBody>
          </p:sp>
          <p:sp>
            <p:nvSpPr>
              <p:cNvPr id="9240" name="Text Box 66"/>
              <p:cNvSpPr txBox="1">
                <a:spLocks noChangeArrowheads="1"/>
              </p:cNvSpPr>
              <p:nvPr/>
            </p:nvSpPr>
            <p:spPr bwMode="auto">
              <a:xfrm>
                <a:off x="2352" y="3375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0066"/>
                    </a:solidFill>
                    <a:latin typeface="VNI Times" pitchFamily="2" charset="0"/>
                  </a:rPr>
                  <a:t>4</a:t>
                </a:r>
              </a:p>
            </p:txBody>
          </p:sp>
          <p:sp>
            <p:nvSpPr>
              <p:cNvPr id="9241" name="Text Box 67"/>
              <p:cNvSpPr txBox="1">
                <a:spLocks noChangeArrowheads="1"/>
              </p:cNvSpPr>
              <p:nvPr/>
            </p:nvSpPr>
            <p:spPr bwMode="auto">
              <a:xfrm>
                <a:off x="2655" y="3375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0066"/>
                    </a:solidFill>
                    <a:latin typeface="VNI Times" pitchFamily="2" charset="0"/>
                  </a:rPr>
                  <a:t>5</a:t>
                </a:r>
              </a:p>
            </p:txBody>
          </p:sp>
          <p:sp>
            <p:nvSpPr>
              <p:cNvPr id="9242" name="Text Box 68"/>
              <p:cNvSpPr txBox="1">
                <a:spLocks noChangeArrowheads="1"/>
              </p:cNvSpPr>
              <p:nvPr/>
            </p:nvSpPr>
            <p:spPr bwMode="auto">
              <a:xfrm>
                <a:off x="1263" y="3375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0066"/>
                    </a:solidFill>
                    <a:latin typeface="VNI Times" pitchFamily="2" charset="0"/>
                  </a:rPr>
                  <a:t>0</a:t>
                </a:r>
              </a:p>
            </p:txBody>
          </p:sp>
        </p:grpSp>
      </p:grpSp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6515100" y="3048000"/>
            <a:ext cx="857250" cy="2005013"/>
            <a:chOff x="1269" y="1344"/>
            <a:chExt cx="540" cy="1263"/>
          </a:xfrm>
        </p:grpSpPr>
        <p:sp>
          <p:nvSpPr>
            <p:cNvPr id="9233" name="Line 70"/>
            <p:cNvSpPr>
              <a:spLocks noChangeShapeType="1"/>
            </p:cNvSpPr>
            <p:nvPr/>
          </p:nvSpPr>
          <p:spPr bwMode="auto">
            <a:xfrm flipH="1">
              <a:off x="1269" y="1344"/>
              <a:ext cx="219" cy="1263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Line 71"/>
            <p:cNvSpPr>
              <a:spLocks noChangeShapeType="1"/>
            </p:cNvSpPr>
            <p:nvPr/>
          </p:nvSpPr>
          <p:spPr bwMode="auto">
            <a:xfrm>
              <a:off x="1488" y="1344"/>
              <a:ext cx="321" cy="1263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344" name="Line 72"/>
          <p:cNvSpPr>
            <a:spLocks noChangeShapeType="1"/>
          </p:cNvSpPr>
          <p:nvPr/>
        </p:nvSpPr>
        <p:spPr bwMode="auto">
          <a:xfrm flipH="1" flipV="1">
            <a:off x="6534150" y="5086350"/>
            <a:ext cx="838200" cy="0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45" name="Text Box 73"/>
          <p:cNvSpPr txBox="1">
            <a:spLocks noChangeArrowheads="1"/>
          </p:cNvSpPr>
          <p:nvPr/>
        </p:nvSpPr>
        <p:spPr bwMode="auto">
          <a:xfrm>
            <a:off x="6553200" y="45720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VNI-Times" pitchFamily="2" charset="0"/>
              </a:rPr>
              <a:t>2cm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76613"/>
            <a:ext cx="23907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3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3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3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3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4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4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2" grpId="0"/>
      <p:bldP spid="54323" grpId="0"/>
      <p:bldP spid="54324" grpId="0" animBg="1"/>
      <p:bldP spid="543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A close up of a devic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857250"/>
            <a:ext cx="3600450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/>
          </p:cNvPr>
          <p:cNvCxnSpPr/>
          <p:nvPr/>
        </p:nvCxnSpPr>
        <p:spPr>
          <a:xfrm flipH="1">
            <a:off x="1828800" y="3819525"/>
            <a:ext cx="143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/>
          </p:cNvPr>
          <p:cNvCxnSpPr/>
          <p:nvPr/>
        </p:nvCxnSpPr>
        <p:spPr>
          <a:xfrm>
            <a:off x="1828800" y="3829050"/>
            <a:ext cx="0" cy="417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/>
          </p:cNvPr>
          <p:cNvCxnSpPr/>
          <p:nvPr/>
        </p:nvCxnSpPr>
        <p:spPr>
          <a:xfrm flipH="1">
            <a:off x="4870450" y="3829050"/>
            <a:ext cx="14303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/>
          </p:cNvPr>
          <p:cNvCxnSpPr/>
          <p:nvPr/>
        </p:nvCxnSpPr>
        <p:spPr>
          <a:xfrm>
            <a:off x="6300788" y="3838575"/>
            <a:ext cx="0" cy="417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/>
          </p:cNvPr>
          <p:cNvSpPr/>
          <p:nvPr/>
        </p:nvSpPr>
        <p:spPr>
          <a:xfrm>
            <a:off x="615950" y="4256088"/>
            <a:ext cx="2425700" cy="11334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/>
          </p:cNvPr>
          <p:cNvSpPr/>
          <p:nvPr/>
        </p:nvSpPr>
        <p:spPr>
          <a:xfrm>
            <a:off x="5089525" y="4265613"/>
            <a:ext cx="2424113" cy="11334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2210</TotalTime>
  <Words>816</Words>
  <Application>Microsoft Office PowerPoint</Application>
  <PresentationFormat>On-screen Show (4:3)</PresentationFormat>
  <Paragraphs>219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Times New Roman</vt:lpstr>
      <vt:lpstr>HP001 4 hang 1 ô ly</vt:lpstr>
      <vt:lpstr>VNI-Times</vt:lpstr>
      <vt:lpstr>VNI Times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THQ</dc:creator>
  <cp:lastModifiedBy>word</cp:lastModifiedBy>
  <cp:revision>125</cp:revision>
  <dcterms:created xsi:type="dcterms:W3CDTF">2005-10-23T05:21:00Z</dcterms:created>
  <dcterms:modified xsi:type="dcterms:W3CDTF">2022-05-12T04:34:06Z</dcterms:modified>
</cp:coreProperties>
</file>