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80" r:id="rId2"/>
    <p:sldId id="282" r:id="rId3"/>
    <p:sldId id="299" r:id="rId4"/>
    <p:sldId id="300" r:id="rId5"/>
    <p:sldId id="301" r:id="rId6"/>
    <p:sldId id="302" r:id="rId7"/>
    <p:sldId id="271" r:id="rId8"/>
    <p:sldId id="283" r:id="rId9"/>
    <p:sldId id="284" r:id="rId10"/>
    <p:sldId id="285" r:id="rId11"/>
    <p:sldId id="286" r:id="rId12"/>
    <p:sldId id="287" r:id="rId13"/>
    <p:sldId id="288" r:id="rId14"/>
    <p:sldId id="289" r:id="rId15"/>
    <p:sldId id="290" r:id="rId16"/>
    <p:sldId id="274" r:id="rId17"/>
    <p:sldId id="291" r:id="rId18"/>
    <p:sldId id="292" r:id="rId19"/>
    <p:sldId id="293" r:id="rId20"/>
    <p:sldId id="258" r:id="rId21"/>
    <p:sldId id="294" r:id="rId22"/>
    <p:sldId id="260" r:id="rId23"/>
    <p:sldId id="262" r:id="rId24"/>
    <p:sldId id="275" r:id="rId25"/>
    <p:sldId id="263" r:id="rId26"/>
    <p:sldId id="264" r:id="rId27"/>
    <p:sldId id="281" r:id="rId28"/>
    <p:sldId id="295" r:id="rId29"/>
    <p:sldId id="276" r:id="rId30"/>
    <p:sldId id="266" r:id="rId31"/>
    <p:sldId id="277" r:id="rId32"/>
    <p:sldId id="297" r:id="rId33"/>
    <p:sldId id="296" r:id="rId34"/>
    <p:sldId id="298" r:id="rId35"/>
    <p:sldId id="268" r:id="rId36"/>
    <p:sldId id="279" r:id="rId37"/>
  </p:sldIdLst>
  <p:sldSz cx="14630400" cy="8229600"/>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652463" indent="-195263"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1304925" indent="-390525"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958975" indent="-587375"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2611438" indent="-782638"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2E0CC0"/>
    <a:srgbClr val="2108B4"/>
    <a:srgbClr val="BFFF09"/>
    <a:srgbClr val="3E5400"/>
    <a:srgbClr val="99CC00"/>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43" autoAdjust="0"/>
  </p:normalViewPr>
  <p:slideViewPr>
    <p:cSldViewPr>
      <p:cViewPr varScale="1">
        <p:scale>
          <a:sx n="49" d="100"/>
          <a:sy n="49" d="100"/>
        </p:scale>
        <p:origin x="868" y="36"/>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a:t>Click to edit Master title style</a:t>
            </a:r>
            <a:endParaRPr lang="vi-VN"/>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F8352509-B98E-11A2-68B6-6AC3CDA8B2B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0D97104-FC75-D176-5AE9-22DABDE3F2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51B5C4-64F4-DE63-C548-51BF24BC47C3}"/>
              </a:ext>
            </a:extLst>
          </p:cNvPr>
          <p:cNvSpPr>
            <a:spLocks noGrp="1"/>
          </p:cNvSpPr>
          <p:nvPr>
            <p:ph type="sldNum" sz="quarter" idx="12"/>
          </p:nvPr>
        </p:nvSpPr>
        <p:spPr/>
        <p:txBody>
          <a:bodyPr/>
          <a:lstStyle>
            <a:lvl1pPr>
              <a:defRPr/>
            </a:lvl1pPr>
          </a:lstStyle>
          <a:p>
            <a:pPr>
              <a:defRPr/>
            </a:pPr>
            <a:fld id="{469B4EB1-1A3C-4092-BF69-66008A212B71}" type="slidenum">
              <a:rPr lang="en-US" altLang="en-US"/>
              <a:pPr>
                <a:defRPr/>
              </a:pPr>
              <a:t>‹#›</a:t>
            </a:fld>
            <a:endParaRPr lang="en-US" altLang="en-US"/>
          </a:p>
        </p:txBody>
      </p:sp>
    </p:spTree>
    <p:extLst>
      <p:ext uri="{BB962C8B-B14F-4D97-AF65-F5344CB8AC3E}">
        <p14:creationId xmlns:p14="http://schemas.microsoft.com/office/powerpoint/2010/main" val="908051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CAFA922-A95C-C758-E4B6-1D64EFECED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0CA5050-E29B-1388-368B-33C1F7F212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038F17-10EA-9188-E94F-1EED574E8A02}"/>
              </a:ext>
            </a:extLst>
          </p:cNvPr>
          <p:cNvSpPr>
            <a:spLocks noGrp="1"/>
          </p:cNvSpPr>
          <p:nvPr>
            <p:ph type="sldNum" sz="quarter" idx="12"/>
          </p:nvPr>
        </p:nvSpPr>
        <p:spPr/>
        <p:txBody>
          <a:bodyPr/>
          <a:lstStyle>
            <a:lvl1pPr>
              <a:defRPr/>
            </a:lvl1pPr>
          </a:lstStyle>
          <a:p>
            <a:pPr>
              <a:defRPr/>
            </a:pPr>
            <a:fld id="{0B3A408C-7349-4270-B187-669E8705A0AA}" type="slidenum">
              <a:rPr lang="en-US" altLang="en-US"/>
              <a:pPr>
                <a:defRPr/>
              </a:pPr>
              <a:t>‹#›</a:t>
            </a:fld>
            <a:endParaRPr lang="en-US" altLang="en-US"/>
          </a:p>
        </p:txBody>
      </p:sp>
    </p:spTree>
    <p:extLst>
      <p:ext uri="{BB962C8B-B14F-4D97-AF65-F5344CB8AC3E}">
        <p14:creationId xmlns:p14="http://schemas.microsoft.com/office/powerpoint/2010/main" val="415687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FACB5FDB-A41E-3E8B-F633-87E06CE8B4E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25788B1-5F69-29A7-1794-09E14E438C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BDAE4F1-B16B-A586-70CA-24E00CEFC735}"/>
              </a:ext>
            </a:extLst>
          </p:cNvPr>
          <p:cNvSpPr>
            <a:spLocks noGrp="1"/>
          </p:cNvSpPr>
          <p:nvPr>
            <p:ph type="sldNum" sz="quarter" idx="12"/>
          </p:nvPr>
        </p:nvSpPr>
        <p:spPr/>
        <p:txBody>
          <a:bodyPr/>
          <a:lstStyle>
            <a:lvl1pPr>
              <a:defRPr/>
            </a:lvl1pPr>
          </a:lstStyle>
          <a:p>
            <a:pPr>
              <a:defRPr/>
            </a:pPr>
            <a:fld id="{FA0E8BFD-7F9A-48C3-86D1-2956E6CE9DB9}" type="slidenum">
              <a:rPr lang="en-US" altLang="en-US"/>
              <a:pPr>
                <a:defRPr/>
              </a:pPr>
              <a:t>‹#›</a:t>
            </a:fld>
            <a:endParaRPr lang="en-US" altLang="en-US"/>
          </a:p>
        </p:txBody>
      </p:sp>
    </p:spTree>
    <p:extLst>
      <p:ext uri="{BB962C8B-B14F-4D97-AF65-F5344CB8AC3E}">
        <p14:creationId xmlns:p14="http://schemas.microsoft.com/office/powerpoint/2010/main" val="308693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447B0E7-3BE0-A0AF-EB87-4116B4DCE39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BADD8B4-1108-6DB6-78C8-E666E8FD03B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F65922-B5CA-CC53-973E-C360EFEEE22C}"/>
              </a:ext>
            </a:extLst>
          </p:cNvPr>
          <p:cNvSpPr>
            <a:spLocks noGrp="1"/>
          </p:cNvSpPr>
          <p:nvPr>
            <p:ph type="sldNum" sz="quarter" idx="12"/>
          </p:nvPr>
        </p:nvSpPr>
        <p:spPr/>
        <p:txBody>
          <a:bodyPr/>
          <a:lstStyle>
            <a:lvl1pPr>
              <a:defRPr/>
            </a:lvl1pPr>
          </a:lstStyle>
          <a:p>
            <a:pPr>
              <a:defRPr/>
            </a:pPr>
            <a:fld id="{6A2FA39D-E593-457D-ABCE-598FC0851314}" type="slidenum">
              <a:rPr lang="en-US" altLang="en-US"/>
              <a:pPr>
                <a:defRPr/>
              </a:pPr>
              <a:t>‹#›</a:t>
            </a:fld>
            <a:endParaRPr lang="en-US" altLang="en-US"/>
          </a:p>
        </p:txBody>
      </p:sp>
    </p:spTree>
    <p:extLst>
      <p:ext uri="{BB962C8B-B14F-4D97-AF65-F5344CB8AC3E}">
        <p14:creationId xmlns:p14="http://schemas.microsoft.com/office/powerpoint/2010/main" val="334540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a:t>Click to edit Master title style</a:t>
            </a:r>
            <a:endParaRPr lang="vi-VN"/>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83C54E-CE92-B7B0-8881-82AB3AE8767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0F89593-C151-6273-4F7F-8073252436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440167-2CE2-2D8A-40BE-5A40208B23A5}"/>
              </a:ext>
            </a:extLst>
          </p:cNvPr>
          <p:cNvSpPr>
            <a:spLocks noGrp="1"/>
          </p:cNvSpPr>
          <p:nvPr>
            <p:ph type="sldNum" sz="quarter" idx="12"/>
          </p:nvPr>
        </p:nvSpPr>
        <p:spPr/>
        <p:txBody>
          <a:bodyPr/>
          <a:lstStyle>
            <a:lvl1pPr>
              <a:defRPr/>
            </a:lvl1pPr>
          </a:lstStyle>
          <a:p>
            <a:pPr>
              <a:defRPr/>
            </a:pPr>
            <a:fld id="{E211A3B5-DE7A-4AC5-B80A-74D43C53B844}" type="slidenum">
              <a:rPr lang="en-US" altLang="en-US"/>
              <a:pPr>
                <a:defRPr/>
              </a:pPr>
              <a:t>‹#›</a:t>
            </a:fld>
            <a:endParaRPr lang="en-US" altLang="en-US"/>
          </a:p>
        </p:txBody>
      </p:sp>
    </p:spTree>
    <p:extLst>
      <p:ext uri="{BB962C8B-B14F-4D97-AF65-F5344CB8AC3E}">
        <p14:creationId xmlns:p14="http://schemas.microsoft.com/office/powerpoint/2010/main" val="409507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a:extLst>
              <a:ext uri="{FF2B5EF4-FFF2-40B4-BE49-F238E27FC236}">
                <a16:creationId xmlns:a16="http://schemas.microsoft.com/office/drawing/2014/main" id="{9C98AFE7-2AEC-31D5-426B-A993533DEBB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008204E-E2A2-7B9C-8C9A-C794875845E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EFE061-BC85-9E3F-96AF-6EB9A3859568}"/>
              </a:ext>
            </a:extLst>
          </p:cNvPr>
          <p:cNvSpPr>
            <a:spLocks noGrp="1"/>
          </p:cNvSpPr>
          <p:nvPr>
            <p:ph type="sldNum" sz="quarter" idx="12"/>
          </p:nvPr>
        </p:nvSpPr>
        <p:spPr/>
        <p:txBody>
          <a:bodyPr/>
          <a:lstStyle>
            <a:lvl1pPr>
              <a:defRPr/>
            </a:lvl1pPr>
          </a:lstStyle>
          <a:p>
            <a:pPr>
              <a:defRPr/>
            </a:pPr>
            <a:fld id="{2B516784-C0F1-49BE-8D73-B711A2248D82}" type="slidenum">
              <a:rPr lang="en-US" altLang="en-US"/>
              <a:pPr>
                <a:defRPr/>
              </a:pPr>
              <a:t>‹#›</a:t>
            </a:fld>
            <a:endParaRPr lang="en-US" altLang="en-US"/>
          </a:p>
        </p:txBody>
      </p:sp>
    </p:spTree>
    <p:extLst>
      <p:ext uri="{BB962C8B-B14F-4D97-AF65-F5344CB8AC3E}">
        <p14:creationId xmlns:p14="http://schemas.microsoft.com/office/powerpoint/2010/main" val="128513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a:extLst>
              <a:ext uri="{FF2B5EF4-FFF2-40B4-BE49-F238E27FC236}">
                <a16:creationId xmlns:a16="http://schemas.microsoft.com/office/drawing/2014/main" id="{BC7711D5-D2DA-746F-EFFB-03B8683FD5E5}"/>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F700C36-7BC2-515F-9AD6-807FF7D81E5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9934A6C-78C7-45D6-293F-5E75EE69A9E8}"/>
              </a:ext>
            </a:extLst>
          </p:cNvPr>
          <p:cNvSpPr>
            <a:spLocks noGrp="1"/>
          </p:cNvSpPr>
          <p:nvPr>
            <p:ph type="sldNum" sz="quarter" idx="12"/>
          </p:nvPr>
        </p:nvSpPr>
        <p:spPr/>
        <p:txBody>
          <a:bodyPr/>
          <a:lstStyle>
            <a:lvl1pPr>
              <a:defRPr/>
            </a:lvl1pPr>
          </a:lstStyle>
          <a:p>
            <a:pPr>
              <a:defRPr/>
            </a:pPr>
            <a:fld id="{D8B87796-124B-45EC-93BA-9CDE4907CE59}" type="slidenum">
              <a:rPr lang="en-US" altLang="en-US"/>
              <a:pPr>
                <a:defRPr/>
              </a:pPr>
              <a:t>‹#›</a:t>
            </a:fld>
            <a:endParaRPr lang="en-US" altLang="en-US"/>
          </a:p>
        </p:txBody>
      </p:sp>
    </p:spTree>
    <p:extLst>
      <p:ext uri="{BB962C8B-B14F-4D97-AF65-F5344CB8AC3E}">
        <p14:creationId xmlns:p14="http://schemas.microsoft.com/office/powerpoint/2010/main" val="837646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a:extLst>
              <a:ext uri="{FF2B5EF4-FFF2-40B4-BE49-F238E27FC236}">
                <a16:creationId xmlns:a16="http://schemas.microsoft.com/office/drawing/2014/main" id="{7F33FF4D-7668-A899-4ACA-1152AA84E2E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E202AB5-9308-56DF-FEF6-37456EB60CD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615E207-C524-9CB2-A554-2B082648612B}"/>
              </a:ext>
            </a:extLst>
          </p:cNvPr>
          <p:cNvSpPr>
            <a:spLocks noGrp="1"/>
          </p:cNvSpPr>
          <p:nvPr>
            <p:ph type="sldNum" sz="quarter" idx="12"/>
          </p:nvPr>
        </p:nvSpPr>
        <p:spPr/>
        <p:txBody>
          <a:bodyPr/>
          <a:lstStyle>
            <a:lvl1pPr>
              <a:defRPr/>
            </a:lvl1pPr>
          </a:lstStyle>
          <a:p>
            <a:pPr>
              <a:defRPr/>
            </a:pPr>
            <a:fld id="{84E9AC30-1396-4158-9C77-57E6AB44DA31}" type="slidenum">
              <a:rPr lang="en-US" altLang="en-US"/>
              <a:pPr>
                <a:defRPr/>
              </a:pPr>
              <a:t>‹#›</a:t>
            </a:fld>
            <a:endParaRPr lang="en-US" altLang="en-US"/>
          </a:p>
        </p:txBody>
      </p:sp>
    </p:spTree>
    <p:extLst>
      <p:ext uri="{BB962C8B-B14F-4D97-AF65-F5344CB8AC3E}">
        <p14:creationId xmlns:p14="http://schemas.microsoft.com/office/powerpoint/2010/main" val="755923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82769E1-1243-E33D-B684-CAB02A919E6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99BFCAC-44BD-AA52-4F88-E94B99C12BF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0FC9AF9-DAAF-9D67-753D-78DD454B9AAA}"/>
              </a:ext>
            </a:extLst>
          </p:cNvPr>
          <p:cNvSpPr>
            <a:spLocks noGrp="1"/>
          </p:cNvSpPr>
          <p:nvPr>
            <p:ph type="sldNum" sz="quarter" idx="12"/>
          </p:nvPr>
        </p:nvSpPr>
        <p:spPr/>
        <p:txBody>
          <a:bodyPr/>
          <a:lstStyle>
            <a:lvl1pPr>
              <a:defRPr/>
            </a:lvl1pPr>
          </a:lstStyle>
          <a:p>
            <a:pPr>
              <a:defRPr/>
            </a:pPr>
            <a:fld id="{2C2516F4-4481-45D1-A9C8-7AE711F004D3}" type="slidenum">
              <a:rPr lang="en-US" altLang="en-US"/>
              <a:pPr>
                <a:defRPr/>
              </a:pPr>
              <a:t>‹#›</a:t>
            </a:fld>
            <a:endParaRPr lang="en-US" altLang="en-US"/>
          </a:p>
        </p:txBody>
      </p:sp>
    </p:spTree>
    <p:extLst>
      <p:ext uri="{BB962C8B-B14F-4D97-AF65-F5344CB8AC3E}">
        <p14:creationId xmlns:p14="http://schemas.microsoft.com/office/powerpoint/2010/main" val="3311294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a:t>Click to edit Master title style</a:t>
            </a:r>
            <a:endParaRPr lang="vi-VN"/>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a:extLst>
              <a:ext uri="{FF2B5EF4-FFF2-40B4-BE49-F238E27FC236}">
                <a16:creationId xmlns:a16="http://schemas.microsoft.com/office/drawing/2014/main" id="{8ACB081B-AAA9-36ED-B8E8-044E20F5839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25E1B17-4199-A10C-FFB0-89944BA18DB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75B8A42-4815-4B1B-70E2-DE8231370FDE}"/>
              </a:ext>
            </a:extLst>
          </p:cNvPr>
          <p:cNvSpPr>
            <a:spLocks noGrp="1"/>
          </p:cNvSpPr>
          <p:nvPr>
            <p:ph type="sldNum" sz="quarter" idx="12"/>
          </p:nvPr>
        </p:nvSpPr>
        <p:spPr/>
        <p:txBody>
          <a:bodyPr/>
          <a:lstStyle>
            <a:lvl1pPr>
              <a:defRPr/>
            </a:lvl1pPr>
          </a:lstStyle>
          <a:p>
            <a:pPr>
              <a:defRPr/>
            </a:pPr>
            <a:fld id="{1D87F757-0248-434E-945D-A074B25130EA}" type="slidenum">
              <a:rPr lang="en-US" altLang="en-US"/>
              <a:pPr>
                <a:defRPr/>
              </a:pPr>
              <a:t>‹#›</a:t>
            </a:fld>
            <a:endParaRPr lang="en-US" altLang="en-US"/>
          </a:p>
        </p:txBody>
      </p:sp>
    </p:spTree>
    <p:extLst>
      <p:ext uri="{BB962C8B-B14F-4D97-AF65-F5344CB8AC3E}">
        <p14:creationId xmlns:p14="http://schemas.microsoft.com/office/powerpoint/2010/main" val="413514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a:t>Click to edit Master title style</a:t>
            </a:r>
            <a:endParaRPr lang="vi-VN"/>
          </a:p>
        </p:txBody>
      </p:sp>
      <p:sp>
        <p:nvSpPr>
          <p:cNvPr id="3" name="Picture Placeholder 2"/>
          <p:cNvSpPr>
            <a:spLocks noGrp="1"/>
          </p:cNvSpPr>
          <p:nvPr>
            <p:ph type="pic" idx="1"/>
          </p:nvPr>
        </p:nvSpPr>
        <p:spPr>
          <a:xfrm>
            <a:off x="2867661" y="735330"/>
            <a:ext cx="8778240" cy="4937760"/>
          </a:xfrm>
        </p:spPr>
        <p:txBody>
          <a:bodyPr rtlCol="0">
            <a:normAutofit/>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vi-VN" noProof="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a:t>Click to edit Master text styles</a:t>
            </a:r>
          </a:p>
        </p:txBody>
      </p:sp>
      <p:sp>
        <p:nvSpPr>
          <p:cNvPr id="5" name="Date Placeholder 3">
            <a:extLst>
              <a:ext uri="{FF2B5EF4-FFF2-40B4-BE49-F238E27FC236}">
                <a16:creationId xmlns:a16="http://schemas.microsoft.com/office/drawing/2014/main" id="{D44D3CB6-4369-24B8-788E-25B1FDFC56F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0E01D26-D833-29C1-4CE0-B600E16E7BA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16D49D-7C5C-90F8-529B-55FF306810C9}"/>
              </a:ext>
            </a:extLst>
          </p:cNvPr>
          <p:cNvSpPr>
            <a:spLocks noGrp="1"/>
          </p:cNvSpPr>
          <p:nvPr>
            <p:ph type="sldNum" sz="quarter" idx="12"/>
          </p:nvPr>
        </p:nvSpPr>
        <p:spPr/>
        <p:txBody>
          <a:bodyPr/>
          <a:lstStyle>
            <a:lvl1pPr>
              <a:defRPr/>
            </a:lvl1pPr>
          </a:lstStyle>
          <a:p>
            <a:pPr>
              <a:defRPr/>
            </a:pPr>
            <a:fld id="{7EDD34B7-7AD4-4723-8937-E9419FCE51C2}" type="slidenum">
              <a:rPr lang="en-US" altLang="en-US"/>
              <a:pPr>
                <a:defRPr/>
              </a:pPr>
              <a:t>‹#›</a:t>
            </a:fld>
            <a:endParaRPr lang="en-US" altLang="en-US"/>
          </a:p>
        </p:txBody>
      </p:sp>
    </p:spTree>
    <p:extLst>
      <p:ext uri="{BB962C8B-B14F-4D97-AF65-F5344CB8AC3E}">
        <p14:creationId xmlns:p14="http://schemas.microsoft.com/office/powerpoint/2010/main" val="1499152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6B366EC-D8C3-260C-39F5-7298E73B3282}"/>
              </a:ext>
            </a:extLst>
          </p:cNvPr>
          <p:cNvSpPr>
            <a:spLocks noGrp="1"/>
          </p:cNvSpPr>
          <p:nvPr>
            <p:ph type="title"/>
          </p:nvPr>
        </p:nvSpPr>
        <p:spPr bwMode="auto">
          <a:xfrm>
            <a:off x="731838"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ctr" anchorCtr="0" compatLnSpc="1">
            <a:prstTxWarp prst="textNoShape">
              <a:avLst/>
            </a:prstTxWarp>
          </a:bodyPr>
          <a:lstStyle/>
          <a:p>
            <a:pPr lvl="0"/>
            <a:r>
              <a:rPr lang="en-US" altLang="en-US"/>
              <a:t>Click to edit Master title style</a:t>
            </a:r>
            <a:endParaRPr lang="vi-VN" altLang="en-US"/>
          </a:p>
        </p:txBody>
      </p:sp>
      <p:sp>
        <p:nvSpPr>
          <p:cNvPr id="1027" name="Text Placeholder 2">
            <a:extLst>
              <a:ext uri="{FF2B5EF4-FFF2-40B4-BE49-F238E27FC236}">
                <a16:creationId xmlns:a16="http://schemas.microsoft.com/office/drawing/2014/main" id="{54A91A25-A91A-EFA9-F832-D555785C5EB4}"/>
              </a:ext>
            </a:extLst>
          </p:cNvPr>
          <p:cNvSpPr>
            <a:spLocks noGrp="1"/>
          </p:cNvSpPr>
          <p:nvPr>
            <p:ph type="body" idx="1"/>
          </p:nvPr>
        </p:nvSpPr>
        <p:spPr bwMode="auto">
          <a:xfrm>
            <a:off x="731838"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0622" tIns="65311" rIns="130622" bIns="65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vi-VN" altLang="en-US"/>
          </a:p>
        </p:txBody>
      </p:sp>
      <p:sp>
        <p:nvSpPr>
          <p:cNvPr id="4" name="Date Placeholder 3">
            <a:extLst>
              <a:ext uri="{FF2B5EF4-FFF2-40B4-BE49-F238E27FC236}">
                <a16:creationId xmlns:a16="http://schemas.microsoft.com/office/drawing/2014/main" id="{E88D5E80-D723-46E6-4A58-1551BCA073F3}"/>
              </a:ext>
            </a:extLst>
          </p:cNvPr>
          <p:cNvSpPr>
            <a:spLocks noGrp="1"/>
          </p:cNvSpPr>
          <p:nvPr>
            <p:ph type="dt" sz="half" idx="2"/>
          </p:nvPr>
        </p:nvSpPr>
        <p:spPr>
          <a:xfrm>
            <a:off x="731838" y="7627938"/>
            <a:ext cx="3413125"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8A066653-7238-967E-80A7-F29E96F7D506}"/>
              </a:ext>
            </a:extLst>
          </p:cNvPr>
          <p:cNvSpPr>
            <a:spLocks noGrp="1"/>
          </p:cNvSpPr>
          <p:nvPr>
            <p:ph type="ftr" sz="quarter" idx="3"/>
          </p:nvPr>
        </p:nvSpPr>
        <p:spPr>
          <a:xfrm>
            <a:off x="4999038" y="7627938"/>
            <a:ext cx="4632325"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2DAD956-D793-842B-2114-5269468D5D4E}"/>
              </a:ext>
            </a:extLst>
          </p:cNvPr>
          <p:cNvSpPr>
            <a:spLocks noGrp="1"/>
          </p:cNvSpPr>
          <p:nvPr>
            <p:ph type="sldNum" sz="quarter" idx="4"/>
          </p:nvPr>
        </p:nvSpPr>
        <p:spPr>
          <a:xfrm>
            <a:off x="10485438" y="7627938"/>
            <a:ext cx="3413125" cy="438150"/>
          </a:xfrm>
          <a:prstGeom prst="rect">
            <a:avLst/>
          </a:prstGeom>
        </p:spPr>
        <p:txBody>
          <a:bodyPr vert="horz" wrap="square" lIns="130622" tIns="65311" rIns="130622" bIns="65311" numCol="1" anchor="ctr" anchorCtr="0" compatLnSpc="1">
            <a:prstTxWarp prst="textNoShape">
              <a:avLst/>
            </a:prstTxWarp>
          </a:bodyPr>
          <a:lstStyle>
            <a:lvl1pPr algn="r">
              <a:defRPr sz="1700">
                <a:solidFill>
                  <a:srgbClr val="898989"/>
                </a:solidFill>
              </a:defRPr>
            </a:lvl1pPr>
          </a:lstStyle>
          <a:p>
            <a:pPr>
              <a:defRPr/>
            </a:pPr>
            <a:fld id="{BFE64AFC-1A2B-4D0C-8067-14C2911FB85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6300" kern="1200">
          <a:solidFill>
            <a:schemeClr val="tx1"/>
          </a:solidFill>
          <a:latin typeface="+mj-lt"/>
          <a:ea typeface="+mj-ea"/>
          <a:cs typeface="+mj-cs"/>
        </a:defRPr>
      </a:lvl1pPr>
      <a:lvl2pPr algn="ctr" rtl="0" eaLnBrk="0" fontAlgn="base" hangingPunct="0">
        <a:spcBef>
          <a:spcPct val="0"/>
        </a:spcBef>
        <a:spcAft>
          <a:spcPct val="0"/>
        </a:spcAft>
        <a:defRPr sz="6300">
          <a:solidFill>
            <a:schemeClr val="tx1"/>
          </a:solidFill>
          <a:latin typeface="Calibri" pitchFamily="34" charset="0"/>
        </a:defRPr>
      </a:lvl2pPr>
      <a:lvl3pPr algn="ctr" rtl="0" eaLnBrk="0" fontAlgn="base" hangingPunct="0">
        <a:spcBef>
          <a:spcPct val="0"/>
        </a:spcBef>
        <a:spcAft>
          <a:spcPct val="0"/>
        </a:spcAft>
        <a:defRPr sz="6300">
          <a:solidFill>
            <a:schemeClr val="tx1"/>
          </a:solidFill>
          <a:latin typeface="Calibri" pitchFamily="34" charset="0"/>
        </a:defRPr>
      </a:lvl3pPr>
      <a:lvl4pPr algn="ctr" rtl="0" eaLnBrk="0" fontAlgn="base" hangingPunct="0">
        <a:spcBef>
          <a:spcPct val="0"/>
        </a:spcBef>
        <a:spcAft>
          <a:spcPct val="0"/>
        </a:spcAft>
        <a:defRPr sz="6300">
          <a:solidFill>
            <a:schemeClr val="tx1"/>
          </a:solidFill>
          <a:latin typeface="Calibri" pitchFamily="34" charset="0"/>
        </a:defRPr>
      </a:lvl4pPr>
      <a:lvl5pPr algn="ctr" rtl="0" eaLnBrk="0" fontAlgn="base" hangingPunct="0">
        <a:spcBef>
          <a:spcPct val="0"/>
        </a:spcBef>
        <a:spcAft>
          <a:spcPct val="0"/>
        </a:spcAft>
        <a:defRPr sz="6300">
          <a:solidFill>
            <a:schemeClr val="tx1"/>
          </a:solidFill>
          <a:latin typeface="Calibri" pitchFamily="34" charset="0"/>
        </a:defRPr>
      </a:lvl5pPr>
      <a:lvl6pPr marL="653110" algn="ctr" rtl="0" fontAlgn="base">
        <a:spcBef>
          <a:spcPct val="0"/>
        </a:spcBef>
        <a:spcAft>
          <a:spcPct val="0"/>
        </a:spcAft>
        <a:defRPr sz="6300">
          <a:solidFill>
            <a:schemeClr val="tx1"/>
          </a:solidFill>
          <a:latin typeface="Calibri" pitchFamily="34" charset="0"/>
        </a:defRPr>
      </a:lvl6pPr>
      <a:lvl7pPr marL="1306220" algn="ctr" rtl="0" fontAlgn="base">
        <a:spcBef>
          <a:spcPct val="0"/>
        </a:spcBef>
        <a:spcAft>
          <a:spcPct val="0"/>
        </a:spcAft>
        <a:defRPr sz="6300">
          <a:solidFill>
            <a:schemeClr val="tx1"/>
          </a:solidFill>
          <a:latin typeface="Calibri" pitchFamily="34" charset="0"/>
        </a:defRPr>
      </a:lvl7pPr>
      <a:lvl8pPr marL="1959331" algn="ctr" rtl="0" fontAlgn="base">
        <a:spcBef>
          <a:spcPct val="0"/>
        </a:spcBef>
        <a:spcAft>
          <a:spcPct val="0"/>
        </a:spcAft>
        <a:defRPr sz="6300">
          <a:solidFill>
            <a:schemeClr val="tx1"/>
          </a:solidFill>
          <a:latin typeface="Calibri" pitchFamily="34" charset="0"/>
        </a:defRPr>
      </a:lvl8pPr>
      <a:lvl9pPr marL="2612441" algn="ctr" rtl="0" fontAlgn="base">
        <a:spcBef>
          <a:spcPct val="0"/>
        </a:spcBef>
        <a:spcAft>
          <a:spcPct val="0"/>
        </a:spcAft>
        <a:defRPr sz="6300">
          <a:solidFill>
            <a:schemeClr val="tx1"/>
          </a:solidFill>
          <a:latin typeface="Calibri" pitchFamily="34" charset="0"/>
        </a:defRPr>
      </a:lvl9pPr>
    </p:titleStyle>
    <p:bodyStyle>
      <a:lvl1pPr marL="488950" indent="-488950" algn="l" rtl="0" eaLnBrk="0" fontAlgn="base" hangingPunct="0">
        <a:spcBef>
          <a:spcPct val="20000"/>
        </a:spcBef>
        <a:spcAft>
          <a:spcPct val="0"/>
        </a:spcAft>
        <a:buFont typeface="Arial" panose="020B0604020202020204" pitchFamily="34" charset="0"/>
        <a:buChar char="•"/>
        <a:defRPr sz="4600" kern="1200">
          <a:solidFill>
            <a:schemeClr val="tx1"/>
          </a:solidFill>
          <a:latin typeface="+mn-lt"/>
          <a:ea typeface="+mn-ea"/>
          <a:cs typeface="+mn-cs"/>
        </a:defRPr>
      </a:lvl1pPr>
      <a:lvl2pPr marL="1060450" indent="-407988"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31950" indent="-32543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84413" indent="-325438"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4pPr>
      <a:lvl5pPr marL="2938463" indent="-325438" algn="l"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itchFamily="34" charset="0"/>
        <a:buChar char="•"/>
        <a:defRPr sz="2900" kern="1200">
          <a:solidFill>
            <a:schemeClr val="tx1"/>
          </a:solidFill>
          <a:latin typeface="+mn-lt"/>
          <a:ea typeface="+mn-ea"/>
          <a:cs typeface="+mn-cs"/>
        </a:defRPr>
      </a:lvl9pPr>
    </p:bodyStyle>
    <p:otherStyle>
      <a:defPPr>
        <a:defRPr lang="vi-VN"/>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a:extLst>
              <a:ext uri="{FF2B5EF4-FFF2-40B4-BE49-F238E27FC236}">
                <a16:creationId xmlns:a16="http://schemas.microsoft.com/office/drawing/2014/main" id="{C1E01825-16E8-BC83-945F-5F39580048F8}"/>
              </a:ext>
            </a:extLst>
          </p:cNvPr>
          <p:cNvSpPr>
            <a:spLocks noChangeArrowheads="1" noChangeShapeType="1" noTextEdit="1"/>
          </p:cNvSpPr>
          <p:nvPr/>
        </p:nvSpPr>
        <p:spPr bwMode="auto">
          <a:xfrm>
            <a:off x="6162675" y="1144588"/>
            <a:ext cx="6654800" cy="2363787"/>
          </a:xfrm>
          <a:prstGeom prst="rect">
            <a:avLst/>
          </a:prstGeom>
        </p:spPr>
        <p:txBody>
          <a:bodyPr wrap="none" fromWordArt="1">
            <a:prstTxWarp prst="textPlain">
              <a:avLst>
                <a:gd name="adj" fmla="val 50000"/>
              </a:avLst>
            </a:prstTxWarp>
          </a:bodyPr>
          <a:lstStyle/>
          <a:p>
            <a:pPr algn="ctr"/>
            <a:r>
              <a:rPr lang="en-US" sz="51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LUYỆN TỪ VÀ CÂU</a:t>
            </a:r>
          </a:p>
          <a:p>
            <a:pPr algn="ctr"/>
            <a:r>
              <a:rPr lang="en-US" sz="5100" b="1" kern="1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5B</a:t>
            </a:r>
          </a:p>
        </p:txBody>
      </p:sp>
      <p:sp>
        <p:nvSpPr>
          <p:cNvPr id="2051" name="WordArt 3">
            <a:extLst>
              <a:ext uri="{FF2B5EF4-FFF2-40B4-BE49-F238E27FC236}">
                <a16:creationId xmlns:a16="http://schemas.microsoft.com/office/drawing/2014/main" id="{04DDC3AC-53B0-CE5F-7FF1-D8E1A158373C}"/>
              </a:ext>
            </a:extLst>
          </p:cNvPr>
          <p:cNvSpPr>
            <a:spLocks noChangeArrowheads="1" noChangeShapeType="1" noTextEdit="1"/>
          </p:cNvSpPr>
          <p:nvPr/>
        </p:nvSpPr>
        <p:spPr bwMode="auto">
          <a:xfrm>
            <a:off x="609600" y="4572000"/>
            <a:ext cx="8412163" cy="2384425"/>
          </a:xfrm>
          <a:prstGeom prst="rect">
            <a:avLst/>
          </a:prstGeom>
        </p:spPr>
        <p:txBody>
          <a:bodyPr wrap="none" fromWordArt="1">
            <a:prstTxWarp prst="textPlain">
              <a:avLst>
                <a:gd name="adj" fmla="val 50000"/>
              </a:avLst>
            </a:prstTxWarp>
          </a:bodyPr>
          <a:lstStyle/>
          <a:p>
            <a:pPr algn="ctr"/>
            <a:r>
              <a:rPr lang="en-US" sz="51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Liên kết các câu trong bài bằng cách lặp từ ngữ</a:t>
            </a:r>
          </a:p>
        </p:txBody>
      </p:sp>
      <p:sp>
        <p:nvSpPr>
          <p:cNvPr id="2052" name="WordArt 4">
            <a:extLst>
              <a:ext uri="{FF2B5EF4-FFF2-40B4-BE49-F238E27FC236}">
                <a16:creationId xmlns:a16="http://schemas.microsoft.com/office/drawing/2014/main" id="{D7C0175A-CB6B-8DAE-163F-7E7BEDB8CAAE}"/>
              </a:ext>
            </a:extLst>
          </p:cNvPr>
          <p:cNvSpPr>
            <a:spLocks noChangeArrowheads="1" noChangeShapeType="1" noTextEdit="1"/>
          </p:cNvSpPr>
          <p:nvPr/>
        </p:nvSpPr>
        <p:spPr bwMode="auto">
          <a:xfrm>
            <a:off x="2200275" y="7312025"/>
            <a:ext cx="10296525" cy="690563"/>
          </a:xfrm>
          <a:prstGeom prst="rect">
            <a:avLst/>
          </a:prstGeom>
        </p:spPr>
        <p:txBody>
          <a:bodyPr wrap="none" fromWordArt="1">
            <a:prstTxWarp prst="textPlain">
              <a:avLst>
                <a:gd name="adj" fmla="val 50000"/>
              </a:avLst>
            </a:prstTxWarp>
          </a:bodyPr>
          <a:lstStyle/>
          <a:p>
            <a:pPr algn="ctr"/>
            <a:r>
              <a:rPr lang="vi-VN" sz="5100" b="1" kern="1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GIÁO VIÊN: Mai Trần Như Phượng</a:t>
            </a:r>
            <a:endParaRPr lang="en-US" sz="5100" b="1" kern="10">
              <a:ln w="9525">
                <a:solidFill>
                  <a:srgbClr val="800000"/>
                </a:solidFill>
                <a:round/>
                <a:headEnd/>
                <a:tailEnd/>
              </a:ln>
              <a:solidFill>
                <a:srgbClr val="00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3" name="Picture 3" descr="WhitecornerFlower">
            <a:extLst>
              <a:ext uri="{FF2B5EF4-FFF2-40B4-BE49-F238E27FC236}">
                <a16:creationId xmlns:a16="http://schemas.microsoft.com/office/drawing/2014/main" id="{776B66C5-FD86-742E-E48E-2D424A6D9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765925"/>
            <a:ext cx="1951038"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WhitecornerFlower">
            <a:extLst>
              <a:ext uri="{FF2B5EF4-FFF2-40B4-BE49-F238E27FC236}">
                <a16:creationId xmlns:a16="http://schemas.microsoft.com/office/drawing/2014/main" id="{D41247B7-53E5-5D44-B1DC-1B6877474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36475" y="6583363"/>
            <a:ext cx="219392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9">
            <a:extLst>
              <a:ext uri="{FF2B5EF4-FFF2-40B4-BE49-F238E27FC236}">
                <a16:creationId xmlns:a16="http://schemas.microsoft.com/office/drawing/2014/main" id="{7F983E01-3EC8-11ED-135E-AE2CEE8A72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 y="30163"/>
            <a:ext cx="1092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0">
            <a:extLst>
              <a:ext uri="{FF2B5EF4-FFF2-40B4-BE49-F238E27FC236}">
                <a16:creationId xmlns:a16="http://schemas.microsoft.com/office/drawing/2014/main" id="{87783089-286E-50DE-9D94-4FCFBA8A4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96925" y="76200"/>
            <a:ext cx="10922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Rectangle 36">
            <a:extLst>
              <a:ext uri="{FF2B5EF4-FFF2-40B4-BE49-F238E27FC236}">
                <a16:creationId xmlns:a16="http://schemas.microsoft.com/office/drawing/2014/main" id="{65CDBDFA-F4E2-B594-9232-CB8B83DB1BCC}"/>
              </a:ext>
            </a:extLst>
          </p:cNvPr>
          <p:cNvSpPr>
            <a:spLocks noChangeArrowheads="1"/>
          </p:cNvSpPr>
          <p:nvPr/>
        </p:nvSpPr>
        <p:spPr bwMode="auto">
          <a:xfrm>
            <a:off x="0" y="0"/>
            <a:ext cx="14630400" cy="8229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pic>
        <p:nvPicPr>
          <p:cNvPr id="2058" name="Picture 11">
            <a:extLst>
              <a:ext uri="{FF2B5EF4-FFF2-40B4-BE49-F238E27FC236}">
                <a16:creationId xmlns:a16="http://schemas.microsoft.com/office/drawing/2014/main" id="{42F38E53-2E42-28A6-1B42-A680712A1E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388475" y="3657600"/>
            <a:ext cx="4754563" cy="356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780EA73-EA80-B9C6-DD61-28F36D2E95CD}"/>
              </a:ext>
            </a:extLst>
          </p:cNvPr>
          <p:cNvSpPr>
            <a:spLocks noGrp="1" noChangeArrowheads="1"/>
          </p:cNvSpPr>
          <p:nvPr>
            <p:ph type="body" sz="half" idx="4294967295"/>
          </p:nvPr>
        </p:nvSpPr>
        <p:spPr>
          <a:xfrm>
            <a:off x="244475" y="1752600"/>
            <a:ext cx="14020800" cy="3565525"/>
          </a:xfrm>
        </p:spPr>
        <p:txBody>
          <a:bodyPr rtlCol="0">
            <a:noAutofit/>
          </a:bodyPr>
          <a:lstStyle/>
          <a:p>
            <a:pPr marL="18142" indent="0" algn="just" eaLnBrk="1" fontAlgn="auto" hangingPunct="1">
              <a:spcBef>
                <a:spcPts val="0"/>
              </a:spcBef>
              <a:spcAft>
                <a:spcPts val="0"/>
              </a:spcAft>
              <a:buFont typeface="Arial" charset="0"/>
              <a:buNone/>
              <a:defRPr/>
            </a:pPr>
            <a:r>
              <a:rPr lang="en-US" sz="3600" b="1" dirty="0">
                <a:solidFill>
                  <a:schemeClr val="bg1"/>
                </a:solidFill>
                <a:latin typeface="Times New Roman"/>
              </a:rPr>
              <a:t> I. </a:t>
            </a:r>
            <a:r>
              <a:rPr lang="en-US" sz="3600" b="1" dirty="0" err="1">
                <a:solidFill>
                  <a:schemeClr val="bg1"/>
                </a:solidFill>
                <a:latin typeface="Times New Roman"/>
              </a:rPr>
              <a:t>Nhận</a:t>
            </a:r>
            <a:r>
              <a:rPr lang="en-US" sz="3600" b="1" dirty="0">
                <a:solidFill>
                  <a:schemeClr val="bg1"/>
                </a:solidFill>
                <a:latin typeface="Times New Roman"/>
              </a:rPr>
              <a:t> </a:t>
            </a:r>
            <a:r>
              <a:rPr lang="en-US" sz="3600" b="1" dirty="0" err="1">
                <a:solidFill>
                  <a:schemeClr val="bg1"/>
                </a:solidFill>
                <a:latin typeface="Times New Roman"/>
              </a:rPr>
              <a:t>xét</a:t>
            </a:r>
            <a:r>
              <a:rPr lang="en-US" sz="3600" b="1" dirty="0">
                <a:solidFill>
                  <a:schemeClr val="bg1"/>
                </a:solidFill>
                <a:latin typeface="Times New Roman"/>
              </a:rPr>
              <a:t>:</a:t>
            </a:r>
          </a:p>
          <a:p>
            <a:pPr marL="18142" indent="399123" algn="just" eaLnBrk="1" fontAlgn="auto" hangingPunct="1">
              <a:spcBef>
                <a:spcPts val="0"/>
              </a:spcBef>
              <a:spcAft>
                <a:spcPts val="0"/>
              </a:spcAft>
              <a:buFont typeface="Arial" charset="0"/>
              <a:buNone/>
              <a:defRPr/>
            </a:pPr>
            <a:r>
              <a:rPr lang="vi-VN" sz="3600" b="1" dirty="0">
                <a:solidFill>
                  <a:schemeClr val="bg1"/>
                </a:solidFill>
                <a:latin typeface="Times New Roman"/>
              </a:rPr>
              <a:t>1. Trong câu in nghiêng dưới đây, từ nào lặp lại từ đã dùng ở câu trước?</a:t>
            </a:r>
            <a:endParaRPr lang="en-US" sz="3600" b="1" dirty="0">
              <a:solidFill>
                <a:schemeClr val="bg1"/>
              </a:solidFill>
              <a:latin typeface="Times New Roman"/>
            </a:endParaRPr>
          </a:p>
          <a:p>
            <a:pPr marL="18142" indent="399123" eaLnBrk="1" fontAlgn="auto" hangingPunct="1">
              <a:spcBef>
                <a:spcPts val="0"/>
              </a:spcBef>
              <a:spcAft>
                <a:spcPts val="0"/>
              </a:spcAft>
              <a:buFont typeface="Arial" charset="0"/>
              <a:buNone/>
              <a:defRPr/>
            </a:pPr>
            <a:r>
              <a:rPr lang="en-US" sz="3600" dirty="0">
                <a:solidFill>
                  <a:schemeClr val="bg1"/>
                </a:solidFill>
                <a:latin typeface="Times New Roman"/>
              </a:rPr>
              <a:t>   </a:t>
            </a:r>
            <a:r>
              <a:rPr lang="vi-VN" sz="3600" dirty="0">
                <a:solidFill>
                  <a:schemeClr val="bg1"/>
                </a:solidFill>
                <a:latin typeface="Times New Roman"/>
              </a:rPr>
              <a:t>Đền thượng nằm chót vót trên đỉnh núi Nghĩa Lĩnh.      Trước đền, những khóm hải đường đâm bông rực đỏ, những cánh bướm nhiều màu sắc bay dập dờn như đang múa quạt xòe hoa.</a:t>
            </a:r>
            <a:r>
              <a:rPr lang="en-US" sz="3600" dirty="0">
                <a:solidFill>
                  <a:schemeClr val="bg1"/>
                </a:solidFill>
                <a:latin typeface="Times New Roman"/>
              </a:rPr>
              <a:t>                                                                            							</a:t>
            </a:r>
            <a:r>
              <a:rPr lang="vi-VN" sz="3600" dirty="0">
                <a:solidFill>
                  <a:schemeClr val="bg1"/>
                </a:solidFill>
                <a:latin typeface="Times New Roman"/>
              </a:rPr>
              <a:t>Đoàn Minh Tuấn</a:t>
            </a:r>
            <a:endParaRPr lang="en-US" sz="3600" dirty="0">
              <a:solidFill>
                <a:schemeClr val="bg1"/>
              </a:solidFill>
              <a:latin typeface="Times New Roman"/>
            </a:endParaRPr>
          </a:p>
        </p:txBody>
      </p:sp>
      <p:sp>
        <p:nvSpPr>
          <p:cNvPr id="11267" name="Rectangle 4">
            <a:extLst>
              <a:ext uri="{FF2B5EF4-FFF2-40B4-BE49-F238E27FC236}">
                <a16:creationId xmlns:a16="http://schemas.microsoft.com/office/drawing/2014/main" id="{BD76031A-1BED-4CDA-45D5-D81AEAA60454}"/>
              </a:ext>
            </a:extLst>
          </p:cNvPr>
          <p:cNvSpPr>
            <a:spLocks noChangeArrowheads="1"/>
          </p:cNvSpPr>
          <p:nvPr/>
        </p:nvSpPr>
        <p:spPr bwMode="auto">
          <a:xfrm>
            <a:off x="685800" y="1022350"/>
            <a:ext cx="353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u="sng">
                <a:solidFill>
                  <a:srgbClr val="FFFFFF"/>
                </a:solidFill>
                <a:latin typeface="Times New Roman" panose="02020603050405020304" pitchFamily="18" charset="0"/>
              </a:rPr>
              <a:t>Luyện từ và câu</a:t>
            </a:r>
          </a:p>
        </p:txBody>
      </p:sp>
      <p:sp>
        <p:nvSpPr>
          <p:cNvPr id="11268" name="Oval 13">
            <a:extLst>
              <a:ext uri="{FF2B5EF4-FFF2-40B4-BE49-F238E27FC236}">
                <a16:creationId xmlns:a16="http://schemas.microsoft.com/office/drawing/2014/main" id="{90CE3854-2AAE-6105-8E42-CD240827D24F}"/>
              </a:ext>
            </a:extLst>
          </p:cNvPr>
          <p:cNvSpPr>
            <a:spLocks noChangeArrowheads="1"/>
          </p:cNvSpPr>
          <p:nvPr/>
        </p:nvSpPr>
        <p:spPr bwMode="auto">
          <a:xfrm>
            <a:off x="4876800" y="1427163"/>
            <a:ext cx="7924800" cy="4016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0000"/>
                </a:solidFill>
                <a:latin typeface="Times New Roman" panose="02020603050405020304" pitchFamily="18" charset="0"/>
              </a:rPr>
              <a:t>           Liên kết các câu trong bài bằng cách lặp </a:t>
            </a:r>
          </a:p>
          <a:p>
            <a:pPr algn="ctr" eaLnBrk="1" hangingPunct="1"/>
            <a:r>
              <a:rPr lang="vi-VN" altLang="en-US" sz="4000" b="1">
                <a:solidFill>
                  <a:srgbClr val="FF0000"/>
                </a:solidFill>
                <a:latin typeface="Times New Roman" panose="02020603050405020304" pitchFamily="18" charset="0"/>
              </a:rPr>
              <a:t>từ ngữ</a:t>
            </a:r>
            <a:endParaRPr lang="en-US" altLang="en-US" sz="4000" b="1">
              <a:solidFill>
                <a:srgbClr val="FF0000"/>
              </a:solidFill>
              <a:latin typeface="Times New Roman" panose="02020603050405020304" pitchFamily="18" charset="0"/>
            </a:endParaRPr>
          </a:p>
        </p:txBody>
      </p:sp>
      <p:sp>
        <p:nvSpPr>
          <p:cNvPr id="11269" name="Rectangle 4">
            <a:extLst>
              <a:ext uri="{FF2B5EF4-FFF2-40B4-BE49-F238E27FC236}">
                <a16:creationId xmlns:a16="http://schemas.microsoft.com/office/drawing/2014/main" id="{2F15DD11-8341-351B-0820-98BCFE5517F7}"/>
              </a:ext>
            </a:extLst>
          </p:cNvPr>
          <p:cNvSpPr>
            <a:spLocks noChangeArrowheads="1"/>
          </p:cNvSpPr>
          <p:nvPr/>
        </p:nvSpPr>
        <p:spPr bwMode="auto">
          <a:xfrm>
            <a:off x="365125" y="457200"/>
            <a:ext cx="13777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a:solidFill>
                  <a:srgbClr val="FFFFFF"/>
                </a:solidFill>
                <a:latin typeface="Times New Roman" panose="02020603050405020304" pitchFamily="18" charset="0"/>
              </a:rPr>
              <a:t>Thứ ba ngày </a:t>
            </a:r>
            <a:r>
              <a:rPr lang="vi-VN" altLang="en-US" sz="4000" b="1">
                <a:solidFill>
                  <a:srgbClr val="FFFFFF"/>
                </a:solidFill>
                <a:latin typeface="Times New Roman" panose="02020603050405020304" pitchFamily="18" charset="0"/>
              </a:rPr>
              <a:t>8</a:t>
            </a:r>
            <a:r>
              <a:rPr lang="en-US" altLang="en-US" sz="4000" b="1">
                <a:solidFill>
                  <a:srgbClr val="FFFFFF"/>
                </a:solidFill>
                <a:latin typeface="Times New Roman" panose="02020603050405020304" pitchFamily="18" charset="0"/>
              </a:rPr>
              <a:t> tháng </a:t>
            </a:r>
            <a:r>
              <a:rPr lang="vi-VN" altLang="en-US" sz="4000" b="1">
                <a:solidFill>
                  <a:srgbClr val="FFFFFF"/>
                </a:solidFill>
                <a:latin typeface="Times New Roman" panose="02020603050405020304" pitchFamily="18" charset="0"/>
              </a:rPr>
              <a:t>3</a:t>
            </a:r>
            <a:r>
              <a:rPr lang="en-US" altLang="en-US" sz="4000" b="1">
                <a:solidFill>
                  <a:srgbClr val="FFFFFF"/>
                </a:solidFill>
                <a:latin typeface="Times New Roman" panose="02020603050405020304" pitchFamily="18" charset="0"/>
              </a:rPr>
              <a:t> năm </a:t>
            </a:r>
            <a:r>
              <a:rPr lang="vi-VN" altLang="en-US" sz="4000" b="1">
                <a:solidFill>
                  <a:srgbClr val="FFFFFF"/>
                </a:solidFill>
                <a:latin typeface="Times New Roman" panose="02020603050405020304" pitchFamily="18" charset="0"/>
              </a:rPr>
              <a:t>2022</a:t>
            </a:r>
            <a:endParaRPr lang="en-US" altLang="en-US" sz="4000" b="1">
              <a:solidFill>
                <a:srgbClr val="FFFFFF"/>
              </a:solidFill>
              <a:latin typeface="Times New Roman" panose="02020603050405020304" pitchFamily="18" charset="0"/>
            </a:endParaRPr>
          </a:p>
        </p:txBody>
      </p:sp>
      <p:sp>
        <p:nvSpPr>
          <p:cNvPr id="6" name="Oval 5">
            <a:extLst>
              <a:ext uri="{FF2B5EF4-FFF2-40B4-BE49-F238E27FC236}">
                <a16:creationId xmlns:a16="http://schemas.microsoft.com/office/drawing/2014/main" id="{7D3F0CDD-E266-5978-6C65-0F04B32247F6}"/>
              </a:ext>
            </a:extLst>
          </p:cNvPr>
          <p:cNvSpPr/>
          <p:nvPr/>
        </p:nvSpPr>
        <p:spPr>
          <a:xfrm>
            <a:off x="609600" y="35052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latin typeface="+mj-lt"/>
              </a:rPr>
              <a:t>1</a:t>
            </a:r>
            <a:endParaRPr lang="en-US" dirty="0">
              <a:latin typeface="+mj-lt"/>
            </a:endParaRPr>
          </a:p>
        </p:txBody>
      </p:sp>
      <p:sp>
        <p:nvSpPr>
          <p:cNvPr id="7" name="Oval 6">
            <a:extLst>
              <a:ext uri="{FF2B5EF4-FFF2-40B4-BE49-F238E27FC236}">
                <a16:creationId xmlns:a16="http://schemas.microsoft.com/office/drawing/2014/main" id="{53677414-EFA0-743A-A318-7A9204774F3B}"/>
              </a:ext>
            </a:extLst>
          </p:cNvPr>
          <p:cNvSpPr/>
          <p:nvPr/>
        </p:nvSpPr>
        <p:spPr>
          <a:xfrm>
            <a:off x="10791825" y="35052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latin typeface="+mj-lt"/>
              </a:rPr>
              <a:t>2  </a:t>
            </a:r>
            <a:endParaRPr lang="en-US" dirty="0">
              <a:latin typeface="+mj-lt"/>
            </a:endParaRPr>
          </a:p>
        </p:txBody>
      </p:sp>
      <p:sp>
        <p:nvSpPr>
          <p:cNvPr id="8" name="Rectangle 4">
            <a:extLst>
              <a:ext uri="{FF2B5EF4-FFF2-40B4-BE49-F238E27FC236}">
                <a16:creationId xmlns:a16="http://schemas.microsoft.com/office/drawing/2014/main" id="{050739F2-C45F-2E05-6375-E6A5D3A8E8CC}"/>
              </a:ext>
            </a:extLst>
          </p:cNvPr>
          <p:cNvSpPr>
            <a:spLocks noChangeArrowheads="1"/>
          </p:cNvSpPr>
          <p:nvPr/>
        </p:nvSpPr>
        <p:spPr bwMode="auto">
          <a:xfrm>
            <a:off x="863600" y="3435350"/>
            <a:ext cx="1295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rgbClr val="FF0000"/>
                </a:solidFill>
                <a:latin typeface="Times New Roman" panose="02020603050405020304" pitchFamily="18" charset="0"/>
              </a:rPr>
              <a:t>Đền</a:t>
            </a:r>
            <a:endParaRPr lang="en-US" altLang="en-US" sz="3600">
              <a:solidFill>
                <a:srgbClr val="FF0000"/>
              </a:solidFill>
              <a:latin typeface="Times New Roman" panose="02020603050405020304" pitchFamily="18" charset="0"/>
            </a:endParaRPr>
          </a:p>
        </p:txBody>
      </p:sp>
      <p:sp>
        <p:nvSpPr>
          <p:cNvPr id="9" name="Rectangle 4">
            <a:extLst>
              <a:ext uri="{FF2B5EF4-FFF2-40B4-BE49-F238E27FC236}">
                <a16:creationId xmlns:a16="http://schemas.microsoft.com/office/drawing/2014/main" id="{BB98721E-6300-0570-18CA-7C340D038CA6}"/>
              </a:ext>
            </a:extLst>
          </p:cNvPr>
          <p:cNvSpPr>
            <a:spLocks noChangeArrowheads="1"/>
          </p:cNvSpPr>
          <p:nvPr/>
        </p:nvSpPr>
        <p:spPr bwMode="auto">
          <a:xfrm>
            <a:off x="12192000" y="3429000"/>
            <a:ext cx="1295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rgbClr val="FF0000"/>
                </a:solidFill>
                <a:latin typeface="Times New Roman" panose="02020603050405020304" pitchFamily="18" charset="0"/>
              </a:rPr>
              <a:t>đền</a:t>
            </a:r>
            <a:endParaRPr lang="en-US" altLang="en-US" sz="360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67303DD-1FF6-4466-16FF-56F87BA92396}"/>
              </a:ext>
            </a:extLst>
          </p:cNvPr>
          <p:cNvSpPr>
            <a:spLocks noGrp="1" noChangeArrowheads="1"/>
          </p:cNvSpPr>
          <p:nvPr>
            <p:ph type="body" sz="half" idx="4294967295"/>
          </p:nvPr>
        </p:nvSpPr>
        <p:spPr>
          <a:xfrm>
            <a:off x="244475" y="1752600"/>
            <a:ext cx="14020800" cy="3565525"/>
          </a:xfrm>
        </p:spPr>
        <p:txBody>
          <a:bodyPr rtlCol="0">
            <a:noAutofit/>
          </a:bodyPr>
          <a:lstStyle/>
          <a:p>
            <a:pPr marL="18142" indent="0" algn="just" eaLnBrk="1" fontAlgn="auto" hangingPunct="1">
              <a:spcBef>
                <a:spcPts val="0"/>
              </a:spcBef>
              <a:spcAft>
                <a:spcPts val="0"/>
              </a:spcAft>
              <a:buFont typeface="Arial" charset="0"/>
              <a:buNone/>
              <a:defRPr/>
            </a:pPr>
            <a:r>
              <a:rPr lang="en-US" sz="3600" b="1" dirty="0">
                <a:solidFill>
                  <a:schemeClr val="bg1"/>
                </a:solidFill>
                <a:latin typeface="Times New Roman"/>
              </a:rPr>
              <a:t> I. </a:t>
            </a:r>
            <a:r>
              <a:rPr lang="en-US" sz="3600" b="1" dirty="0" err="1">
                <a:solidFill>
                  <a:schemeClr val="bg1"/>
                </a:solidFill>
                <a:latin typeface="Times New Roman"/>
              </a:rPr>
              <a:t>Nhận</a:t>
            </a:r>
            <a:r>
              <a:rPr lang="en-US" sz="3600" b="1" dirty="0">
                <a:solidFill>
                  <a:schemeClr val="bg1"/>
                </a:solidFill>
                <a:latin typeface="Times New Roman"/>
              </a:rPr>
              <a:t> </a:t>
            </a:r>
            <a:r>
              <a:rPr lang="en-US" sz="3600" b="1" dirty="0" err="1">
                <a:solidFill>
                  <a:schemeClr val="bg1"/>
                </a:solidFill>
                <a:latin typeface="Times New Roman"/>
              </a:rPr>
              <a:t>xét</a:t>
            </a:r>
            <a:r>
              <a:rPr lang="en-US" sz="3600" b="1" dirty="0">
                <a:solidFill>
                  <a:schemeClr val="bg1"/>
                </a:solidFill>
                <a:latin typeface="Times New Roman"/>
              </a:rPr>
              <a:t>:</a:t>
            </a:r>
          </a:p>
          <a:p>
            <a:pPr marL="18142" indent="399123" algn="just" eaLnBrk="1" fontAlgn="auto" hangingPunct="1">
              <a:spcBef>
                <a:spcPts val="0"/>
              </a:spcBef>
              <a:spcAft>
                <a:spcPts val="0"/>
              </a:spcAft>
              <a:buFont typeface="Arial" charset="0"/>
              <a:buNone/>
              <a:defRPr/>
            </a:pPr>
            <a:r>
              <a:rPr lang="vi-VN" sz="3600" b="1" dirty="0">
                <a:solidFill>
                  <a:schemeClr val="bg1"/>
                </a:solidFill>
                <a:latin typeface="Times New Roman"/>
              </a:rPr>
              <a:t>2. Nếu ta thay từ được dùng lặp lại bằng một trong các từ </a:t>
            </a:r>
            <a:r>
              <a:rPr lang="vi-VN" sz="3600" b="1" dirty="0">
                <a:solidFill>
                  <a:srgbClr val="FF0000"/>
                </a:solidFill>
                <a:latin typeface="Times New Roman"/>
              </a:rPr>
              <a:t>nhà</a:t>
            </a:r>
            <a:r>
              <a:rPr lang="vi-VN" sz="3600" b="1" dirty="0">
                <a:solidFill>
                  <a:schemeClr val="bg1"/>
                </a:solidFill>
                <a:latin typeface="Times New Roman"/>
              </a:rPr>
              <a:t>, </a:t>
            </a:r>
            <a:r>
              <a:rPr lang="vi-VN" sz="3600" b="1" dirty="0">
                <a:solidFill>
                  <a:srgbClr val="FF0000"/>
                </a:solidFill>
                <a:latin typeface="Times New Roman"/>
              </a:rPr>
              <a:t>chùa, trường, lớp </a:t>
            </a:r>
            <a:r>
              <a:rPr lang="vi-VN" sz="3600" b="1" dirty="0">
                <a:solidFill>
                  <a:schemeClr val="bg1"/>
                </a:solidFill>
                <a:latin typeface="Times New Roman"/>
              </a:rPr>
              <a:t>thì hai câu trên có còn gắn bó với nhau không?</a:t>
            </a:r>
            <a:endParaRPr lang="en-US" sz="3600" b="1" dirty="0">
              <a:solidFill>
                <a:schemeClr val="bg1"/>
              </a:solidFill>
              <a:latin typeface="Times New Roman"/>
            </a:endParaRPr>
          </a:p>
          <a:p>
            <a:pPr marL="18142" indent="399123" eaLnBrk="1" fontAlgn="auto" hangingPunct="1">
              <a:spcBef>
                <a:spcPts val="0"/>
              </a:spcBef>
              <a:spcAft>
                <a:spcPts val="0"/>
              </a:spcAft>
              <a:buFont typeface="Arial" charset="0"/>
              <a:buNone/>
              <a:defRPr/>
            </a:pPr>
            <a:r>
              <a:rPr lang="en-US" sz="3600" dirty="0">
                <a:solidFill>
                  <a:schemeClr val="bg1"/>
                </a:solidFill>
                <a:latin typeface="Times New Roman"/>
              </a:rPr>
              <a:t>   </a:t>
            </a:r>
            <a:r>
              <a:rPr lang="vi-VN" sz="3600" dirty="0">
                <a:solidFill>
                  <a:schemeClr val="bg1"/>
                </a:solidFill>
                <a:latin typeface="Times New Roman"/>
              </a:rPr>
              <a:t>Đền thượng nằm chót vót trên đỉnh núi Nghĩa Lĩnh.      Trước       , những khóm hải đường đâm bông rực đỏ, những cánh bướm nhiều màu sắc bay dập dờn như đang múa quạt xòe hoa.</a:t>
            </a:r>
            <a:r>
              <a:rPr lang="en-US" sz="3600" dirty="0">
                <a:solidFill>
                  <a:schemeClr val="bg1"/>
                </a:solidFill>
                <a:latin typeface="Times New Roman"/>
              </a:rPr>
              <a:t>                                                                        							</a:t>
            </a:r>
            <a:r>
              <a:rPr lang="vi-VN" sz="3600" dirty="0">
                <a:solidFill>
                  <a:schemeClr val="bg1"/>
                </a:solidFill>
                <a:latin typeface="Times New Roman"/>
              </a:rPr>
              <a:t>Đoàn Minh Tuấn</a:t>
            </a:r>
            <a:endParaRPr lang="en-US" sz="3600" dirty="0">
              <a:solidFill>
                <a:schemeClr val="bg1"/>
              </a:solidFill>
              <a:latin typeface="Times New Roman"/>
            </a:endParaRPr>
          </a:p>
        </p:txBody>
      </p:sp>
      <p:sp>
        <p:nvSpPr>
          <p:cNvPr id="12291" name="Rectangle 4">
            <a:extLst>
              <a:ext uri="{FF2B5EF4-FFF2-40B4-BE49-F238E27FC236}">
                <a16:creationId xmlns:a16="http://schemas.microsoft.com/office/drawing/2014/main" id="{04444011-A72F-F5AB-6A49-8F7364E88FC6}"/>
              </a:ext>
            </a:extLst>
          </p:cNvPr>
          <p:cNvSpPr>
            <a:spLocks noChangeArrowheads="1"/>
          </p:cNvSpPr>
          <p:nvPr/>
        </p:nvSpPr>
        <p:spPr bwMode="auto">
          <a:xfrm>
            <a:off x="685800" y="1022350"/>
            <a:ext cx="353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u="sng">
                <a:solidFill>
                  <a:srgbClr val="FFFFFF"/>
                </a:solidFill>
                <a:latin typeface="Times New Roman" panose="02020603050405020304" pitchFamily="18" charset="0"/>
              </a:rPr>
              <a:t>Luyện từ và câu</a:t>
            </a:r>
          </a:p>
        </p:txBody>
      </p:sp>
      <p:sp>
        <p:nvSpPr>
          <p:cNvPr id="12292" name="Oval 13">
            <a:extLst>
              <a:ext uri="{FF2B5EF4-FFF2-40B4-BE49-F238E27FC236}">
                <a16:creationId xmlns:a16="http://schemas.microsoft.com/office/drawing/2014/main" id="{36B233A3-2D81-59A1-AE9D-D21E3DA190E7}"/>
              </a:ext>
            </a:extLst>
          </p:cNvPr>
          <p:cNvSpPr>
            <a:spLocks noChangeArrowheads="1"/>
          </p:cNvSpPr>
          <p:nvPr/>
        </p:nvSpPr>
        <p:spPr bwMode="auto">
          <a:xfrm>
            <a:off x="4876800" y="1427163"/>
            <a:ext cx="7924800" cy="4016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0000"/>
                </a:solidFill>
                <a:latin typeface="Times New Roman" panose="02020603050405020304" pitchFamily="18" charset="0"/>
              </a:rPr>
              <a:t>           Liên kết các câu trong bài bằng cách lặp </a:t>
            </a:r>
          </a:p>
          <a:p>
            <a:pPr algn="ctr" eaLnBrk="1" hangingPunct="1"/>
            <a:r>
              <a:rPr lang="vi-VN" altLang="en-US" sz="4000" b="1">
                <a:solidFill>
                  <a:srgbClr val="FF0000"/>
                </a:solidFill>
                <a:latin typeface="Times New Roman" panose="02020603050405020304" pitchFamily="18" charset="0"/>
              </a:rPr>
              <a:t>từ ngữ</a:t>
            </a:r>
            <a:endParaRPr lang="en-US" altLang="en-US" sz="4000" b="1">
              <a:solidFill>
                <a:srgbClr val="FF0000"/>
              </a:solidFill>
              <a:latin typeface="Times New Roman" panose="02020603050405020304" pitchFamily="18" charset="0"/>
            </a:endParaRPr>
          </a:p>
        </p:txBody>
      </p:sp>
      <p:sp>
        <p:nvSpPr>
          <p:cNvPr id="12293" name="Rectangle 4">
            <a:extLst>
              <a:ext uri="{FF2B5EF4-FFF2-40B4-BE49-F238E27FC236}">
                <a16:creationId xmlns:a16="http://schemas.microsoft.com/office/drawing/2014/main" id="{B7E3BAF1-0635-0DAF-D90A-AEB73B464113}"/>
              </a:ext>
            </a:extLst>
          </p:cNvPr>
          <p:cNvSpPr>
            <a:spLocks noChangeArrowheads="1"/>
          </p:cNvSpPr>
          <p:nvPr/>
        </p:nvSpPr>
        <p:spPr bwMode="auto">
          <a:xfrm>
            <a:off x="365125" y="457200"/>
            <a:ext cx="13777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a:solidFill>
                  <a:srgbClr val="FFFFFF"/>
                </a:solidFill>
                <a:latin typeface="Times New Roman" panose="02020603050405020304" pitchFamily="18" charset="0"/>
              </a:rPr>
              <a:t>Thứ ba ngày </a:t>
            </a:r>
            <a:r>
              <a:rPr lang="vi-VN" altLang="en-US" sz="4000" b="1">
                <a:solidFill>
                  <a:srgbClr val="FFFFFF"/>
                </a:solidFill>
                <a:latin typeface="Times New Roman" panose="02020603050405020304" pitchFamily="18" charset="0"/>
              </a:rPr>
              <a:t>8</a:t>
            </a:r>
            <a:r>
              <a:rPr lang="en-US" altLang="en-US" sz="4000" b="1">
                <a:solidFill>
                  <a:srgbClr val="FFFFFF"/>
                </a:solidFill>
                <a:latin typeface="Times New Roman" panose="02020603050405020304" pitchFamily="18" charset="0"/>
              </a:rPr>
              <a:t> tháng </a:t>
            </a:r>
            <a:r>
              <a:rPr lang="vi-VN" altLang="en-US" sz="4000" b="1">
                <a:solidFill>
                  <a:srgbClr val="FFFFFF"/>
                </a:solidFill>
                <a:latin typeface="Times New Roman" panose="02020603050405020304" pitchFamily="18" charset="0"/>
              </a:rPr>
              <a:t>3</a:t>
            </a:r>
            <a:r>
              <a:rPr lang="en-US" altLang="en-US" sz="4000" b="1">
                <a:solidFill>
                  <a:srgbClr val="FFFFFF"/>
                </a:solidFill>
                <a:latin typeface="Times New Roman" panose="02020603050405020304" pitchFamily="18" charset="0"/>
              </a:rPr>
              <a:t> năm </a:t>
            </a:r>
            <a:r>
              <a:rPr lang="vi-VN" altLang="en-US" sz="4000" b="1">
                <a:solidFill>
                  <a:srgbClr val="FFFFFF"/>
                </a:solidFill>
                <a:latin typeface="Times New Roman" panose="02020603050405020304" pitchFamily="18" charset="0"/>
              </a:rPr>
              <a:t>2022</a:t>
            </a:r>
            <a:endParaRPr lang="en-US" altLang="en-US" sz="4000" b="1">
              <a:solidFill>
                <a:srgbClr val="FFFFFF"/>
              </a:solidFill>
              <a:latin typeface="Times New Roman" panose="02020603050405020304" pitchFamily="18" charset="0"/>
            </a:endParaRPr>
          </a:p>
        </p:txBody>
      </p:sp>
      <p:sp>
        <p:nvSpPr>
          <p:cNvPr id="6" name="Oval 5">
            <a:extLst>
              <a:ext uri="{FF2B5EF4-FFF2-40B4-BE49-F238E27FC236}">
                <a16:creationId xmlns:a16="http://schemas.microsoft.com/office/drawing/2014/main" id="{CEC28880-7C87-28D3-9C07-557BDF9E85A6}"/>
              </a:ext>
            </a:extLst>
          </p:cNvPr>
          <p:cNvSpPr/>
          <p:nvPr/>
        </p:nvSpPr>
        <p:spPr>
          <a:xfrm>
            <a:off x="609600" y="35052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solidFill>
                  <a:prstClr val="black"/>
                </a:solidFill>
                <a:latin typeface="Times New Roman" panose="02020603050405020304" pitchFamily="18" charset="0"/>
              </a:rPr>
              <a:t>1</a:t>
            </a:r>
            <a:endParaRPr lang="en-US" dirty="0">
              <a:solidFill>
                <a:prstClr val="black"/>
              </a:solidFill>
            </a:endParaRPr>
          </a:p>
        </p:txBody>
      </p:sp>
      <p:sp>
        <p:nvSpPr>
          <p:cNvPr id="7" name="Oval 6">
            <a:extLst>
              <a:ext uri="{FF2B5EF4-FFF2-40B4-BE49-F238E27FC236}">
                <a16:creationId xmlns:a16="http://schemas.microsoft.com/office/drawing/2014/main" id="{4B795C93-39BC-7C9F-8290-842AC44A4052}"/>
              </a:ext>
            </a:extLst>
          </p:cNvPr>
          <p:cNvSpPr/>
          <p:nvPr/>
        </p:nvSpPr>
        <p:spPr>
          <a:xfrm>
            <a:off x="10791825" y="35052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solidFill>
                  <a:prstClr val="black"/>
                </a:solidFill>
                <a:latin typeface="Times New Roman" panose="02020603050405020304" pitchFamily="18" charset="0"/>
              </a:rPr>
              <a:t>2  </a:t>
            </a:r>
            <a:endParaRPr lang="en-US" dirty="0">
              <a:solidFill>
                <a:prstClr val="black"/>
              </a:solidFill>
            </a:endParaRPr>
          </a:p>
        </p:txBody>
      </p:sp>
      <p:sp>
        <p:nvSpPr>
          <p:cNvPr id="8" name="Rectangle 4">
            <a:extLst>
              <a:ext uri="{FF2B5EF4-FFF2-40B4-BE49-F238E27FC236}">
                <a16:creationId xmlns:a16="http://schemas.microsoft.com/office/drawing/2014/main" id="{64BDCA91-E0C8-21AA-389A-AF097AB7E446}"/>
              </a:ext>
            </a:extLst>
          </p:cNvPr>
          <p:cNvSpPr>
            <a:spLocks noChangeArrowheads="1"/>
          </p:cNvSpPr>
          <p:nvPr/>
        </p:nvSpPr>
        <p:spPr bwMode="auto">
          <a:xfrm>
            <a:off x="863600" y="3435350"/>
            <a:ext cx="12954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rgbClr val="FF0000"/>
                </a:solidFill>
                <a:latin typeface="Times New Roman" panose="02020603050405020304" pitchFamily="18" charset="0"/>
              </a:rPr>
              <a:t>Đền</a:t>
            </a:r>
            <a:endParaRPr lang="en-US" altLang="en-US" sz="3600">
              <a:solidFill>
                <a:srgbClr val="FF0000"/>
              </a:solidFill>
              <a:latin typeface="Times New Roman" panose="02020603050405020304" pitchFamily="18" charset="0"/>
            </a:endParaRPr>
          </a:p>
        </p:txBody>
      </p:sp>
      <p:sp>
        <p:nvSpPr>
          <p:cNvPr id="10" name="Rectangle 4">
            <a:extLst>
              <a:ext uri="{FF2B5EF4-FFF2-40B4-BE49-F238E27FC236}">
                <a16:creationId xmlns:a16="http://schemas.microsoft.com/office/drawing/2014/main" id="{409C7D36-0E24-6614-A3C7-F7C11AEAE391}"/>
              </a:ext>
            </a:extLst>
          </p:cNvPr>
          <p:cNvSpPr>
            <a:spLocks noChangeArrowheads="1"/>
          </p:cNvSpPr>
          <p:nvPr/>
        </p:nvSpPr>
        <p:spPr bwMode="auto">
          <a:xfrm>
            <a:off x="12192000" y="3421063"/>
            <a:ext cx="12954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rgbClr val="FFFF00"/>
                </a:solidFill>
                <a:latin typeface="Times New Roman" panose="02020603050405020304" pitchFamily="18" charset="0"/>
              </a:rPr>
              <a:t>nhà</a:t>
            </a:r>
            <a:endParaRPr lang="en-US" altLang="en-US" sz="3600">
              <a:solidFill>
                <a:srgbClr val="FFFF00"/>
              </a:solidFill>
              <a:latin typeface="Times New Roman" panose="02020603050405020304" pitchFamily="18" charset="0"/>
            </a:endParaRPr>
          </a:p>
        </p:txBody>
      </p:sp>
      <p:sp>
        <p:nvSpPr>
          <p:cNvPr id="11" name="Rectangle 4">
            <a:extLst>
              <a:ext uri="{FF2B5EF4-FFF2-40B4-BE49-F238E27FC236}">
                <a16:creationId xmlns:a16="http://schemas.microsoft.com/office/drawing/2014/main" id="{E0505F94-7EEA-F73B-D107-8C5E4103832E}"/>
              </a:ext>
            </a:extLst>
          </p:cNvPr>
          <p:cNvSpPr>
            <a:spLocks noChangeArrowheads="1"/>
          </p:cNvSpPr>
          <p:nvPr/>
        </p:nvSpPr>
        <p:spPr bwMode="auto">
          <a:xfrm>
            <a:off x="12249150" y="3421063"/>
            <a:ext cx="12954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chemeClr val="bg1"/>
                </a:solidFill>
                <a:latin typeface="Times New Roman" panose="02020603050405020304" pitchFamily="18" charset="0"/>
              </a:rPr>
              <a:t>đền</a:t>
            </a:r>
            <a:endParaRPr lang="en-US" altLang="en-US" sz="3600">
              <a:solidFill>
                <a:schemeClr val="bg1"/>
              </a:solidFill>
              <a:latin typeface="Times New Roman" panose="02020603050405020304" pitchFamily="18" charset="0"/>
            </a:endParaRPr>
          </a:p>
        </p:txBody>
      </p:sp>
      <p:sp>
        <p:nvSpPr>
          <p:cNvPr id="12" name="Rectangle 4">
            <a:extLst>
              <a:ext uri="{FF2B5EF4-FFF2-40B4-BE49-F238E27FC236}">
                <a16:creationId xmlns:a16="http://schemas.microsoft.com/office/drawing/2014/main" id="{A634FB20-E18B-1654-EE97-9BC41ACE8A94}"/>
              </a:ext>
            </a:extLst>
          </p:cNvPr>
          <p:cNvSpPr>
            <a:spLocks noChangeArrowheads="1"/>
          </p:cNvSpPr>
          <p:nvPr/>
        </p:nvSpPr>
        <p:spPr bwMode="auto">
          <a:xfrm>
            <a:off x="12245975" y="3432175"/>
            <a:ext cx="129540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rgbClr val="FF0000"/>
                </a:solidFill>
                <a:latin typeface="Times New Roman" panose="02020603050405020304" pitchFamily="18" charset="0"/>
              </a:rPr>
              <a:t>đền</a:t>
            </a:r>
            <a:endParaRPr lang="en-US" altLang="en-US" sz="3600">
              <a:solidFill>
                <a:srgbClr val="FF0000"/>
              </a:solidFill>
              <a:latin typeface="Times New Roman" panose="02020603050405020304" pitchFamily="18" charset="0"/>
            </a:endParaRPr>
          </a:p>
        </p:txBody>
      </p:sp>
      <p:sp>
        <p:nvSpPr>
          <p:cNvPr id="13" name="Arrow: Right 12">
            <a:extLst>
              <a:ext uri="{FF2B5EF4-FFF2-40B4-BE49-F238E27FC236}">
                <a16:creationId xmlns:a16="http://schemas.microsoft.com/office/drawing/2014/main" id="{E0A28312-CCF6-9DA3-11AE-A90F434AA726}"/>
              </a:ext>
            </a:extLst>
          </p:cNvPr>
          <p:cNvSpPr/>
          <p:nvPr/>
        </p:nvSpPr>
        <p:spPr>
          <a:xfrm>
            <a:off x="1676400" y="6781800"/>
            <a:ext cx="1447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4">
            <a:extLst>
              <a:ext uri="{FF2B5EF4-FFF2-40B4-BE49-F238E27FC236}">
                <a16:creationId xmlns:a16="http://schemas.microsoft.com/office/drawing/2014/main" id="{2CA61674-51A0-9F39-4CC1-064189D3222C}"/>
              </a:ext>
            </a:extLst>
          </p:cNvPr>
          <p:cNvSpPr>
            <a:spLocks noChangeArrowheads="1"/>
          </p:cNvSpPr>
          <p:nvPr/>
        </p:nvSpPr>
        <p:spPr bwMode="auto">
          <a:xfrm>
            <a:off x="3124200" y="6826250"/>
            <a:ext cx="998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2 câu văn hoàn toàn không liên kết với nhau</a:t>
            </a:r>
            <a:endParaRPr lang="en-US" altLang="en-US" sz="4000" b="1">
              <a:solidFill>
                <a:srgbClr val="FFC000"/>
              </a:solidFill>
              <a:latin typeface="Times New Roman" panose="02020603050405020304" pitchFamily="18" charset="0"/>
            </a:endParaRPr>
          </a:p>
        </p:txBody>
      </p:sp>
      <p:sp>
        <p:nvSpPr>
          <p:cNvPr id="15" name="Rectangle 4">
            <a:extLst>
              <a:ext uri="{FF2B5EF4-FFF2-40B4-BE49-F238E27FC236}">
                <a16:creationId xmlns:a16="http://schemas.microsoft.com/office/drawing/2014/main" id="{362B1995-5238-DAF8-DEA8-0769970BC133}"/>
              </a:ext>
            </a:extLst>
          </p:cNvPr>
          <p:cNvSpPr>
            <a:spLocks noChangeArrowheads="1"/>
          </p:cNvSpPr>
          <p:nvPr/>
        </p:nvSpPr>
        <p:spPr bwMode="auto">
          <a:xfrm>
            <a:off x="12192000" y="3435350"/>
            <a:ext cx="12954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rgbClr val="FFFF00"/>
                </a:solidFill>
                <a:latin typeface="Times New Roman" panose="02020603050405020304" pitchFamily="18" charset="0"/>
              </a:rPr>
              <a:t>chùa</a:t>
            </a:r>
            <a:endParaRPr lang="en-US" altLang="en-US" sz="360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2" nodeType="clickEffect">
                                  <p:stCondLst>
                                    <p:cond delay="0"/>
                                  </p:stCondLst>
                                  <p:childTnLst>
                                    <p:animEffect transition="out" filter="blinds(horizontal)">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 presetClass="exit" presetSubtype="10" fill="hold" grpId="0" nodeType="clickEffect">
                                  <p:stCondLst>
                                    <p:cond delay="0"/>
                                  </p:stCondLst>
                                  <p:childTnLst>
                                    <p:animEffect transition="out" filter="blinds(horizontal)">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arn(inVertical)">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xit" presetSubtype="10" fill="hold" grpId="1" nodeType="clickEffect">
                                  <p:stCondLst>
                                    <p:cond delay="0"/>
                                  </p:stCondLst>
                                  <p:childTnLst>
                                    <p:animEffect transition="out" filter="blinds(horizontal)">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cTn>
                              </p:par>
                              <p:par>
                                <p:cTn id="40" presetID="42"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xit" presetSubtype="10" fill="hold" grpId="1" nodeType="clickEffect">
                                  <p:stCondLst>
                                    <p:cond delay="0"/>
                                  </p:stCondLst>
                                  <p:childTnLst>
                                    <p:animEffect transition="out" filter="blinds(horizontal)">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11" grpId="0"/>
      <p:bldP spid="12" grpId="0"/>
      <p:bldP spid="12" grpId="1"/>
      <p:bldP spid="12" grpId="2"/>
      <p:bldP spid="13" grpId="0" animBg="1"/>
      <p:bldP spid="14" grpId="0"/>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Đền Hùng | Du lịch Việt Trì | Dulich24">
            <a:extLst>
              <a:ext uri="{FF2B5EF4-FFF2-40B4-BE49-F238E27FC236}">
                <a16:creationId xmlns:a16="http://schemas.microsoft.com/office/drawing/2014/main" id="{F1A14E8E-B613-8C45-61CB-0A89451247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15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Đền Ngọc Sơn - Hà Nội - YouTube">
            <a:extLst>
              <a:ext uri="{FF2B5EF4-FFF2-40B4-BE49-F238E27FC236}">
                <a16:creationId xmlns:a16="http://schemas.microsoft.com/office/drawing/2014/main" id="{7760E8C9-5313-6442-FA16-C1C21EA02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7315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6">
            <a:extLst>
              <a:ext uri="{FF2B5EF4-FFF2-40B4-BE49-F238E27FC236}">
                <a16:creationId xmlns:a16="http://schemas.microsoft.com/office/drawing/2014/main" id="{DACA88B4-E72B-54FD-2F5B-E8EF9077FA45}"/>
              </a:ext>
            </a:extLst>
          </p:cNvPr>
          <p:cNvSpPr>
            <a:spLocks noChangeArrowheads="1"/>
          </p:cNvSpPr>
          <p:nvPr/>
        </p:nvSpPr>
        <p:spPr bwMode="auto">
          <a:xfrm>
            <a:off x="762000" y="5995988"/>
            <a:ext cx="64770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buClr>
                <a:schemeClr val="hlink"/>
              </a:buClr>
            </a:pPr>
            <a:r>
              <a:rPr lang="vi-VN" altLang="en-US" sz="3200" b="1">
                <a:solidFill>
                  <a:schemeClr val="bg1"/>
                </a:solidFill>
                <a:latin typeface="Times New Roman" panose="02020603050405020304" pitchFamily="18" charset="0"/>
              </a:rPr>
              <a:t>Đền Thượng – nơi các vua Hùng thường làm lễ tế trời đất, thờ thần lúa</a:t>
            </a:r>
            <a:endParaRPr lang="en-US" altLang="en-US" sz="3200" b="1">
              <a:solidFill>
                <a:schemeClr val="bg1"/>
              </a:solidFill>
              <a:latin typeface="Times New Roman" panose="02020603050405020304" pitchFamily="18" charset="0"/>
            </a:endParaRPr>
          </a:p>
        </p:txBody>
      </p:sp>
      <p:sp>
        <p:nvSpPr>
          <p:cNvPr id="6" name="Rectangle 16">
            <a:extLst>
              <a:ext uri="{FF2B5EF4-FFF2-40B4-BE49-F238E27FC236}">
                <a16:creationId xmlns:a16="http://schemas.microsoft.com/office/drawing/2014/main" id="{165EABDC-B467-5E21-D204-415616FE15B5}"/>
              </a:ext>
            </a:extLst>
          </p:cNvPr>
          <p:cNvSpPr>
            <a:spLocks noChangeArrowheads="1"/>
          </p:cNvSpPr>
          <p:nvPr/>
        </p:nvSpPr>
        <p:spPr bwMode="auto">
          <a:xfrm>
            <a:off x="7772400" y="6096000"/>
            <a:ext cx="6477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buClr>
                <a:schemeClr val="hlink"/>
              </a:buClr>
            </a:pPr>
            <a:r>
              <a:rPr lang="vi-VN" altLang="en-US" sz="3200" b="1">
                <a:solidFill>
                  <a:schemeClr val="bg1"/>
                </a:solidFill>
                <a:latin typeface="Times New Roman" panose="02020603050405020304" pitchFamily="18" charset="0"/>
              </a:rPr>
              <a:t>Đền Ngọc Sơn thờ thần Văn Xương Đế Quân và Hưng Đạo Vương Trần Quốc Tuấn</a:t>
            </a:r>
            <a:endParaRPr lang="en-US" altLang="en-US" sz="3200" b="1">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ướng dẫn tham quan chùa Một Cột 2022: địa chỉ, đường đi &amp; giá vé">
            <a:extLst>
              <a:ext uri="{FF2B5EF4-FFF2-40B4-BE49-F238E27FC236}">
                <a16:creationId xmlns:a16="http://schemas.microsoft.com/office/drawing/2014/main" id="{A3E2C86F-9A4E-18B2-38A8-C6A945A206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31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descr="Bàn về đối tượng thờ trong các ngôi chùa việt ở miền Bắc - Chùa Bửu Châu -  Giáo Hội Phật Giáo Việt Nam">
            <a:extLst>
              <a:ext uri="{FF2B5EF4-FFF2-40B4-BE49-F238E27FC236}">
                <a16:creationId xmlns:a16="http://schemas.microsoft.com/office/drawing/2014/main" id="{EDA2EBEB-1774-CAFC-48CF-280690552A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0"/>
            <a:ext cx="7315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16">
            <a:extLst>
              <a:ext uri="{FF2B5EF4-FFF2-40B4-BE49-F238E27FC236}">
                <a16:creationId xmlns:a16="http://schemas.microsoft.com/office/drawing/2014/main" id="{A254F184-D499-69D9-52FA-AB5D7B889BF7}"/>
              </a:ext>
            </a:extLst>
          </p:cNvPr>
          <p:cNvSpPr>
            <a:spLocks noChangeArrowheads="1"/>
          </p:cNvSpPr>
          <p:nvPr/>
        </p:nvSpPr>
        <p:spPr bwMode="auto">
          <a:xfrm>
            <a:off x="533400" y="5943600"/>
            <a:ext cx="647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buClr>
                <a:schemeClr val="hlink"/>
              </a:buClr>
            </a:pPr>
            <a:r>
              <a:rPr lang="vi-VN" altLang="en-US" sz="3200" b="1">
                <a:solidFill>
                  <a:schemeClr val="bg1"/>
                </a:solidFill>
                <a:latin typeface="Times New Roman" panose="02020603050405020304" pitchFamily="18" charset="0"/>
              </a:rPr>
              <a:t>Chùa Một Cột</a:t>
            </a:r>
            <a:endParaRPr lang="en-US" altLang="en-US" sz="3200" b="1">
              <a:solidFill>
                <a:schemeClr val="bg1"/>
              </a:solidFill>
              <a:latin typeface="Times New Roman" panose="02020603050405020304" pitchFamily="18" charset="0"/>
            </a:endParaRPr>
          </a:p>
        </p:txBody>
      </p:sp>
      <p:sp>
        <p:nvSpPr>
          <p:cNvPr id="5" name="Rectangle 16">
            <a:extLst>
              <a:ext uri="{FF2B5EF4-FFF2-40B4-BE49-F238E27FC236}">
                <a16:creationId xmlns:a16="http://schemas.microsoft.com/office/drawing/2014/main" id="{B8D223EA-9A6B-F342-DBB7-B5EA863CEE9E}"/>
              </a:ext>
            </a:extLst>
          </p:cNvPr>
          <p:cNvSpPr>
            <a:spLocks noChangeArrowheads="1"/>
          </p:cNvSpPr>
          <p:nvPr/>
        </p:nvSpPr>
        <p:spPr bwMode="auto">
          <a:xfrm>
            <a:off x="7772400" y="5943600"/>
            <a:ext cx="6477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buClr>
                <a:schemeClr val="hlink"/>
              </a:buClr>
            </a:pPr>
            <a:r>
              <a:rPr lang="vi-VN" altLang="en-US" sz="3200" b="1">
                <a:solidFill>
                  <a:schemeClr val="bg1"/>
                </a:solidFill>
                <a:latin typeface="Times New Roman" panose="02020603050405020304" pitchFamily="18" charset="0"/>
              </a:rPr>
              <a:t>Bàn thờ Tam Bảo ở trong chùa</a:t>
            </a:r>
            <a:endParaRPr lang="en-US" altLang="en-US" sz="3200" b="1">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ox(in)">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ox(i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67CE39A3-1444-348A-E020-9AD5EA34A040}"/>
              </a:ext>
            </a:extLst>
          </p:cNvPr>
          <p:cNvSpPr>
            <a:spLocks noGrp="1" noChangeArrowheads="1"/>
          </p:cNvSpPr>
          <p:nvPr>
            <p:ph type="body" sz="half" idx="4294967295"/>
          </p:nvPr>
        </p:nvSpPr>
        <p:spPr>
          <a:xfrm>
            <a:off x="244475" y="1752600"/>
            <a:ext cx="14020800" cy="3565525"/>
          </a:xfrm>
        </p:spPr>
        <p:txBody>
          <a:bodyPr rtlCol="0">
            <a:noAutofit/>
          </a:bodyPr>
          <a:lstStyle/>
          <a:p>
            <a:pPr marL="18142" indent="0" algn="just" eaLnBrk="1" fontAlgn="auto" hangingPunct="1">
              <a:spcBef>
                <a:spcPts val="0"/>
              </a:spcBef>
              <a:spcAft>
                <a:spcPts val="0"/>
              </a:spcAft>
              <a:buFont typeface="Arial" charset="0"/>
              <a:buNone/>
              <a:defRPr/>
            </a:pPr>
            <a:r>
              <a:rPr lang="en-US" sz="3600" b="1" dirty="0">
                <a:solidFill>
                  <a:schemeClr val="bg1"/>
                </a:solidFill>
                <a:latin typeface="Times New Roman"/>
              </a:rPr>
              <a:t> I. </a:t>
            </a:r>
            <a:r>
              <a:rPr lang="en-US" sz="3600" b="1" dirty="0" err="1">
                <a:solidFill>
                  <a:schemeClr val="bg1"/>
                </a:solidFill>
                <a:latin typeface="Times New Roman"/>
              </a:rPr>
              <a:t>Nhận</a:t>
            </a:r>
            <a:r>
              <a:rPr lang="en-US" sz="3600" b="1" dirty="0">
                <a:solidFill>
                  <a:schemeClr val="bg1"/>
                </a:solidFill>
                <a:latin typeface="Times New Roman"/>
              </a:rPr>
              <a:t> </a:t>
            </a:r>
            <a:r>
              <a:rPr lang="en-US" sz="3600" b="1" dirty="0" err="1">
                <a:solidFill>
                  <a:schemeClr val="bg1"/>
                </a:solidFill>
                <a:latin typeface="Times New Roman"/>
              </a:rPr>
              <a:t>xét</a:t>
            </a:r>
            <a:r>
              <a:rPr lang="en-US" sz="3600" b="1" dirty="0">
                <a:solidFill>
                  <a:schemeClr val="bg1"/>
                </a:solidFill>
                <a:latin typeface="Times New Roman"/>
              </a:rPr>
              <a:t>:</a:t>
            </a:r>
          </a:p>
          <a:p>
            <a:pPr marL="18142" indent="399123" algn="just" eaLnBrk="1" fontAlgn="auto" hangingPunct="1">
              <a:spcBef>
                <a:spcPts val="0"/>
              </a:spcBef>
              <a:spcAft>
                <a:spcPts val="0"/>
              </a:spcAft>
              <a:buFont typeface="Arial" charset="0"/>
              <a:buNone/>
              <a:defRPr/>
            </a:pPr>
            <a:r>
              <a:rPr lang="vi-VN" sz="3600" b="1" dirty="0">
                <a:solidFill>
                  <a:schemeClr val="bg1"/>
                </a:solidFill>
                <a:latin typeface="Times New Roman"/>
              </a:rPr>
              <a:t>2. Nếu ta thay từ được dùng lặp lại bằng một trong các từ </a:t>
            </a:r>
            <a:r>
              <a:rPr lang="vi-VN" sz="3600" b="1" dirty="0">
                <a:solidFill>
                  <a:srgbClr val="FF0000"/>
                </a:solidFill>
                <a:latin typeface="Times New Roman"/>
              </a:rPr>
              <a:t>nhà</a:t>
            </a:r>
            <a:r>
              <a:rPr lang="vi-VN" sz="3600" b="1" dirty="0">
                <a:solidFill>
                  <a:schemeClr val="bg1"/>
                </a:solidFill>
                <a:latin typeface="Times New Roman"/>
              </a:rPr>
              <a:t>, </a:t>
            </a:r>
            <a:r>
              <a:rPr lang="vi-VN" sz="3600" b="1" dirty="0">
                <a:solidFill>
                  <a:srgbClr val="FF0000"/>
                </a:solidFill>
                <a:latin typeface="Times New Roman"/>
              </a:rPr>
              <a:t>chùa, trường, lớp </a:t>
            </a:r>
            <a:r>
              <a:rPr lang="vi-VN" sz="3600" b="1" dirty="0">
                <a:solidFill>
                  <a:schemeClr val="bg1"/>
                </a:solidFill>
                <a:latin typeface="Times New Roman"/>
              </a:rPr>
              <a:t>thì hai câu trên có còn gắn bó với nhau không?</a:t>
            </a:r>
            <a:endParaRPr lang="en-US" sz="3600" b="1" dirty="0">
              <a:solidFill>
                <a:schemeClr val="bg1"/>
              </a:solidFill>
              <a:latin typeface="Times New Roman"/>
            </a:endParaRPr>
          </a:p>
          <a:p>
            <a:pPr marL="18142" indent="399123" eaLnBrk="1" fontAlgn="auto" hangingPunct="1">
              <a:spcBef>
                <a:spcPts val="0"/>
              </a:spcBef>
              <a:spcAft>
                <a:spcPts val="0"/>
              </a:spcAft>
              <a:buFont typeface="Arial" charset="0"/>
              <a:buNone/>
              <a:defRPr/>
            </a:pPr>
            <a:r>
              <a:rPr lang="en-US" sz="3600" dirty="0">
                <a:solidFill>
                  <a:schemeClr val="bg1"/>
                </a:solidFill>
                <a:latin typeface="Times New Roman"/>
              </a:rPr>
              <a:t>   </a:t>
            </a:r>
            <a:r>
              <a:rPr lang="vi-VN" sz="3600" dirty="0">
                <a:solidFill>
                  <a:schemeClr val="bg1"/>
                </a:solidFill>
                <a:latin typeface="Times New Roman"/>
              </a:rPr>
              <a:t>Đền thượng nằm chót vót trên đỉnh núi Nghĩa Lĩnh.      Trước           , những khóm hải đường đâm bông rực đỏ, những cánh bướm nhiều màu sắc bay dập dờn như đang múa quạt xòe hoa.</a:t>
            </a:r>
            <a:r>
              <a:rPr lang="en-US" sz="3600" dirty="0">
                <a:solidFill>
                  <a:schemeClr val="bg1"/>
                </a:solidFill>
                <a:latin typeface="Times New Roman"/>
              </a:rPr>
              <a:t>                                                                        							</a:t>
            </a:r>
            <a:r>
              <a:rPr lang="vi-VN" sz="3600" dirty="0">
                <a:solidFill>
                  <a:schemeClr val="bg1"/>
                </a:solidFill>
                <a:latin typeface="Times New Roman"/>
              </a:rPr>
              <a:t>Đoàn Minh Tuấn</a:t>
            </a:r>
            <a:endParaRPr lang="en-US" sz="3600" dirty="0">
              <a:solidFill>
                <a:schemeClr val="bg1"/>
              </a:solidFill>
              <a:latin typeface="Times New Roman"/>
            </a:endParaRPr>
          </a:p>
        </p:txBody>
      </p:sp>
      <p:sp>
        <p:nvSpPr>
          <p:cNvPr id="15363" name="Rectangle 4">
            <a:extLst>
              <a:ext uri="{FF2B5EF4-FFF2-40B4-BE49-F238E27FC236}">
                <a16:creationId xmlns:a16="http://schemas.microsoft.com/office/drawing/2014/main" id="{CBA089B3-FA2E-595B-B871-9218C5AD1452}"/>
              </a:ext>
            </a:extLst>
          </p:cNvPr>
          <p:cNvSpPr>
            <a:spLocks noChangeArrowheads="1"/>
          </p:cNvSpPr>
          <p:nvPr/>
        </p:nvSpPr>
        <p:spPr bwMode="auto">
          <a:xfrm>
            <a:off x="685800" y="1022350"/>
            <a:ext cx="353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u="sng">
                <a:solidFill>
                  <a:srgbClr val="FFFFFF"/>
                </a:solidFill>
                <a:latin typeface="Times New Roman" panose="02020603050405020304" pitchFamily="18" charset="0"/>
              </a:rPr>
              <a:t>Luyện từ và câu</a:t>
            </a:r>
          </a:p>
        </p:txBody>
      </p:sp>
      <p:sp>
        <p:nvSpPr>
          <p:cNvPr id="15364" name="Oval 13">
            <a:extLst>
              <a:ext uri="{FF2B5EF4-FFF2-40B4-BE49-F238E27FC236}">
                <a16:creationId xmlns:a16="http://schemas.microsoft.com/office/drawing/2014/main" id="{FA5F57C5-6651-890D-BC0F-0D02ABABA535}"/>
              </a:ext>
            </a:extLst>
          </p:cNvPr>
          <p:cNvSpPr>
            <a:spLocks noChangeArrowheads="1"/>
          </p:cNvSpPr>
          <p:nvPr/>
        </p:nvSpPr>
        <p:spPr bwMode="auto">
          <a:xfrm>
            <a:off x="4876800" y="1427163"/>
            <a:ext cx="7924800" cy="4016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0000"/>
                </a:solidFill>
                <a:latin typeface="Times New Roman" panose="02020603050405020304" pitchFamily="18" charset="0"/>
              </a:rPr>
              <a:t>           Liên kết các câu trong bài bằng cách lặp </a:t>
            </a:r>
          </a:p>
          <a:p>
            <a:pPr algn="ctr" eaLnBrk="1" hangingPunct="1"/>
            <a:r>
              <a:rPr lang="vi-VN" altLang="en-US" sz="4000" b="1">
                <a:solidFill>
                  <a:srgbClr val="FF0000"/>
                </a:solidFill>
                <a:latin typeface="Times New Roman" panose="02020603050405020304" pitchFamily="18" charset="0"/>
              </a:rPr>
              <a:t>từ ngữ</a:t>
            </a:r>
            <a:endParaRPr lang="en-US" altLang="en-US" sz="4000" b="1">
              <a:solidFill>
                <a:srgbClr val="FF0000"/>
              </a:solidFill>
              <a:latin typeface="Times New Roman" panose="02020603050405020304" pitchFamily="18" charset="0"/>
            </a:endParaRPr>
          </a:p>
        </p:txBody>
      </p:sp>
      <p:sp>
        <p:nvSpPr>
          <p:cNvPr id="15365" name="Rectangle 4">
            <a:extLst>
              <a:ext uri="{FF2B5EF4-FFF2-40B4-BE49-F238E27FC236}">
                <a16:creationId xmlns:a16="http://schemas.microsoft.com/office/drawing/2014/main" id="{19CAF58F-31DF-0692-AB1D-A745D215C598}"/>
              </a:ext>
            </a:extLst>
          </p:cNvPr>
          <p:cNvSpPr>
            <a:spLocks noChangeArrowheads="1"/>
          </p:cNvSpPr>
          <p:nvPr/>
        </p:nvSpPr>
        <p:spPr bwMode="auto">
          <a:xfrm>
            <a:off x="365125" y="457200"/>
            <a:ext cx="13777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a:solidFill>
                  <a:srgbClr val="FFFFFF"/>
                </a:solidFill>
                <a:latin typeface="Times New Roman" panose="02020603050405020304" pitchFamily="18" charset="0"/>
              </a:rPr>
              <a:t>Thứ ba ngày </a:t>
            </a:r>
            <a:r>
              <a:rPr lang="vi-VN" altLang="en-US" sz="4000" b="1">
                <a:solidFill>
                  <a:srgbClr val="FFFFFF"/>
                </a:solidFill>
                <a:latin typeface="Times New Roman" panose="02020603050405020304" pitchFamily="18" charset="0"/>
              </a:rPr>
              <a:t>8</a:t>
            </a:r>
            <a:r>
              <a:rPr lang="en-US" altLang="en-US" sz="4000" b="1">
                <a:solidFill>
                  <a:srgbClr val="FFFFFF"/>
                </a:solidFill>
                <a:latin typeface="Times New Roman" panose="02020603050405020304" pitchFamily="18" charset="0"/>
              </a:rPr>
              <a:t> tháng </a:t>
            </a:r>
            <a:r>
              <a:rPr lang="vi-VN" altLang="en-US" sz="4000" b="1">
                <a:solidFill>
                  <a:srgbClr val="FFFFFF"/>
                </a:solidFill>
                <a:latin typeface="Times New Roman" panose="02020603050405020304" pitchFamily="18" charset="0"/>
              </a:rPr>
              <a:t>3</a:t>
            </a:r>
            <a:r>
              <a:rPr lang="en-US" altLang="en-US" sz="4000" b="1">
                <a:solidFill>
                  <a:srgbClr val="FFFFFF"/>
                </a:solidFill>
                <a:latin typeface="Times New Roman" panose="02020603050405020304" pitchFamily="18" charset="0"/>
              </a:rPr>
              <a:t> năm </a:t>
            </a:r>
            <a:r>
              <a:rPr lang="vi-VN" altLang="en-US" sz="4000" b="1">
                <a:solidFill>
                  <a:srgbClr val="FFFFFF"/>
                </a:solidFill>
                <a:latin typeface="Times New Roman" panose="02020603050405020304" pitchFamily="18" charset="0"/>
              </a:rPr>
              <a:t>2022</a:t>
            </a:r>
            <a:endParaRPr lang="en-US" altLang="en-US" sz="4000" b="1">
              <a:solidFill>
                <a:srgbClr val="FFFFFF"/>
              </a:solidFill>
              <a:latin typeface="Times New Roman" panose="02020603050405020304" pitchFamily="18" charset="0"/>
            </a:endParaRPr>
          </a:p>
        </p:txBody>
      </p:sp>
      <p:sp>
        <p:nvSpPr>
          <p:cNvPr id="6" name="Oval 5">
            <a:extLst>
              <a:ext uri="{FF2B5EF4-FFF2-40B4-BE49-F238E27FC236}">
                <a16:creationId xmlns:a16="http://schemas.microsoft.com/office/drawing/2014/main" id="{B210B5A8-A3B6-FC42-87E8-00BD25CA4883}"/>
              </a:ext>
            </a:extLst>
          </p:cNvPr>
          <p:cNvSpPr/>
          <p:nvPr/>
        </p:nvSpPr>
        <p:spPr>
          <a:xfrm>
            <a:off x="609600" y="35052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solidFill>
                  <a:prstClr val="black"/>
                </a:solidFill>
                <a:latin typeface="Times New Roman" panose="02020603050405020304" pitchFamily="18" charset="0"/>
              </a:rPr>
              <a:t>1</a:t>
            </a:r>
            <a:endParaRPr lang="en-US" dirty="0">
              <a:solidFill>
                <a:prstClr val="black"/>
              </a:solidFill>
            </a:endParaRPr>
          </a:p>
        </p:txBody>
      </p:sp>
      <p:sp>
        <p:nvSpPr>
          <p:cNvPr id="7" name="Oval 6">
            <a:extLst>
              <a:ext uri="{FF2B5EF4-FFF2-40B4-BE49-F238E27FC236}">
                <a16:creationId xmlns:a16="http://schemas.microsoft.com/office/drawing/2014/main" id="{4B509D6F-320A-880D-AE3F-4D1103279D96}"/>
              </a:ext>
            </a:extLst>
          </p:cNvPr>
          <p:cNvSpPr/>
          <p:nvPr/>
        </p:nvSpPr>
        <p:spPr>
          <a:xfrm>
            <a:off x="10791825" y="35052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solidFill>
                  <a:prstClr val="black"/>
                </a:solidFill>
                <a:latin typeface="Times New Roman" panose="02020603050405020304" pitchFamily="18" charset="0"/>
              </a:rPr>
              <a:t>2  </a:t>
            </a:r>
            <a:endParaRPr lang="en-US" dirty="0">
              <a:solidFill>
                <a:prstClr val="black"/>
              </a:solidFill>
            </a:endParaRPr>
          </a:p>
        </p:txBody>
      </p:sp>
      <p:sp>
        <p:nvSpPr>
          <p:cNvPr id="10" name="Rectangle 4">
            <a:extLst>
              <a:ext uri="{FF2B5EF4-FFF2-40B4-BE49-F238E27FC236}">
                <a16:creationId xmlns:a16="http://schemas.microsoft.com/office/drawing/2014/main" id="{AA88A941-B2D6-A627-1ECD-26C459E2A080}"/>
              </a:ext>
            </a:extLst>
          </p:cNvPr>
          <p:cNvSpPr>
            <a:spLocks noChangeArrowheads="1"/>
          </p:cNvSpPr>
          <p:nvPr/>
        </p:nvSpPr>
        <p:spPr bwMode="auto">
          <a:xfrm>
            <a:off x="12192000" y="3435350"/>
            <a:ext cx="1295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rgbClr val="FFFF00"/>
                </a:solidFill>
                <a:latin typeface="Times New Roman" panose="02020603050405020304" pitchFamily="18" charset="0"/>
              </a:rPr>
              <a:t>chùa</a:t>
            </a:r>
            <a:endParaRPr lang="en-US" altLang="en-US" sz="3600">
              <a:solidFill>
                <a:srgbClr val="FFFF00"/>
              </a:solidFill>
              <a:latin typeface="Times New Roman" panose="02020603050405020304" pitchFamily="18" charset="0"/>
            </a:endParaRPr>
          </a:p>
        </p:txBody>
      </p:sp>
      <p:sp>
        <p:nvSpPr>
          <p:cNvPr id="13" name="Arrow: Right 12">
            <a:extLst>
              <a:ext uri="{FF2B5EF4-FFF2-40B4-BE49-F238E27FC236}">
                <a16:creationId xmlns:a16="http://schemas.microsoft.com/office/drawing/2014/main" id="{65FD030E-C9B8-D50A-6FBD-854A739F8D79}"/>
              </a:ext>
            </a:extLst>
          </p:cNvPr>
          <p:cNvSpPr/>
          <p:nvPr/>
        </p:nvSpPr>
        <p:spPr>
          <a:xfrm>
            <a:off x="1676400" y="6781800"/>
            <a:ext cx="1447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4">
            <a:extLst>
              <a:ext uri="{FF2B5EF4-FFF2-40B4-BE49-F238E27FC236}">
                <a16:creationId xmlns:a16="http://schemas.microsoft.com/office/drawing/2014/main" id="{6822E76A-691B-81BA-1004-DB3F7AED33DD}"/>
              </a:ext>
            </a:extLst>
          </p:cNvPr>
          <p:cNvSpPr>
            <a:spLocks noChangeArrowheads="1"/>
          </p:cNvSpPr>
          <p:nvPr/>
        </p:nvSpPr>
        <p:spPr bwMode="auto">
          <a:xfrm>
            <a:off x="3124200" y="6826250"/>
            <a:ext cx="998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2 câu văn hoàn toàn không liên kết với nhau</a:t>
            </a:r>
            <a:endParaRPr lang="en-US" altLang="en-US" sz="4000" b="1">
              <a:solidFill>
                <a:srgbClr val="FFC000"/>
              </a:solidFill>
              <a:latin typeface="Times New Roman" panose="02020603050405020304" pitchFamily="18" charset="0"/>
            </a:endParaRPr>
          </a:p>
        </p:txBody>
      </p:sp>
      <p:sp>
        <p:nvSpPr>
          <p:cNvPr id="16" name="Rectangle 4">
            <a:extLst>
              <a:ext uri="{FF2B5EF4-FFF2-40B4-BE49-F238E27FC236}">
                <a16:creationId xmlns:a16="http://schemas.microsoft.com/office/drawing/2014/main" id="{55A6226A-78CE-3059-1D76-2BC8C554FAE5}"/>
              </a:ext>
            </a:extLst>
          </p:cNvPr>
          <p:cNvSpPr>
            <a:spLocks noChangeArrowheads="1"/>
          </p:cNvSpPr>
          <p:nvPr/>
        </p:nvSpPr>
        <p:spPr bwMode="auto">
          <a:xfrm>
            <a:off x="12268200" y="3435350"/>
            <a:ext cx="1295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rgbClr val="FFFF00"/>
                </a:solidFill>
                <a:latin typeface="Times New Roman" panose="02020603050405020304" pitchFamily="18" charset="0"/>
              </a:rPr>
              <a:t>trường</a:t>
            </a:r>
            <a:endParaRPr lang="en-US" altLang="en-US" sz="3600">
              <a:solidFill>
                <a:srgbClr val="FFFF00"/>
              </a:solidFill>
              <a:latin typeface="Times New Roman" panose="02020603050405020304" pitchFamily="18" charset="0"/>
            </a:endParaRPr>
          </a:p>
        </p:txBody>
      </p:sp>
      <p:sp>
        <p:nvSpPr>
          <p:cNvPr id="17" name="Rectangle 4">
            <a:extLst>
              <a:ext uri="{FF2B5EF4-FFF2-40B4-BE49-F238E27FC236}">
                <a16:creationId xmlns:a16="http://schemas.microsoft.com/office/drawing/2014/main" id="{4452CF6F-C80E-65C9-9751-1529B93300B5}"/>
              </a:ext>
            </a:extLst>
          </p:cNvPr>
          <p:cNvSpPr>
            <a:spLocks noChangeArrowheads="1"/>
          </p:cNvSpPr>
          <p:nvPr/>
        </p:nvSpPr>
        <p:spPr bwMode="auto">
          <a:xfrm>
            <a:off x="12344400" y="3429000"/>
            <a:ext cx="12954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a:solidFill>
                  <a:srgbClr val="FFFF00"/>
                </a:solidFill>
                <a:latin typeface="Times New Roman" panose="02020603050405020304" pitchFamily="18" charset="0"/>
              </a:rPr>
              <a:t>lớp</a:t>
            </a:r>
            <a:endParaRPr lang="en-US" altLang="en-US" sz="360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42"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xit" presetSubtype="10" fill="hold" grpId="2" nodeType="clickEffect">
                                  <p:stCondLst>
                                    <p:cond delay="0"/>
                                  </p:stCondLst>
                                  <p:childTnLst>
                                    <p:animEffect transition="out" filter="blinds(horizontal)">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grpId="2" nodeType="clickEffect">
                                  <p:stCondLst>
                                    <p:cond delay="0"/>
                                  </p:stCondLst>
                                  <p:childTnLst>
                                    <p:animEffect transition="out" filter="blinds(horizontal)">
                                      <p:cBhvr>
                                        <p:cTn id="51" dur="500"/>
                                        <p:tgtEl>
                                          <p:spTgt spid="16"/>
                                        </p:tgtEl>
                                      </p:cBhvr>
                                    </p:animEffect>
                                    <p:set>
                                      <p:cBhvr>
                                        <p:cTn id="52" dur="1" fill="hold">
                                          <p:stCondLst>
                                            <p:cond delay="499"/>
                                          </p:stCondLst>
                                        </p:cTn>
                                        <p:tgtEl>
                                          <p:spTgt spid="1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xit" presetSubtype="10" fill="hold" grpId="2" nodeType="clickEffect">
                                  <p:stCondLst>
                                    <p:cond delay="0"/>
                                  </p:stCondLst>
                                  <p:childTnLst>
                                    <p:animEffect transition="out" filter="blinds(horizontal)">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3" grpId="0" animBg="1"/>
      <p:bldP spid="14" grpId="0"/>
      <p:bldP spid="16" grpId="0"/>
      <p:bldP spid="16" grpId="1"/>
      <p:bldP spid="16" grpId="2"/>
      <p:bldP spid="17" grpId="0"/>
      <p:bldP spid="17" grpId="1"/>
      <p:bldP spid="17"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A9155A0-6DCB-F997-9F78-79E2D51B8FA3}"/>
              </a:ext>
            </a:extLst>
          </p:cNvPr>
          <p:cNvSpPr>
            <a:spLocks noGrp="1" noChangeArrowheads="1"/>
          </p:cNvSpPr>
          <p:nvPr>
            <p:ph type="body" sz="half" idx="4294967295"/>
          </p:nvPr>
        </p:nvSpPr>
        <p:spPr>
          <a:xfrm>
            <a:off x="244475" y="1752600"/>
            <a:ext cx="14020800" cy="3565525"/>
          </a:xfrm>
        </p:spPr>
        <p:txBody>
          <a:bodyPr rtlCol="0">
            <a:noAutofit/>
          </a:bodyPr>
          <a:lstStyle/>
          <a:p>
            <a:pPr marL="18142" indent="0" algn="just" eaLnBrk="1" fontAlgn="auto" hangingPunct="1">
              <a:spcBef>
                <a:spcPts val="0"/>
              </a:spcBef>
              <a:spcAft>
                <a:spcPts val="0"/>
              </a:spcAft>
              <a:buFont typeface="Arial" charset="0"/>
              <a:buNone/>
              <a:defRPr/>
            </a:pPr>
            <a:r>
              <a:rPr lang="en-US" sz="3600" b="1" dirty="0">
                <a:solidFill>
                  <a:schemeClr val="bg1"/>
                </a:solidFill>
                <a:latin typeface="Times New Roman"/>
              </a:rPr>
              <a:t> I. </a:t>
            </a:r>
            <a:r>
              <a:rPr lang="en-US" sz="3600" b="1" dirty="0" err="1">
                <a:solidFill>
                  <a:schemeClr val="bg1"/>
                </a:solidFill>
                <a:latin typeface="Times New Roman"/>
              </a:rPr>
              <a:t>Nhận</a:t>
            </a:r>
            <a:r>
              <a:rPr lang="en-US" sz="3600" b="1" dirty="0">
                <a:solidFill>
                  <a:schemeClr val="bg1"/>
                </a:solidFill>
                <a:latin typeface="Times New Roman"/>
              </a:rPr>
              <a:t> </a:t>
            </a:r>
            <a:r>
              <a:rPr lang="en-US" sz="3600" b="1" dirty="0" err="1">
                <a:solidFill>
                  <a:schemeClr val="bg1"/>
                </a:solidFill>
                <a:latin typeface="Times New Roman"/>
              </a:rPr>
              <a:t>xét</a:t>
            </a:r>
            <a:r>
              <a:rPr lang="en-US" sz="3600" b="1" dirty="0">
                <a:solidFill>
                  <a:schemeClr val="bg1"/>
                </a:solidFill>
                <a:latin typeface="Times New Roman"/>
              </a:rPr>
              <a:t>:</a:t>
            </a:r>
          </a:p>
          <a:p>
            <a:pPr marL="18142" indent="399123" algn="just" eaLnBrk="1" fontAlgn="auto" hangingPunct="1">
              <a:spcBef>
                <a:spcPts val="0"/>
              </a:spcBef>
              <a:spcAft>
                <a:spcPts val="0"/>
              </a:spcAft>
              <a:buFont typeface="Arial" charset="0"/>
              <a:buNone/>
              <a:defRPr/>
            </a:pPr>
            <a:r>
              <a:rPr lang="vi-VN" sz="3600" b="1" dirty="0">
                <a:solidFill>
                  <a:schemeClr val="bg1"/>
                </a:solidFill>
                <a:latin typeface="Times New Roman"/>
              </a:rPr>
              <a:t>1. Trong câu in nghiêng dưới đây, từ nào lặp lại từ đã dùng ở câu trước?</a:t>
            </a:r>
            <a:endParaRPr lang="en-US" sz="3600" b="1" dirty="0">
              <a:solidFill>
                <a:schemeClr val="bg1"/>
              </a:solidFill>
              <a:latin typeface="Times New Roman"/>
            </a:endParaRPr>
          </a:p>
          <a:p>
            <a:pPr marL="18142" indent="399123" eaLnBrk="1" fontAlgn="auto" hangingPunct="1">
              <a:spcBef>
                <a:spcPts val="0"/>
              </a:spcBef>
              <a:spcAft>
                <a:spcPts val="0"/>
              </a:spcAft>
              <a:buFont typeface="Arial" charset="0"/>
              <a:buNone/>
              <a:defRPr/>
            </a:pPr>
            <a:r>
              <a:rPr lang="en-US" sz="3600" dirty="0">
                <a:solidFill>
                  <a:schemeClr val="bg1"/>
                </a:solidFill>
                <a:latin typeface="Times New Roman"/>
              </a:rPr>
              <a:t>   </a:t>
            </a:r>
            <a:r>
              <a:rPr lang="vi-VN" sz="3600" dirty="0">
                <a:solidFill>
                  <a:srgbClr val="FF0000"/>
                </a:solidFill>
                <a:latin typeface="Times New Roman"/>
              </a:rPr>
              <a:t>Đền</a:t>
            </a:r>
            <a:r>
              <a:rPr lang="vi-VN" sz="3600" dirty="0">
                <a:solidFill>
                  <a:schemeClr val="bg1"/>
                </a:solidFill>
                <a:latin typeface="Times New Roman"/>
              </a:rPr>
              <a:t> thượng nằm chót vót trên đỉnh núi Nghĩa Lĩnh.      Trước </a:t>
            </a:r>
            <a:r>
              <a:rPr lang="vi-VN" sz="3600" dirty="0">
                <a:solidFill>
                  <a:srgbClr val="FF0000"/>
                </a:solidFill>
                <a:latin typeface="Times New Roman"/>
              </a:rPr>
              <a:t>đền</a:t>
            </a:r>
            <a:r>
              <a:rPr lang="vi-VN" sz="3600" dirty="0">
                <a:solidFill>
                  <a:schemeClr val="bg1"/>
                </a:solidFill>
                <a:latin typeface="Times New Roman"/>
              </a:rPr>
              <a:t>, những khóm hải đường đâm bông rực đỏ, những cánh bướm nhiều màu sắc bay dập dờn như đang múa quạt xòe hoa.</a:t>
            </a:r>
            <a:r>
              <a:rPr lang="en-US" sz="3600" dirty="0">
                <a:solidFill>
                  <a:schemeClr val="bg1"/>
                </a:solidFill>
                <a:latin typeface="Times New Roman"/>
              </a:rPr>
              <a:t>                                                                            							</a:t>
            </a:r>
          </a:p>
        </p:txBody>
      </p:sp>
      <p:sp>
        <p:nvSpPr>
          <p:cNvPr id="16387" name="Rectangle 4">
            <a:extLst>
              <a:ext uri="{FF2B5EF4-FFF2-40B4-BE49-F238E27FC236}">
                <a16:creationId xmlns:a16="http://schemas.microsoft.com/office/drawing/2014/main" id="{6079837A-BC92-AFD3-9096-C9798F7C9EF5}"/>
              </a:ext>
            </a:extLst>
          </p:cNvPr>
          <p:cNvSpPr>
            <a:spLocks noChangeArrowheads="1"/>
          </p:cNvSpPr>
          <p:nvPr/>
        </p:nvSpPr>
        <p:spPr bwMode="auto">
          <a:xfrm>
            <a:off x="685800" y="1022350"/>
            <a:ext cx="353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u="sng">
                <a:solidFill>
                  <a:srgbClr val="FFFFFF"/>
                </a:solidFill>
                <a:latin typeface="Times New Roman" panose="02020603050405020304" pitchFamily="18" charset="0"/>
              </a:rPr>
              <a:t>Luyện từ và câu</a:t>
            </a:r>
          </a:p>
        </p:txBody>
      </p:sp>
      <p:sp>
        <p:nvSpPr>
          <p:cNvPr id="16388" name="Oval 13">
            <a:extLst>
              <a:ext uri="{FF2B5EF4-FFF2-40B4-BE49-F238E27FC236}">
                <a16:creationId xmlns:a16="http://schemas.microsoft.com/office/drawing/2014/main" id="{281EBD1C-6A3D-A695-414C-AE197E2B3103}"/>
              </a:ext>
            </a:extLst>
          </p:cNvPr>
          <p:cNvSpPr>
            <a:spLocks noChangeArrowheads="1"/>
          </p:cNvSpPr>
          <p:nvPr/>
        </p:nvSpPr>
        <p:spPr bwMode="auto">
          <a:xfrm>
            <a:off x="4876800" y="1427163"/>
            <a:ext cx="7924800" cy="4016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0000"/>
                </a:solidFill>
                <a:latin typeface="Times New Roman" panose="02020603050405020304" pitchFamily="18" charset="0"/>
              </a:rPr>
              <a:t>           Liên kết các câu trong bài bằng cách lặp </a:t>
            </a:r>
          </a:p>
          <a:p>
            <a:pPr algn="ctr" eaLnBrk="1" hangingPunct="1"/>
            <a:r>
              <a:rPr lang="vi-VN" altLang="en-US" sz="4000" b="1">
                <a:solidFill>
                  <a:srgbClr val="FF0000"/>
                </a:solidFill>
                <a:latin typeface="Times New Roman" panose="02020603050405020304" pitchFamily="18" charset="0"/>
              </a:rPr>
              <a:t>từ ngữ</a:t>
            </a:r>
            <a:endParaRPr lang="en-US" altLang="en-US" sz="4000" b="1">
              <a:solidFill>
                <a:srgbClr val="FF0000"/>
              </a:solidFill>
              <a:latin typeface="Times New Roman" panose="02020603050405020304" pitchFamily="18" charset="0"/>
            </a:endParaRPr>
          </a:p>
        </p:txBody>
      </p:sp>
      <p:sp>
        <p:nvSpPr>
          <p:cNvPr id="16389" name="Rectangle 4">
            <a:extLst>
              <a:ext uri="{FF2B5EF4-FFF2-40B4-BE49-F238E27FC236}">
                <a16:creationId xmlns:a16="http://schemas.microsoft.com/office/drawing/2014/main" id="{818300FA-F0EB-5DD4-9F07-96A77A4B83DE}"/>
              </a:ext>
            </a:extLst>
          </p:cNvPr>
          <p:cNvSpPr>
            <a:spLocks noChangeArrowheads="1"/>
          </p:cNvSpPr>
          <p:nvPr/>
        </p:nvSpPr>
        <p:spPr bwMode="auto">
          <a:xfrm>
            <a:off x="365125" y="457200"/>
            <a:ext cx="13777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a:solidFill>
                  <a:srgbClr val="FFFFFF"/>
                </a:solidFill>
                <a:latin typeface="Times New Roman" panose="02020603050405020304" pitchFamily="18" charset="0"/>
              </a:rPr>
              <a:t>Thứ ba ngày </a:t>
            </a:r>
            <a:r>
              <a:rPr lang="vi-VN" altLang="en-US" sz="4000" b="1">
                <a:solidFill>
                  <a:srgbClr val="FFFFFF"/>
                </a:solidFill>
                <a:latin typeface="Times New Roman" panose="02020603050405020304" pitchFamily="18" charset="0"/>
              </a:rPr>
              <a:t>8</a:t>
            </a:r>
            <a:r>
              <a:rPr lang="en-US" altLang="en-US" sz="4000" b="1">
                <a:solidFill>
                  <a:srgbClr val="FFFFFF"/>
                </a:solidFill>
                <a:latin typeface="Times New Roman" panose="02020603050405020304" pitchFamily="18" charset="0"/>
              </a:rPr>
              <a:t> tháng </a:t>
            </a:r>
            <a:r>
              <a:rPr lang="vi-VN" altLang="en-US" sz="4000" b="1">
                <a:solidFill>
                  <a:srgbClr val="FFFFFF"/>
                </a:solidFill>
                <a:latin typeface="Times New Roman" panose="02020603050405020304" pitchFamily="18" charset="0"/>
              </a:rPr>
              <a:t>3</a:t>
            </a:r>
            <a:r>
              <a:rPr lang="en-US" altLang="en-US" sz="4000" b="1">
                <a:solidFill>
                  <a:srgbClr val="FFFFFF"/>
                </a:solidFill>
                <a:latin typeface="Times New Roman" panose="02020603050405020304" pitchFamily="18" charset="0"/>
              </a:rPr>
              <a:t> năm </a:t>
            </a:r>
            <a:r>
              <a:rPr lang="vi-VN" altLang="en-US" sz="4000" b="1">
                <a:solidFill>
                  <a:srgbClr val="FFFFFF"/>
                </a:solidFill>
                <a:latin typeface="Times New Roman" panose="02020603050405020304" pitchFamily="18" charset="0"/>
              </a:rPr>
              <a:t>2022</a:t>
            </a:r>
            <a:endParaRPr lang="en-US" altLang="en-US" sz="4000" b="1">
              <a:solidFill>
                <a:srgbClr val="FFFFFF"/>
              </a:solidFill>
              <a:latin typeface="Times New Roman" panose="02020603050405020304" pitchFamily="18" charset="0"/>
            </a:endParaRPr>
          </a:p>
        </p:txBody>
      </p:sp>
      <p:sp>
        <p:nvSpPr>
          <p:cNvPr id="6" name="Oval 5">
            <a:extLst>
              <a:ext uri="{FF2B5EF4-FFF2-40B4-BE49-F238E27FC236}">
                <a16:creationId xmlns:a16="http://schemas.microsoft.com/office/drawing/2014/main" id="{D004FC80-9D39-49BA-EAB6-8F34F9B63FFC}"/>
              </a:ext>
            </a:extLst>
          </p:cNvPr>
          <p:cNvSpPr/>
          <p:nvPr/>
        </p:nvSpPr>
        <p:spPr>
          <a:xfrm>
            <a:off x="609600" y="35052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latin typeface="+mj-lt"/>
              </a:rPr>
              <a:t>1</a:t>
            </a:r>
            <a:endParaRPr lang="en-US" dirty="0">
              <a:latin typeface="+mj-lt"/>
            </a:endParaRPr>
          </a:p>
        </p:txBody>
      </p:sp>
      <p:sp>
        <p:nvSpPr>
          <p:cNvPr id="7" name="Oval 6">
            <a:extLst>
              <a:ext uri="{FF2B5EF4-FFF2-40B4-BE49-F238E27FC236}">
                <a16:creationId xmlns:a16="http://schemas.microsoft.com/office/drawing/2014/main" id="{F430FD1D-C496-C238-E641-7D248E0E6F36}"/>
              </a:ext>
            </a:extLst>
          </p:cNvPr>
          <p:cNvSpPr/>
          <p:nvPr/>
        </p:nvSpPr>
        <p:spPr>
          <a:xfrm>
            <a:off x="10791825" y="35052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latin typeface="+mj-lt"/>
              </a:rPr>
              <a:t>2  </a:t>
            </a:r>
            <a:endParaRPr lang="en-US" dirty="0">
              <a:latin typeface="+mj-lt"/>
            </a:endParaRPr>
          </a:p>
        </p:txBody>
      </p:sp>
      <p:sp>
        <p:nvSpPr>
          <p:cNvPr id="10" name="Arrow: Right 9">
            <a:extLst>
              <a:ext uri="{FF2B5EF4-FFF2-40B4-BE49-F238E27FC236}">
                <a16:creationId xmlns:a16="http://schemas.microsoft.com/office/drawing/2014/main" id="{546762B8-F324-C9EF-27B6-4E33765C7361}"/>
              </a:ext>
            </a:extLst>
          </p:cNvPr>
          <p:cNvSpPr/>
          <p:nvPr/>
        </p:nvSpPr>
        <p:spPr>
          <a:xfrm>
            <a:off x="457200" y="6248400"/>
            <a:ext cx="14478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ectangle 4">
            <a:extLst>
              <a:ext uri="{FF2B5EF4-FFF2-40B4-BE49-F238E27FC236}">
                <a16:creationId xmlns:a16="http://schemas.microsoft.com/office/drawing/2014/main" id="{41B1145C-748D-6F2F-05E6-7C6AA08D653B}"/>
              </a:ext>
            </a:extLst>
          </p:cNvPr>
          <p:cNvSpPr>
            <a:spLocks noChangeArrowheads="1"/>
          </p:cNvSpPr>
          <p:nvPr/>
        </p:nvSpPr>
        <p:spPr bwMode="auto">
          <a:xfrm>
            <a:off x="3124200" y="6292850"/>
            <a:ext cx="998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Trong bài văn, đoạn văn các câu phải liên kết với nhau</a:t>
            </a:r>
            <a:endParaRPr lang="en-US" altLang="en-US" sz="4000" b="1">
              <a:solidFill>
                <a:srgbClr val="FFC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C254C699-68E3-82E0-11C5-CEF0903D10D2}"/>
              </a:ext>
            </a:extLst>
          </p:cNvPr>
          <p:cNvSpPr/>
          <p:nvPr/>
        </p:nvSpPr>
        <p:spPr>
          <a:xfrm>
            <a:off x="609600" y="1981200"/>
            <a:ext cx="12954000" cy="4724400"/>
          </a:xfrm>
          <a:prstGeom prst="horizontalScroll">
            <a:avLst/>
          </a:prstGeom>
        </p:spPr>
        <p:style>
          <a:lnRef idx="3">
            <a:schemeClr val="lt1"/>
          </a:lnRef>
          <a:fillRef idx="1">
            <a:schemeClr val="accent3"/>
          </a:fillRef>
          <a:effectRef idx="1">
            <a:schemeClr val="accent3"/>
          </a:effectRef>
          <a:fontRef idx="minor">
            <a:schemeClr val="lt1"/>
          </a:fontRef>
        </p:style>
        <p:txBody>
          <a:bodyPr anchor="ctr"/>
          <a:lstStyle/>
          <a:p>
            <a:pPr algn="ctr">
              <a:defRPr/>
            </a:pPr>
            <a:r>
              <a:rPr lang="vi-VN" sz="4000" dirty="0">
                <a:solidFill>
                  <a:schemeClr val="tx1"/>
                </a:solidFill>
                <a:latin typeface="+mj-lt"/>
              </a:rPr>
              <a:t>1. Trong bài văn, đoạn văn, các câu văn phải liên kết chặt chẽ với nhau.</a:t>
            </a:r>
            <a:endParaRPr lang="en-US" sz="4000" dirty="0">
              <a:solidFill>
                <a:schemeClr val="tx1"/>
              </a:solidFill>
              <a:latin typeface="+mj-lt"/>
            </a:endParaRPr>
          </a:p>
        </p:txBody>
      </p:sp>
      <p:sp>
        <p:nvSpPr>
          <p:cNvPr id="3" name="Rectangle: Rounded Corners 2">
            <a:extLst>
              <a:ext uri="{FF2B5EF4-FFF2-40B4-BE49-F238E27FC236}">
                <a16:creationId xmlns:a16="http://schemas.microsoft.com/office/drawing/2014/main" id="{0E15580B-315F-85E7-1B80-7649D6A5FF9A}"/>
              </a:ext>
            </a:extLst>
          </p:cNvPr>
          <p:cNvSpPr/>
          <p:nvPr/>
        </p:nvSpPr>
        <p:spPr>
          <a:xfrm>
            <a:off x="5562600" y="1066800"/>
            <a:ext cx="32766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4000" dirty="0">
                <a:solidFill>
                  <a:srgbClr val="FF0000"/>
                </a:solidFill>
                <a:latin typeface="+mj-lt"/>
              </a:rPr>
              <a:t>GHI NHỚ</a:t>
            </a:r>
            <a:endParaRPr lang="en-US" sz="40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B8612AA-8FD2-023D-4E1B-BAB7B7A1C0B2}"/>
              </a:ext>
            </a:extLst>
          </p:cNvPr>
          <p:cNvSpPr>
            <a:spLocks noGrp="1" noChangeArrowheads="1"/>
          </p:cNvSpPr>
          <p:nvPr>
            <p:ph type="body" sz="half" idx="4294967295"/>
          </p:nvPr>
        </p:nvSpPr>
        <p:spPr>
          <a:xfrm>
            <a:off x="244475" y="1844675"/>
            <a:ext cx="14020800" cy="3565525"/>
          </a:xfrm>
        </p:spPr>
        <p:txBody>
          <a:bodyPr rtlCol="0">
            <a:noAutofit/>
          </a:bodyPr>
          <a:lstStyle/>
          <a:p>
            <a:pPr marL="18142" indent="0" algn="just" eaLnBrk="1" fontAlgn="auto" hangingPunct="1">
              <a:spcBef>
                <a:spcPts val="0"/>
              </a:spcBef>
              <a:spcAft>
                <a:spcPts val="0"/>
              </a:spcAft>
              <a:buFont typeface="Arial" charset="0"/>
              <a:buNone/>
              <a:defRPr/>
            </a:pPr>
            <a:r>
              <a:rPr lang="en-US" sz="3600" b="1" dirty="0">
                <a:solidFill>
                  <a:schemeClr val="bg1"/>
                </a:solidFill>
                <a:latin typeface="Times New Roman"/>
              </a:rPr>
              <a:t> I. </a:t>
            </a:r>
            <a:r>
              <a:rPr lang="en-US" sz="3600" b="1" dirty="0" err="1">
                <a:solidFill>
                  <a:schemeClr val="bg1"/>
                </a:solidFill>
                <a:latin typeface="Times New Roman"/>
              </a:rPr>
              <a:t>Nhận</a:t>
            </a:r>
            <a:r>
              <a:rPr lang="en-US" sz="3600" b="1" dirty="0">
                <a:solidFill>
                  <a:schemeClr val="bg1"/>
                </a:solidFill>
                <a:latin typeface="Times New Roman"/>
              </a:rPr>
              <a:t> </a:t>
            </a:r>
            <a:r>
              <a:rPr lang="en-US" sz="3600" b="1" dirty="0" err="1">
                <a:solidFill>
                  <a:schemeClr val="bg1"/>
                </a:solidFill>
                <a:latin typeface="Times New Roman"/>
              </a:rPr>
              <a:t>xét</a:t>
            </a:r>
            <a:r>
              <a:rPr lang="en-US" sz="3600" b="1" dirty="0">
                <a:solidFill>
                  <a:schemeClr val="bg1"/>
                </a:solidFill>
                <a:latin typeface="Times New Roman"/>
              </a:rPr>
              <a:t>:</a:t>
            </a:r>
          </a:p>
          <a:p>
            <a:pPr marL="18142" indent="399123" algn="just" eaLnBrk="1" fontAlgn="auto" hangingPunct="1">
              <a:spcBef>
                <a:spcPts val="0"/>
              </a:spcBef>
              <a:spcAft>
                <a:spcPts val="0"/>
              </a:spcAft>
              <a:buFont typeface="Arial" charset="0"/>
              <a:buNone/>
              <a:defRPr/>
            </a:pPr>
            <a:r>
              <a:rPr lang="vi-VN" sz="3600" b="1" dirty="0">
                <a:solidFill>
                  <a:schemeClr val="bg1"/>
                </a:solidFill>
                <a:latin typeface="Times New Roman"/>
              </a:rPr>
              <a:t>3. Việc lặp lại từ trong trường hợp này có tác dụng gì?</a:t>
            </a:r>
          </a:p>
          <a:p>
            <a:pPr marL="18142" indent="399123" algn="just" eaLnBrk="1" fontAlgn="auto" hangingPunct="1">
              <a:spcBef>
                <a:spcPts val="0"/>
              </a:spcBef>
              <a:spcAft>
                <a:spcPts val="0"/>
              </a:spcAft>
              <a:buFont typeface="Arial" charset="0"/>
              <a:buNone/>
              <a:defRPr/>
            </a:pPr>
            <a:endParaRPr lang="en-US" sz="3600" b="1" dirty="0">
              <a:solidFill>
                <a:schemeClr val="bg1"/>
              </a:solidFill>
              <a:latin typeface="Times New Roman"/>
            </a:endParaRPr>
          </a:p>
          <a:p>
            <a:pPr marL="18142" indent="399123" eaLnBrk="1" fontAlgn="auto" hangingPunct="1">
              <a:spcBef>
                <a:spcPts val="0"/>
              </a:spcBef>
              <a:spcAft>
                <a:spcPts val="0"/>
              </a:spcAft>
              <a:buFont typeface="Arial" charset="0"/>
              <a:buNone/>
              <a:defRPr/>
            </a:pPr>
            <a:r>
              <a:rPr lang="en-US" sz="3600" dirty="0">
                <a:solidFill>
                  <a:schemeClr val="bg1"/>
                </a:solidFill>
                <a:latin typeface="Times New Roman"/>
              </a:rPr>
              <a:t>   </a:t>
            </a:r>
            <a:r>
              <a:rPr lang="vi-VN" sz="3600" dirty="0">
                <a:solidFill>
                  <a:srgbClr val="FF0000"/>
                </a:solidFill>
                <a:latin typeface="Times New Roman"/>
              </a:rPr>
              <a:t>Đền</a:t>
            </a:r>
            <a:r>
              <a:rPr lang="vi-VN" sz="3600" dirty="0">
                <a:solidFill>
                  <a:schemeClr val="bg1"/>
                </a:solidFill>
                <a:latin typeface="Times New Roman"/>
              </a:rPr>
              <a:t> thượng nằm chót vót trên đỉnh núi Nghĩa Lĩnh.      Trước </a:t>
            </a:r>
            <a:r>
              <a:rPr lang="vi-VN" sz="3600" dirty="0">
                <a:solidFill>
                  <a:srgbClr val="FF0000"/>
                </a:solidFill>
                <a:latin typeface="Times New Roman"/>
              </a:rPr>
              <a:t>đền</a:t>
            </a:r>
            <a:r>
              <a:rPr lang="vi-VN" sz="3600" dirty="0">
                <a:solidFill>
                  <a:schemeClr val="bg1"/>
                </a:solidFill>
                <a:latin typeface="Times New Roman"/>
              </a:rPr>
              <a:t>, những khóm hải đường đâm bông rực đỏ, những cánh bướm nhiều màu sắc bay dập dờn như đang múa quạt xòe hoa.</a:t>
            </a:r>
            <a:r>
              <a:rPr lang="en-US" sz="3600" dirty="0">
                <a:solidFill>
                  <a:schemeClr val="bg1"/>
                </a:solidFill>
                <a:latin typeface="Times New Roman"/>
              </a:rPr>
              <a:t>                                                                            							</a:t>
            </a:r>
          </a:p>
        </p:txBody>
      </p:sp>
      <p:sp>
        <p:nvSpPr>
          <p:cNvPr id="18435" name="Rectangle 4">
            <a:extLst>
              <a:ext uri="{FF2B5EF4-FFF2-40B4-BE49-F238E27FC236}">
                <a16:creationId xmlns:a16="http://schemas.microsoft.com/office/drawing/2014/main" id="{C9F7B4ED-4AFD-A0D1-5464-D1B37C39F998}"/>
              </a:ext>
            </a:extLst>
          </p:cNvPr>
          <p:cNvSpPr>
            <a:spLocks noChangeArrowheads="1"/>
          </p:cNvSpPr>
          <p:nvPr/>
        </p:nvSpPr>
        <p:spPr bwMode="auto">
          <a:xfrm>
            <a:off x="685800" y="1022350"/>
            <a:ext cx="353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u="sng">
                <a:solidFill>
                  <a:srgbClr val="FFFFFF"/>
                </a:solidFill>
                <a:latin typeface="Times New Roman" panose="02020603050405020304" pitchFamily="18" charset="0"/>
              </a:rPr>
              <a:t>Luyện từ và câu</a:t>
            </a:r>
          </a:p>
        </p:txBody>
      </p:sp>
      <p:sp>
        <p:nvSpPr>
          <p:cNvPr id="18436" name="Oval 13">
            <a:extLst>
              <a:ext uri="{FF2B5EF4-FFF2-40B4-BE49-F238E27FC236}">
                <a16:creationId xmlns:a16="http://schemas.microsoft.com/office/drawing/2014/main" id="{DFE9E78D-B4A4-BE55-E666-9C0FDA044EE7}"/>
              </a:ext>
            </a:extLst>
          </p:cNvPr>
          <p:cNvSpPr>
            <a:spLocks noChangeArrowheads="1"/>
          </p:cNvSpPr>
          <p:nvPr/>
        </p:nvSpPr>
        <p:spPr bwMode="auto">
          <a:xfrm>
            <a:off x="4876800" y="1022350"/>
            <a:ext cx="7924800" cy="80645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0000"/>
                </a:solidFill>
                <a:latin typeface="Times New Roman" panose="02020603050405020304" pitchFamily="18" charset="0"/>
              </a:rPr>
              <a:t>           Liên kết các câu trong bài bằng cách lặp </a:t>
            </a:r>
          </a:p>
          <a:p>
            <a:pPr algn="ctr" eaLnBrk="1" hangingPunct="1"/>
            <a:r>
              <a:rPr lang="vi-VN" altLang="en-US" sz="4000" b="1">
                <a:solidFill>
                  <a:srgbClr val="FF0000"/>
                </a:solidFill>
                <a:latin typeface="Times New Roman" panose="02020603050405020304" pitchFamily="18" charset="0"/>
              </a:rPr>
              <a:t>từ ngữ</a:t>
            </a:r>
            <a:endParaRPr lang="en-US" altLang="en-US" sz="4000" b="1">
              <a:solidFill>
                <a:srgbClr val="FF0000"/>
              </a:solidFill>
              <a:latin typeface="Times New Roman" panose="02020603050405020304" pitchFamily="18" charset="0"/>
            </a:endParaRPr>
          </a:p>
        </p:txBody>
      </p:sp>
      <p:sp>
        <p:nvSpPr>
          <p:cNvPr id="18437" name="Rectangle 4">
            <a:extLst>
              <a:ext uri="{FF2B5EF4-FFF2-40B4-BE49-F238E27FC236}">
                <a16:creationId xmlns:a16="http://schemas.microsoft.com/office/drawing/2014/main" id="{8061E179-CB36-3DC1-7DA3-CB014ED15C64}"/>
              </a:ext>
            </a:extLst>
          </p:cNvPr>
          <p:cNvSpPr>
            <a:spLocks noChangeArrowheads="1"/>
          </p:cNvSpPr>
          <p:nvPr/>
        </p:nvSpPr>
        <p:spPr bwMode="auto">
          <a:xfrm>
            <a:off x="365125" y="457200"/>
            <a:ext cx="13777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a:solidFill>
                  <a:srgbClr val="FFFFFF"/>
                </a:solidFill>
                <a:latin typeface="Times New Roman" panose="02020603050405020304" pitchFamily="18" charset="0"/>
              </a:rPr>
              <a:t>Thứ ba ngày </a:t>
            </a:r>
            <a:r>
              <a:rPr lang="vi-VN" altLang="en-US" sz="4000" b="1">
                <a:solidFill>
                  <a:srgbClr val="FFFFFF"/>
                </a:solidFill>
                <a:latin typeface="Times New Roman" panose="02020603050405020304" pitchFamily="18" charset="0"/>
              </a:rPr>
              <a:t>8</a:t>
            </a:r>
            <a:r>
              <a:rPr lang="en-US" altLang="en-US" sz="4000" b="1">
                <a:solidFill>
                  <a:srgbClr val="FFFFFF"/>
                </a:solidFill>
                <a:latin typeface="Times New Roman" panose="02020603050405020304" pitchFamily="18" charset="0"/>
              </a:rPr>
              <a:t> tháng </a:t>
            </a:r>
            <a:r>
              <a:rPr lang="vi-VN" altLang="en-US" sz="4000" b="1">
                <a:solidFill>
                  <a:srgbClr val="FFFFFF"/>
                </a:solidFill>
                <a:latin typeface="Times New Roman" panose="02020603050405020304" pitchFamily="18" charset="0"/>
              </a:rPr>
              <a:t>3</a:t>
            </a:r>
            <a:r>
              <a:rPr lang="en-US" altLang="en-US" sz="4000" b="1">
                <a:solidFill>
                  <a:srgbClr val="FFFFFF"/>
                </a:solidFill>
                <a:latin typeface="Times New Roman" panose="02020603050405020304" pitchFamily="18" charset="0"/>
              </a:rPr>
              <a:t> năm </a:t>
            </a:r>
            <a:r>
              <a:rPr lang="vi-VN" altLang="en-US" sz="4000" b="1">
                <a:solidFill>
                  <a:srgbClr val="FFFFFF"/>
                </a:solidFill>
                <a:latin typeface="Times New Roman" panose="02020603050405020304" pitchFamily="18" charset="0"/>
              </a:rPr>
              <a:t>2022</a:t>
            </a:r>
            <a:endParaRPr lang="en-US" altLang="en-US" sz="4000" b="1">
              <a:solidFill>
                <a:srgbClr val="FFFFFF"/>
              </a:solidFill>
              <a:latin typeface="Times New Roman" panose="02020603050405020304" pitchFamily="18" charset="0"/>
            </a:endParaRPr>
          </a:p>
        </p:txBody>
      </p:sp>
      <p:sp>
        <p:nvSpPr>
          <p:cNvPr id="6" name="Oval 5">
            <a:extLst>
              <a:ext uri="{FF2B5EF4-FFF2-40B4-BE49-F238E27FC236}">
                <a16:creationId xmlns:a16="http://schemas.microsoft.com/office/drawing/2014/main" id="{19FD09B8-BB74-73FA-E0A4-D198A6389D67}"/>
              </a:ext>
            </a:extLst>
          </p:cNvPr>
          <p:cNvSpPr/>
          <p:nvPr/>
        </p:nvSpPr>
        <p:spPr>
          <a:xfrm>
            <a:off x="609600" y="3586163"/>
            <a:ext cx="409575" cy="4524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latin typeface="+mj-lt"/>
              </a:rPr>
              <a:t>1</a:t>
            </a:r>
            <a:endParaRPr lang="en-US" dirty="0">
              <a:latin typeface="+mj-lt"/>
            </a:endParaRPr>
          </a:p>
        </p:txBody>
      </p:sp>
      <p:sp>
        <p:nvSpPr>
          <p:cNvPr id="7" name="Oval 6">
            <a:extLst>
              <a:ext uri="{FF2B5EF4-FFF2-40B4-BE49-F238E27FC236}">
                <a16:creationId xmlns:a16="http://schemas.microsoft.com/office/drawing/2014/main" id="{850F4C56-55FB-237A-C241-6C5782D47776}"/>
              </a:ext>
            </a:extLst>
          </p:cNvPr>
          <p:cNvSpPr/>
          <p:nvPr/>
        </p:nvSpPr>
        <p:spPr>
          <a:xfrm>
            <a:off x="10791825" y="35814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latin typeface="+mj-lt"/>
              </a:rPr>
              <a:t>2  </a:t>
            </a:r>
            <a:endParaRPr lang="en-US" dirty="0">
              <a:latin typeface="+mj-lt"/>
            </a:endParaRPr>
          </a:p>
        </p:txBody>
      </p:sp>
      <p:sp>
        <p:nvSpPr>
          <p:cNvPr id="11" name="Rectangle 4">
            <a:extLst>
              <a:ext uri="{FF2B5EF4-FFF2-40B4-BE49-F238E27FC236}">
                <a16:creationId xmlns:a16="http://schemas.microsoft.com/office/drawing/2014/main" id="{12728E49-1821-B9D8-BC1E-C644A26CFB1D}"/>
              </a:ext>
            </a:extLst>
          </p:cNvPr>
          <p:cNvSpPr>
            <a:spLocks noChangeArrowheads="1"/>
          </p:cNvSpPr>
          <p:nvPr/>
        </p:nvSpPr>
        <p:spPr bwMode="auto">
          <a:xfrm>
            <a:off x="-152400" y="5813425"/>
            <a:ext cx="146367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Câu 1 miêu tả vị trí của Đền Thượng. Câu 2 miêu tả cảnh </a:t>
            </a:r>
          </a:p>
          <a:p>
            <a:pPr algn="ctr" eaLnBrk="1" hangingPunct="1"/>
            <a:r>
              <a:rPr lang="vi-VN" altLang="en-US" sz="4000" b="1">
                <a:solidFill>
                  <a:srgbClr val="FFC000"/>
                </a:solidFill>
                <a:latin typeface="Times New Roman" panose="02020603050405020304" pitchFamily="18" charset="0"/>
              </a:rPr>
              <a:t>thiên nhiên ở khu vực Đền Thượng. Hai câu có liên hệ về </a:t>
            </a:r>
          </a:p>
          <a:p>
            <a:pPr algn="ctr" eaLnBrk="1" hangingPunct="1"/>
            <a:r>
              <a:rPr lang="vi-VN" altLang="en-US" sz="4000" b="1">
                <a:solidFill>
                  <a:srgbClr val="FFC000"/>
                </a:solidFill>
                <a:latin typeface="Times New Roman" panose="02020603050405020304" pitchFamily="18" charset="0"/>
              </a:rPr>
              <a:t>nghĩa với nhau.</a:t>
            </a:r>
            <a:endParaRPr lang="en-US" altLang="en-US" sz="4000" b="1">
              <a:solidFill>
                <a:srgbClr val="FFC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B4BEA3CD-7992-B057-47FA-1B2E3FC59212}"/>
              </a:ext>
            </a:extLst>
          </p:cNvPr>
          <p:cNvSpPr>
            <a:spLocks noGrp="1" noChangeArrowheads="1"/>
          </p:cNvSpPr>
          <p:nvPr>
            <p:ph type="body" sz="half" idx="4294967295"/>
          </p:nvPr>
        </p:nvSpPr>
        <p:spPr>
          <a:xfrm>
            <a:off x="244475" y="1844675"/>
            <a:ext cx="14020800" cy="3565525"/>
          </a:xfrm>
        </p:spPr>
        <p:txBody>
          <a:bodyPr rtlCol="0">
            <a:noAutofit/>
          </a:bodyPr>
          <a:lstStyle/>
          <a:p>
            <a:pPr marL="18142" indent="0" algn="just" eaLnBrk="1" fontAlgn="auto" hangingPunct="1">
              <a:spcBef>
                <a:spcPts val="0"/>
              </a:spcBef>
              <a:spcAft>
                <a:spcPts val="0"/>
              </a:spcAft>
              <a:buFont typeface="Arial" charset="0"/>
              <a:buNone/>
              <a:defRPr/>
            </a:pPr>
            <a:r>
              <a:rPr lang="en-US" sz="3600" b="1" dirty="0">
                <a:solidFill>
                  <a:schemeClr val="bg1"/>
                </a:solidFill>
                <a:latin typeface="Times New Roman"/>
              </a:rPr>
              <a:t> I. </a:t>
            </a:r>
            <a:r>
              <a:rPr lang="en-US" sz="3600" b="1" dirty="0" err="1">
                <a:solidFill>
                  <a:schemeClr val="bg1"/>
                </a:solidFill>
                <a:latin typeface="Times New Roman"/>
              </a:rPr>
              <a:t>Nhận</a:t>
            </a:r>
            <a:r>
              <a:rPr lang="en-US" sz="3600" b="1" dirty="0">
                <a:solidFill>
                  <a:schemeClr val="bg1"/>
                </a:solidFill>
                <a:latin typeface="Times New Roman"/>
              </a:rPr>
              <a:t> </a:t>
            </a:r>
            <a:r>
              <a:rPr lang="en-US" sz="3600" b="1" dirty="0" err="1">
                <a:solidFill>
                  <a:schemeClr val="bg1"/>
                </a:solidFill>
                <a:latin typeface="Times New Roman"/>
              </a:rPr>
              <a:t>xét</a:t>
            </a:r>
            <a:r>
              <a:rPr lang="en-US" sz="3600" b="1" dirty="0">
                <a:solidFill>
                  <a:schemeClr val="bg1"/>
                </a:solidFill>
                <a:latin typeface="Times New Roman"/>
              </a:rPr>
              <a:t>:</a:t>
            </a:r>
          </a:p>
          <a:p>
            <a:pPr marL="18142" indent="399123" algn="just" eaLnBrk="1" fontAlgn="auto" hangingPunct="1">
              <a:spcBef>
                <a:spcPts val="0"/>
              </a:spcBef>
              <a:spcAft>
                <a:spcPts val="0"/>
              </a:spcAft>
              <a:buFont typeface="Arial" charset="0"/>
              <a:buNone/>
              <a:defRPr/>
            </a:pPr>
            <a:r>
              <a:rPr lang="vi-VN" sz="3600" b="1" dirty="0">
                <a:solidFill>
                  <a:schemeClr val="bg1"/>
                </a:solidFill>
                <a:latin typeface="Times New Roman"/>
              </a:rPr>
              <a:t>3. Việc lặp lại từ trong trường hợp này có tác dụng gì?</a:t>
            </a:r>
          </a:p>
          <a:p>
            <a:pPr marL="18142" indent="399123" algn="just" eaLnBrk="1" fontAlgn="auto" hangingPunct="1">
              <a:spcBef>
                <a:spcPts val="0"/>
              </a:spcBef>
              <a:spcAft>
                <a:spcPts val="0"/>
              </a:spcAft>
              <a:buFont typeface="Arial" charset="0"/>
              <a:buNone/>
              <a:defRPr/>
            </a:pPr>
            <a:endParaRPr lang="en-US" sz="3600" b="1" dirty="0">
              <a:solidFill>
                <a:schemeClr val="bg1"/>
              </a:solidFill>
              <a:latin typeface="Times New Roman"/>
            </a:endParaRPr>
          </a:p>
          <a:p>
            <a:pPr marL="18142" indent="399123" eaLnBrk="1" fontAlgn="auto" hangingPunct="1">
              <a:spcBef>
                <a:spcPts val="0"/>
              </a:spcBef>
              <a:spcAft>
                <a:spcPts val="0"/>
              </a:spcAft>
              <a:buFont typeface="Arial" charset="0"/>
              <a:buNone/>
              <a:defRPr/>
            </a:pPr>
            <a:r>
              <a:rPr lang="en-US" sz="3600" dirty="0">
                <a:solidFill>
                  <a:schemeClr val="bg1"/>
                </a:solidFill>
                <a:latin typeface="Times New Roman"/>
              </a:rPr>
              <a:t>   </a:t>
            </a:r>
            <a:r>
              <a:rPr lang="vi-VN" sz="3600" dirty="0">
                <a:solidFill>
                  <a:srgbClr val="FF0000"/>
                </a:solidFill>
                <a:latin typeface="Times New Roman"/>
              </a:rPr>
              <a:t>Đền</a:t>
            </a:r>
            <a:r>
              <a:rPr lang="vi-VN" sz="3600" dirty="0">
                <a:solidFill>
                  <a:schemeClr val="bg1"/>
                </a:solidFill>
                <a:latin typeface="Times New Roman"/>
              </a:rPr>
              <a:t> thượng nằm chót vót trên đỉnh núi Nghĩa Lĩnh.      Trước </a:t>
            </a:r>
            <a:r>
              <a:rPr lang="vi-VN" sz="3600" dirty="0">
                <a:solidFill>
                  <a:srgbClr val="FF0000"/>
                </a:solidFill>
                <a:latin typeface="Times New Roman"/>
              </a:rPr>
              <a:t>đền</a:t>
            </a:r>
            <a:r>
              <a:rPr lang="vi-VN" sz="3600" dirty="0">
                <a:solidFill>
                  <a:schemeClr val="bg1"/>
                </a:solidFill>
                <a:latin typeface="Times New Roman"/>
              </a:rPr>
              <a:t>, những khóm hải đường đâm bông rực đỏ, những cánh bướm nhiều màu sắc bay dập dờn như đang múa quạt xòe hoa.</a:t>
            </a:r>
            <a:r>
              <a:rPr lang="en-US" sz="3600" dirty="0">
                <a:solidFill>
                  <a:schemeClr val="bg1"/>
                </a:solidFill>
                <a:latin typeface="Times New Roman"/>
              </a:rPr>
              <a:t>                                                                            							</a:t>
            </a:r>
          </a:p>
        </p:txBody>
      </p:sp>
      <p:sp>
        <p:nvSpPr>
          <p:cNvPr id="19459" name="Rectangle 4">
            <a:extLst>
              <a:ext uri="{FF2B5EF4-FFF2-40B4-BE49-F238E27FC236}">
                <a16:creationId xmlns:a16="http://schemas.microsoft.com/office/drawing/2014/main" id="{BAFA6C75-04B6-1EF2-1881-1DEEC8514887}"/>
              </a:ext>
            </a:extLst>
          </p:cNvPr>
          <p:cNvSpPr>
            <a:spLocks noChangeArrowheads="1"/>
          </p:cNvSpPr>
          <p:nvPr/>
        </p:nvSpPr>
        <p:spPr bwMode="auto">
          <a:xfrm>
            <a:off x="685800" y="1022350"/>
            <a:ext cx="353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u="sng">
                <a:solidFill>
                  <a:srgbClr val="FFFFFF"/>
                </a:solidFill>
                <a:latin typeface="Times New Roman" panose="02020603050405020304" pitchFamily="18" charset="0"/>
              </a:rPr>
              <a:t>Luyện từ và câu</a:t>
            </a:r>
          </a:p>
        </p:txBody>
      </p:sp>
      <p:sp>
        <p:nvSpPr>
          <p:cNvPr id="19460" name="Oval 13">
            <a:extLst>
              <a:ext uri="{FF2B5EF4-FFF2-40B4-BE49-F238E27FC236}">
                <a16:creationId xmlns:a16="http://schemas.microsoft.com/office/drawing/2014/main" id="{091BD070-A7A7-4DD2-2111-8CE2E857AAAE}"/>
              </a:ext>
            </a:extLst>
          </p:cNvPr>
          <p:cNvSpPr>
            <a:spLocks noChangeArrowheads="1"/>
          </p:cNvSpPr>
          <p:nvPr/>
        </p:nvSpPr>
        <p:spPr bwMode="auto">
          <a:xfrm>
            <a:off x="4876800" y="1427163"/>
            <a:ext cx="7924800" cy="4016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0000"/>
                </a:solidFill>
                <a:latin typeface="Times New Roman" panose="02020603050405020304" pitchFamily="18" charset="0"/>
              </a:rPr>
              <a:t>           Liên kết các câu trong bài bằng cách lặp </a:t>
            </a:r>
          </a:p>
          <a:p>
            <a:pPr algn="ctr" eaLnBrk="1" hangingPunct="1"/>
            <a:r>
              <a:rPr lang="vi-VN" altLang="en-US" sz="4000" b="1">
                <a:solidFill>
                  <a:srgbClr val="FF0000"/>
                </a:solidFill>
                <a:latin typeface="Times New Roman" panose="02020603050405020304" pitchFamily="18" charset="0"/>
              </a:rPr>
              <a:t>từ ngữ</a:t>
            </a:r>
            <a:endParaRPr lang="en-US" altLang="en-US" sz="4000" b="1">
              <a:solidFill>
                <a:srgbClr val="FF0000"/>
              </a:solidFill>
              <a:latin typeface="Times New Roman" panose="02020603050405020304" pitchFamily="18" charset="0"/>
            </a:endParaRPr>
          </a:p>
        </p:txBody>
      </p:sp>
      <p:sp>
        <p:nvSpPr>
          <p:cNvPr id="19461" name="Rectangle 4">
            <a:extLst>
              <a:ext uri="{FF2B5EF4-FFF2-40B4-BE49-F238E27FC236}">
                <a16:creationId xmlns:a16="http://schemas.microsoft.com/office/drawing/2014/main" id="{95674965-1BEC-23F9-9A97-CDAA9CD3EDC2}"/>
              </a:ext>
            </a:extLst>
          </p:cNvPr>
          <p:cNvSpPr>
            <a:spLocks noChangeArrowheads="1"/>
          </p:cNvSpPr>
          <p:nvPr/>
        </p:nvSpPr>
        <p:spPr bwMode="auto">
          <a:xfrm>
            <a:off x="365125" y="457200"/>
            <a:ext cx="13777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a:solidFill>
                  <a:srgbClr val="FFFFFF"/>
                </a:solidFill>
                <a:latin typeface="Times New Roman" panose="02020603050405020304" pitchFamily="18" charset="0"/>
              </a:rPr>
              <a:t>Thứ ba ngày </a:t>
            </a:r>
            <a:r>
              <a:rPr lang="vi-VN" altLang="en-US" sz="4000" b="1">
                <a:solidFill>
                  <a:srgbClr val="FFFFFF"/>
                </a:solidFill>
                <a:latin typeface="Times New Roman" panose="02020603050405020304" pitchFamily="18" charset="0"/>
              </a:rPr>
              <a:t>8</a:t>
            </a:r>
            <a:r>
              <a:rPr lang="en-US" altLang="en-US" sz="4000" b="1">
                <a:solidFill>
                  <a:srgbClr val="FFFFFF"/>
                </a:solidFill>
                <a:latin typeface="Times New Roman" panose="02020603050405020304" pitchFamily="18" charset="0"/>
              </a:rPr>
              <a:t> tháng </a:t>
            </a:r>
            <a:r>
              <a:rPr lang="vi-VN" altLang="en-US" sz="4000" b="1">
                <a:solidFill>
                  <a:srgbClr val="FFFFFF"/>
                </a:solidFill>
                <a:latin typeface="Times New Roman" panose="02020603050405020304" pitchFamily="18" charset="0"/>
              </a:rPr>
              <a:t>3</a:t>
            </a:r>
            <a:r>
              <a:rPr lang="en-US" altLang="en-US" sz="4000" b="1">
                <a:solidFill>
                  <a:srgbClr val="FFFFFF"/>
                </a:solidFill>
                <a:latin typeface="Times New Roman" panose="02020603050405020304" pitchFamily="18" charset="0"/>
              </a:rPr>
              <a:t> năm </a:t>
            </a:r>
            <a:r>
              <a:rPr lang="vi-VN" altLang="en-US" sz="4000" b="1">
                <a:solidFill>
                  <a:srgbClr val="FFFFFF"/>
                </a:solidFill>
                <a:latin typeface="Times New Roman" panose="02020603050405020304" pitchFamily="18" charset="0"/>
              </a:rPr>
              <a:t>2022</a:t>
            </a:r>
            <a:endParaRPr lang="en-US" altLang="en-US" sz="4000" b="1">
              <a:solidFill>
                <a:srgbClr val="FFFFFF"/>
              </a:solidFill>
              <a:latin typeface="Times New Roman" panose="02020603050405020304" pitchFamily="18" charset="0"/>
            </a:endParaRPr>
          </a:p>
        </p:txBody>
      </p:sp>
      <p:sp>
        <p:nvSpPr>
          <p:cNvPr id="6" name="Oval 5">
            <a:extLst>
              <a:ext uri="{FF2B5EF4-FFF2-40B4-BE49-F238E27FC236}">
                <a16:creationId xmlns:a16="http://schemas.microsoft.com/office/drawing/2014/main" id="{F868D5F5-5C04-8DA5-9438-C28FCA065255}"/>
              </a:ext>
            </a:extLst>
          </p:cNvPr>
          <p:cNvSpPr/>
          <p:nvPr/>
        </p:nvSpPr>
        <p:spPr>
          <a:xfrm>
            <a:off x="609600" y="3586163"/>
            <a:ext cx="409575" cy="452437"/>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solidFill>
                  <a:prstClr val="black"/>
                </a:solidFill>
                <a:latin typeface="Times New Roman" panose="02020603050405020304" pitchFamily="18" charset="0"/>
              </a:rPr>
              <a:t>1</a:t>
            </a:r>
            <a:endParaRPr lang="en-US" dirty="0">
              <a:solidFill>
                <a:prstClr val="black"/>
              </a:solidFill>
            </a:endParaRPr>
          </a:p>
        </p:txBody>
      </p:sp>
      <p:sp>
        <p:nvSpPr>
          <p:cNvPr id="7" name="Oval 6">
            <a:extLst>
              <a:ext uri="{FF2B5EF4-FFF2-40B4-BE49-F238E27FC236}">
                <a16:creationId xmlns:a16="http://schemas.microsoft.com/office/drawing/2014/main" id="{6C4B6D6B-FC76-6D4C-65C4-16E1B2B6AE3F}"/>
              </a:ext>
            </a:extLst>
          </p:cNvPr>
          <p:cNvSpPr/>
          <p:nvPr/>
        </p:nvSpPr>
        <p:spPr>
          <a:xfrm>
            <a:off x="10791825" y="35814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solidFill>
                  <a:prstClr val="black"/>
                </a:solidFill>
                <a:latin typeface="Times New Roman" panose="02020603050405020304" pitchFamily="18" charset="0"/>
              </a:rPr>
              <a:t>2  </a:t>
            </a:r>
            <a:endParaRPr lang="en-US" dirty="0">
              <a:solidFill>
                <a:prstClr val="black"/>
              </a:solidFill>
            </a:endParaRPr>
          </a:p>
        </p:txBody>
      </p:sp>
      <p:sp>
        <p:nvSpPr>
          <p:cNvPr id="11" name="Rectangle 4">
            <a:extLst>
              <a:ext uri="{FF2B5EF4-FFF2-40B4-BE49-F238E27FC236}">
                <a16:creationId xmlns:a16="http://schemas.microsoft.com/office/drawing/2014/main" id="{4C8D18A7-7C7D-71AD-9233-AC3C138E1097}"/>
              </a:ext>
            </a:extLst>
          </p:cNvPr>
          <p:cNvSpPr>
            <a:spLocks noChangeArrowheads="1"/>
          </p:cNvSpPr>
          <p:nvPr/>
        </p:nvSpPr>
        <p:spPr bwMode="auto">
          <a:xfrm>
            <a:off x="-120650" y="5813425"/>
            <a:ext cx="1475105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Việc lặp lại từ đền ở câu thứ 2 tạo nên sự liên kết với câu 1. Đây</a:t>
            </a:r>
          </a:p>
          <a:p>
            <a:pPr algn="ctr" eaLnBrk="1" hangingPunct="1"/>
            <a:r>
              <a:rPr lang="vi-VN" altLang="en-US" sz="4000" b="1">
                <a:solidFill>
                  <a:srgbClr val="FFC000"/>
                </a:solidFill>
                <a:latin typeface="Times New Roman" panose="02020603050405020304" pitchFamily="18" charset="0"/>
              </a:rPr>
              <a:t>là liên kết câu bằng cách lặp từ ngữ.</a:t>
            </a:r>
            <a:endParaRPr lang="en-US" altLang="en-US" sz="4000" b="1">
              <a:solidFill>
                <a:srgbClr val="FFC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croll: Horizontal 1">
            <a:extLst>
              <a:ext uri="{FF2B5EF4-FFF2-40B4-BE49-F238E27FC236}">
                <a16:creationId xmlns:a16="http://schemas.microsoft.com/office/drawing/2014/main" id="{DB9B0C1D-78FE-41CC-4345-EEE41481802B}"/>
              </a:ext>
            </a:extLst>
          </p:cNvPr>
          <p:cNvSpPr/>
          <p:nvPr/>
        </p:nvSpPr>
        <p:spPr>
          <a:xfrm>
            <a:off x="609600" y="1981200"/>
            <a:ext cx="12954000" cy="4724400"/>
          </a:xfrm>
          <a:prstGeom prst="horizontalScroll">
            <a:avLst/>
          </a:prstGeom>
        </p:spPr>
        <p:style>
          <a:lnRef idx="3">
            <a:schemeClr val="lt1"/>
          </a:lnRef>
          <a:fillRef idx="1">
            <a:schemeClr val="accent3"/>
          </a:fillRef>
          <a:effectRef idx="1">
            <a:schemeClr val="accent3"/>
          </a:effectRef>
          <a:fontRef idx="minor">
            <a:schemeClr val="lt1"/>
          </a:fontRef>
        </p:style>
        <p:txBody>
          <a:bodyPr anchor="ctr"/>
          <a:lstStyle/>
          <a:p>
            <a:pPr marL="742950" indent="-742950" algn="ctr">
              <a:buFontTx/>
              <a:buAutoNum type="arabicPeriod"/>
              <a:defRPr/>
            </a:pPr>
            <a:r>
              <a:rPr lang="vi-VN" sz="4000" dirty="0">
                <a:solidFill>
                  <a:prstClr val="black"/>
                </a:solidFill>
                <a:latin typeface="Times New Roman" panose="02020603050405020304" pitchFamily="18" charset="0"/>
              </a:rPr>
              <a:t>Trong bài văn, đoạn văn, các câu văn phải</a:t>
            </a:r>
            <a:r>
              <a:rPr lang="vi-VN" sz="4000" dirty="0">
                <a:solidFill>
                  <a:srgbClr val="FF0000"/>
                </a:solidFill>
                <a:latin typeface="Times New Roman" panose="02020603050405020304" pitchFamily="18" charset="0"/>
              </a:rPr>
              <a:t> liên kết </a:t>
            </a:r>
            <a:r>
              <a:rPr lang="vi-VN" sz="4000" dirty="0">
                <a:solidFill>
                  <a:prstClr val="black"/>
                </a:solidFill>
                <a:latin typeface="Times New Roman" panose="02020603050405020304" pitchFamily="18" charset="0"/>
              </a:rPr>
              <a:t>chặt chẽ với nhau.</a:t>
            </a:r>
          </a:p>
          <a:p>
            <a:pPr algn="ctr">
              <a:defRPr/>
            </a:pPr>
            <a:r>
              <a:rPr lang="vi-VN" sz="4000" dirty="0">
                <a:solidFill>
                  <a:prstClr val="black"/>
                </a:solidFill>
                <a:latin typeface="Times New Roman" panose="02020603050405020304" pitchFamily="18" charset="0"/>
              </a:rPr>
              <a:t>2. Để liên kết một câu với câu đứng trước nó, ta có thể </a:t>
            </a:r>
            <a:r>
              <a:rPr lang="vi-VN" sz="4000" dirty="0">
                <a:solidFill>
                  <a:srgbClr val="FF0000"/>
                </a:solidFill>
                <a:latin typeface="Times New Roman" panose="02020603050405020304" pitchFamily="18" charset="0"/>
              </a:rPr>
              <a:t>lặp</a:t>
            </a:r>
            <a:r>
              <a:rPr lang="vi-VN" sz="4000" dirty="0">
                <a:solidFill>
                  <a:prstClr val="black"/>
                </a:solidFill>
                <a:latin typeface="Times New Roman" panose="02020603050405020304" pitchFamily="18" charset="0"/>
              </a:rPr>
              <a:t> </a:t>
            </a:r>
            <a:r>
              <a:rPr lang="vi-VN" sz="4000" dirty="0">
                <a:solidFill>
                  <a:srgbClr val="FF0000"/>
                </a:solidFill>
                <a:latin typeface="Times New Roman" panose="02020603050405020304" pitchFamily="18" charset="0"/>
              </a:rPr>
              <a:t>lại</a:t>
            </a:r>
            <a:r>
              <a:rPr lang="vi-VN" sz="4000" dirty="0">
                <a:solidFill>
                  <a:prstClr val="black"/>
                </a:solidFill>
                <a:latin typeface="Times New Roman" panose="02020603050405020304" pitchFamily="18" charset="0"/>
              </a:rPr>
              <a:t> trong câu ấy những từ ngữ đã xuất hiện ở câu đứng trước.</a:t>
            </a:r>
            <a:endParaRPr lang="en-US" sz="4000" dirty="0">
              <a:solidFill>
                <a:prstClr val="black"/>
              </a:solidFill>
            </a:endParaRPr>
          </a:p>
        </p:txBody>
      </p:sp>
      <p:sp>
        <p:nvSpPr>
          <p:cNvPr id="3" name="Rectangle: Rounded Corners 2">
            <a:extLst>
              <a:ext uri="{FF2B5EF4-FFF2-40B4-BE49-F238E27FC236}">
                <a16:creationId xmlns:a16="http://schemas.microsoft.com/office/drawing/2014/main" id="{A51C3FBB-BC52-B4A9-97F7-0BC0BC1CD166}"/>
              </a:ext>
            </a:extLst>
          </p:cNvPr>
          <p:cNvSpPr/>
          <p:nvPr/>
        </p:nvSpPr>
        <p:spPr>
          <a:xfrm>
            <a:off x="5562600" y="1066800"/>
            <a:ext cx="3276600" cy="6858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4000" dirty="0">
                <a:solidFill>
                  <a:srgbClr val="FF0000"/>
                </a:solidFill>
                <a:latin typeface="Times New Roman" panose="02020603050405020304" pitchFamily="18" charset="0"/>
              </a:rPr>
              <a:t>GHI NHỚ</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224F129D-7356-98A3-E269-DD6C2C8B9750}"/>
              </a:ext>
            </a:extLst>
          </p:cNvPr>
          <p:cNvSpPr>
            <a:spLocks noChangeArrowheads="1"/>
          </p:cNvSpPr>
          <p:nvPr/>
        </p:nvSpPr>
        <p:spPr bwMode="auto">
          <a:xfrm>
            <a:off x="685800" y="1022350"/>
            <a:ext cx="353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u="sng">
                <a:solidFill>
                  <a:srgbClr val="FFFFFF"/>
                </a:solidFill>
                <a:latin typeface="Times New Roman" panose="02020603050405020304" pitchFamily="18" charset="0"/>
              </a:rPr>
              <a:t>Luyện từ và câu</a:t>
            </a:r>
          </a:p>
        </p:txBody>
      </p:sp>
      <p:sp>
        <p:nvSpPr>
          <p:cNvPr id="3075" name="Rectangle 4">
            <a:extLst>
              <a:ext uri="{FF2B5EF4-FFF2-40B4-BE49-F238E27FC236}">
                <a16:creationId xmlns:a16="http://schemas.microsoft.com/office/drawing/2014/main" id="{DB61E6A3-8D72-33E9-4866-D629EDF7B11D}"/>
              </a:ext>
            </a:extLst>
          </p:cNvPr>
          <p:cNvSpPr>
            <a:spLocks noChangeArrowheads="1"/>
          </p:cNvSpPr>
          <p:nvPr/>
        </p:nvSpPr>
        <p:spPr bwMode="auto">
          <a:xfrm>
            <a:off x="365125" y="457200"/>
            <a:ext cx="13777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a:solidFill>
                  <a:srgbClr val="FFFFFF"/>
                </a:solidFill>
                <a:latin typeface="Times New Roman" panose="02020603050405020304" pitchFamily="18" charset="0"/>
              </a:rPr>
              <a:t>Thứ ba ngày </a:t>
            </a:r>
            <a:r>
              <a:rPr lang="vi-VN" altLang="en-US" sz="4000" b="1">
                <a:solidFill>
                  <a:srgbClr val="FFFFFF"/>
                </a:solidFill>
                <a:latin typeface="Times New Roman" panose="02020603050405020304" pitchFamily="18" charset="0"/>
              </a:rPr>
              <a:t>8</a:t>
            </a:r>
            <a:r>
              <a:rPr lang="en-US" altLang="en-US" sz="4000" b="1">
                <a:solidFill>
                  <a:srgbClr val="FFFFFF"/>
                </a:solidFill>
                <a:latin typeface="Times New Roman" panose="02020603050405020304" pitchFamily="18" charset="0"/>
              </a:rPr>
              <a:t> tháng </a:t>
            </a:r>
            <a:r>
              <a:rPr lang="vi-VN" altLang="en-US" sz="4000" b="1">
                <a:solidFill>
                  <a:srgbClr val="FFFFFF"/>
                </a:solidFill>
                <a:latin typeface="Times New Roman" panose="02020603050405020304" pitchFamily="18" charset="0"/>
              </a:rPr>
              <a:t>3</a:t>
            </a:r>
            <a:r>
              <a:rPr lang="en-US" altLang="en-US" sz="4000" b="1">
                <a:solidFill>
                  <a:srgbClr val="FFFFFF"/>
                </a:solidFill>
                <a:latin typeface="Times New Roman" panose="02020603050405020304" pitchFamily="18" charset="0"/>
              </a:rPr>
              <a:t> năm </a:t>
            </a:r>
            <a:r>
              <a:rPr lang="vi-VN" altLang="en-US" sz="4000" b="1">
                <a:solidFill>
                  <a:srgbClr val="FFFFFF"/>
                </a:solidFill>
                <a:latin typeface="Times New Roman" panose="02020603050405020304" pitchFamily="18" charset="0"/>
              </a:rPr>
              <a:t>2022</a:t>
            </a:r>
            <a:endParaRPr lang="en-US" altLang="en-US" sz="4000" b="1">
              <a:solidFill>
                <a:srgbClr val="FFFFFF"/>
              </a:solidFill>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62C72E7-0C30-60A6-8D93-4C02049917D5}"/>
              </a:ext>
            </a:extLst>
          </p:cNvPr>
          <p:cNvSpPr/>
          <p:nvPr/>
        </p:nvSpPr>
        <p:spPr>
          <a:xfrm>
            <a:off x="4800600" y="685800"/>
            <a:ext cx="38100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3600" b="1" dirty="0">
                <a:solidFill>
                  <a:srgbClr val="FF0000"/>
                </a:solidFill>
                <a:latin typeface="+mj-lt"/>
              </a:rPr>
              <a:t>Ví dụ minh họa</a:t>
            </a:r>
            <a:endParaRPr lang="en-US" sz="3600" b="1" dirty="0">
              <a:solidFill>
                <a:srgbClr val="FF0000"/>
              </a:solidFill>
              <a:latin typeface="+mj-lt"/>
            </a:endParaRPr>
          </a:p>
        </p:txBody>
      </p:sp>
      <p:sp>
        <p:nvSpPr>
          <p:cNvPr id="7" name="Rectangle 2">
            <a:extLst>
              <a:ext uri="{FF2B5EF4-FFF2-40B4-BE49-F238E27FC236}">
                <a16:creationId xmlns:a16="http://schemas.microsoft.com/office/drawing/2014/main" id="{C7B0A84E-5F89-3898-7F0B-58FD5FB5FBC3}"/>
              </a:ext>
            </a:extLst>
          </p:cNvPr>
          <p:cNvSpPr>
            <a:spLocks noGrp="1"/>
          </p:cNvSpPr>
          <p:nvPr>
            <p:ph type="title"/>
          </p:nvPr>
        </p:nvSpPr>
        <p:spPr>
          <a:xfrm>
            <a:off x="487363" y="2743200"/>
            <a:ext cx="13655675" cy="1828800"/>
          </a:xfrm>
        </p:spPr>
        <p:txBody>
          <a:bodyPr/>
          <a:lstStyle/>
          <a:p>
            <a:pPr algn="l" eaLnBrk="1" hangingPunct="1"/>
            <a:r>
              <a:rPr lang="vi-VN" altLang="en-US" sz="4000" b="1">
                <a:solidFill>
                  <a:schemeClr val="bg1"/>
                </a:solidFill>
              </a:rPr>
              <a:t>Người đặt hộp thư lần nào cũng tạo cho anh sự bất ngờ</a:t>
            </a:r>
            <a:r>
              <a:rPr lang="en-US" altLang="en-US" sz="4000" b="1" i="1">
                <a:solidFill>
                  <a:schemeClr val="bg1"/>
                </a:solidFill>
                <a:latin typeface="Times New Roman" panose="02020603050405020304" pitchFamily="18" charset="0"/>
              </a:rPr>
              <a:t>.</a:t>
            </a:r>
            <a:r>
              <a:rPr lang="vi-VN" altLang="en-US" sz="4000" b="1" i="1">
                <a:solidFill>
                  <a:schemeClr val="bg1"/>
                </a:solidFill>
              </a:rPr>
              <a:t> </a:t>
            </a:r>
            <a:r>
              <a:rPr lang="vi-VN" altLang="en-US" sz="4000" b="1">
                <a:solidFill>
                  <a:schemeClr val="bg1"/>
                </a:solidFill>
              </a:rPr>
              <a:t>Bao giờ hộp thư cũng được đặt một nơi dễ tìm mà ít bị chú ý nhất</a:t>
            </a:r>
            <a:r>
              <a:rPr lang="vi-VN" altLang="en-US" sz="4000" b="1" i="1">
                <a:solidFill>
                  <a:schemeClr val="bg1"/>
                </a:solidFill>
              </a:rPr>
              <a:t>.</a:t>
            </a:r>
            <a:endParaRPr lang="en-US" altLang="en-US" sz="4000" b="1" i="1">
              <a:solidFill>
                <a:schemeClr val="bg1"/>
              </a:solidFill>
              <a:latin typeface="Times New Roman" panose="02020603050405020304" pitchFamily="18" charset="0"/>
            </a:endParaRPr>
          </a:p>
        </p:txBody>
      </p:sp>
      <p:sp>
        <p:nvSpPr>
          <p:cNvPr id="8" name="Rectangle 2">
            <a:extLst>
              <a:ext uri="{FF2B5EF4-FFF2-40B4-BE49-F238E27FC236}">
                <a16:creationId xmlns:a16="http://schemas.microsoft.com/office/drawing/2014/main" id="{DB6AA7FE-B380-1920-3B1F-221D41BE7293}"/>
              </a:ext>
            </a:extLst>
          </p:cNvPr>
          <p:cNvSpPr txBox="1">
            <a:spLocks/>
          </p:cNvSpPr>
          <p:nvPr/>
        </p:nvSpPr>
        <p:spPr bwMode="auto">
          <a:xfrm>
            <a:off x="639763" y="1752600"/>
            <a:ext cx="13655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1060450" indent="-407988">
              <a:spcBef>
                <a:spcPct val="20000"/>
              </a:spcBef>
              <a:buFont typeface="Arial" panose="020B0604020202020204" pitchFamily="34" charset="0"/>
              <a:buChar char="–"/>
              <a:defRPr sz="4000">
                <a:solidFill>
                  <a:schemeClr val="tx1"/>
                </a:solidFill>
                <a:latin typeface="Calibri" panose="020F0502020204030204" pitchFamily="34" charset="0"/>
              </a:defRPr>
            </a:lvl2pPr>
            <a:lvl3pPr marL="1631950" indent="-325438">
              <a:spcBef>
                <a:spcPct val="20000"/>
              </a:spcBef>
              <a:buFont typeface="Arial" panose="020B0604020202020204" pitchFamily="34" charset="0"/>
              <a:buChar char="•"/>
              <a:defRPr sz="3400">
                <a:solidFill>
                  <a:schemeClr val="tx1"/>
                </a:solidFill>
                <a:latin typeface="Calibri" panose="020F0502020204030204" pitchFamily="34" charset="0"/>
              </a:defRPr>
            </a:lvl3pPr>
            <a:lvl4pPr marL="2284413" indent="-325438">
              <a:spcBef>
                <a:spcPct val="20000"/>
              </a:spcBef>
              <a:buFont typeface="Arial" panose="020B0604020202020204" pitchFamily="34" charset="0"/>
              <a:buChar char="–"/>
              <a:defRPr sz="2900">
                <a:solidFill>
                  <a:schemeClr val="tx1"/>
                </a:solidFill>
                <a:latin typeface="Calibri" panose="020F0502020204030204" pitchFamily="34" charset="0"/>
              </a:defRPr>
            </a:lvl4pPr>
            <a:lvl5pPr marL="2938463" indent="-325438">
              <a:spcBef>
                <a:spcPct val="20000"/>
              </a:spcBef>
              <a:buFont typeface="Arial" panose="020B0604020202020204" pitchFamily="34" charset="0"/>
              <a:buChar char="»"/>
              <a:defRPr sz="2900">
                <a:solidFill>
                  <a:schemeClr val="tx1"/>
                </a:solidFill>
                <a:latin typeface="Calibri" panose="020F0502020204030204" pitchFamily="34" charset="0"/>
              </a:defRPr>
            </a:lvl5pPr>
            <a:lvl6pPr marL="33956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38528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43100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47672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4000" b="1">
                <a:solidFill>
                  <a:srgbClr val="FFFF00"/>
                </a:solidFill>
                <a:latin typeface="Times New Roman" panose="02020603050405020304" pitchFamily="18" charset="0"/>
              </a:rPr>
              <a:t>       Hai câu văn này có mối quan hệ về nghĩa không?</a:t>
            </a:r>
            <a:endParaRPr lang="en-US" altLang="en-US" sz="4000" b="1" i="1">
              <a:solidFill>
                <a:srgbClr val="FFFF00"/>
              </a:solidFill>
              <a:latin typeface="Times New Roman" panose="02020603050405020304" pitchFamily="18" charset="0"/>
            </a:endParaRPr>
          </a:p>
        </p:txBody>
      </p:sp>
      <p:sp>
        <p:nvSpPr>
          <p:cNvPr id="9" name="Arrow: Right 8">
            <a:extLst>
              <a:ext uri="{FF2B5EF4-FFF2-40B4-BE49-F238E27FC236}">
                <a16:creationId xmlns:a16="http://schemas.microsoft.com/office/drawing/2014/main" id="{84DB366F-2B34-2AC8-D50B-C1C1FDBEE519}"/>
              </a:ext>
            </a:extLst>
          </p:cNvPr>
          <p:cNvSpPr/>
          <p:nvPr/>
        </p:nvSpPr>
        <p:spPr>
          <a:xfrm>
            <a:off x="1676400" y="4711700"/>
            <a:ext cx="990600" cy="774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ectangle 4">
            <a:extLst>
              <a:ext uri="{FF2B5EF4-FFF2-40B4-BE49-F238E27FC236}">
                <a16:creationId xmlns:a16="http://schemas.microsoft.com/office/drawing/2014/main" id="{2FD3806B-46CA-4582-3DF0-CA4AC93A44FD}"/>
              </a:ext>
            </a:extLst>
          </p:cNvPr>
          <p:cNvSpPr>
            <a:spLocks noChangeArrowheads="1"/>
          </p:cNvSpPr>
          <p:nvPr/>
        </p:nvSpPr>
        <p:spPr bwMode="auto">
          <a:xfrm>
            <a:off x="2895600" y="4757738"/>
            <a:ext cx="998220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2 câu văn liên kết với nhau chặt chẽ về nghĩa</a:t>
            </a:r>
            <a:endParaRPr lang="en-US" altLang="en-US" sz="4000" b="1">
              <a:solidFill>
                <a:srgbClr val="FFC000"/>
              </a:solidFill>
              <a:latin typeface="Times New Roman" panose="02020603050405020304" pitchFamily="18" charset="0"/>
            </a:endParaRPr>
          </a:p>
        </p:txBody>
      </p:sp>
      <p:sp>
        <p:nvSpPr>
          <p:cNvPr id="11" name="Rectangle 2">
            <a:extLst>
              <a:ext uri="{FF2B5EF4-FFF2-40B4-BE49-F238E27FC236}">
                <a16:creationId xmlns:a16="http://schemas.microsoft.com/office/drawing/2014/main" id="{B9C98403-DB91-9217-A281-CC644F3077C7}"/>
              </a:ext>
            </a:extLst>
          </p:cNvPr>
          <p:cNvSpPr txBox="1">
            <a:spLocks/>
          </p:cNvSpPr>
          <p:nvPr/>
        </p:nvSpPr>
        <p:spPr bwMode="auto">
          <a:xfrm>
            <a:off x="792163" y="1752600"/>
            <a:ext cx="13655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1060450" indent="-407988">
              <a:spcBef>
                <a:spcPct val="20000"/>
              </a:spcBef>
              <a:buFont typeface="Arial" panose="020B0604020202020204" pitchFamily="34" charset="0"/>
              <a:buChar char="–"/>
              <a:defRPr sz="4000">
                <a:solidFill>
                  <a:schemeClr val="tx1"/>
                </a:solidFill>
                <a:latin typeface="Calibri" panose="020F0502020204030204" pitchFamily="34" charset="0"/>
              </a:defRPr>
            </a:lvl2pPr>
            <a:lvl3pPr marL="1631950" indent="-325438">
              <a:spcBef>
                <a:spcPct val="20000"/>
              </a:spcBef>
              <a:buFont typeface="Arial" panose="020B0604020202020204" pitchFamily="34" charset="0"/>
              <a:buChar char="•"/>
              <a:defRPr sz="3400">
                <a:solidFill>
                  <a:schemeClr val="tx1"/>
                </a:solidFill>
                <a:latin typeface="Calibri" panose="020F0502020204030204" pitchFamily="34" charset="0"/>
              </a:defRPr>
            </a:lvl3pPr>
            <a:lvl4pPr marL="2284413" indent="-325438">
              <a:spcBef>
                <a:spcPct val="20000"/>
              </a:spcBef>
              <a:buFont typeface="Arial" panose="020B0604020202020204" pitchFamily="34" charset="0"/>
              <a:buChar char="–"/>
              <a:defRPr sz="2900">
                <a:solidFill>
                  <a:schemeClr val="tx1"/>
                </a:solidFill>
                <a:latin typeface="Calibri" panose="020F0502020204030204" pitchFamily="34" charset="0"/>
              </a:defRPr>
            </a:lvl4pPr>
            <a:lvl5pPr marL="2938463" indent="-325438">
              <a:spcBef>
                <a:spcPct val="20000"/>
              </a:spcBef>
              <a:buFont typeface="Arial" panose="020B0604020202020204" pitchFamily="34" charset="0"/>
              <a:buChar char="»"/>
              <a:defRPr sz="2900">
                <a:solidFill>
                  <a:schemeClr val="tx1"/>
                </a:solidFill>
                <a:latin typeface="Calibri" panose="020F0502020204030204" pitchFamily="34" charset="0"/>
              </a:defRPr>
            </a:lvl5pPr>
            <a:lvl6pPr marL="33956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38528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43100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47672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4000" b="1">
                <a:solidFill>
                  <a:srgbClr val="FFFF00"/>
                </a:solidFill>
                <a:latin typeface="Times New Roman" panose="02020603050405020304" pitchFamily="18" charset="0"/>
              </a:rPr>
              <a:t>      Tìm những từ ngữ được lặp lại để liên kết câu?</a:t>
            </a:r>
            <a:endParaRPr lang="en-US" altLang="en-US" sz="4000" b="1" i="1">
              <a:solidFill>
                <a:srgbClr val="FFFF00"/>
              </a:solidFill>
              <a:latin typeface="Times New Roman" panose="02020603050405020304" pitchFamily="18" charset="0"/>
            </a:endParaRPr>
          </a:p>
        </p:txBody>
      </p:sp>
      <p:sp>
        <p:nvSpPr>
          <p:cNvPr id="21512" name="TextBox 12">
            <a:extLst>
              <a:ext uri="{FF2B5EF4-FFF2-40B4-BE49-F238E27FC236}">
                <a16:creationId xmlns:a16="http://schemas.microsoft.com/office/drawing/2014/main" id="{706BF40B-1EF6-23E4-6767-E079EC03CAA6}"/>
              </a:ext>
            </a:extLst>
          </p:cNvPr>
          <p:cNvSpPr txBox="1">
            <a:spLocks noChangeArrowheads="1"/>
          </p:cNvSpPr>
          <p:nvPr/>
        </p:nvSpPr>
        <p:spPr bwMode="auto">
          <a:xfrm>
            <a:off x="1333500" y="3606800"/>
            <a:ext cx="2019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000" b="1">
                <a:solidFill>
                  <a:srgbClr val="FF0000"/>
                </a:solidFill>
                <a:latin typeface="Times New Roman" panose="02020603050405020304" pitchFamily="18" charset="0"/>
              </a:rPr>
              <a:t>hộp thư </a:t>
            </a:r>
            <a:endParaRPr lang="en-US" altLang="en-US" sz="4000">
              <a:solidFill>
                <a:srgbClr val="FF0000"/>
              </a:solidFill>
            </a:endParaRPr>
          </a:p>
        </p:txBody>
      </p:sp>
      <p:sp>
        <p:nvSpPr>
          <p:cNvPr id="14" name="TextBox 13">
            <a:extLst>
              <a:ext uri="{FF2B5EF4-FFF2-40B4-BE49-F238E27FC236}">
                <a16:creationId xmlns:a16="http://schemas.microsoft.com/office/drawing/2014/main" id="{E34C1D77-D714-5E19-A4C4-18F7735BF313}"/>
              </a:ext>
            </a:extLst>
          </p:cNvPr>
          <p:cNvSpPr txBox="1">
            <a:spLocks noChangeArrowheads="1"/>
          </p:cNvSpPr>
          <p:nvPr/>
        </p:nvSpPr>
        <p:spPr bwMode="auto">
          <a:xfrm>
            <a:off x="2832100" y="2997200"/>
            <a:ext cx="2019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000" b="1">
                <a:solidFill>
                  <a:srgbClr val="FF0000"/>
                </a:solidFill>
                <a:latin typeface="Times New Roman" panose="02020603050405020304" pitchFamily="18" charset="0"/>
              </a:rPr>
              <a:t>hộp thư </a:t>
            </a:r>
            <a:endParaRPr lang="en-US" altLang="en-US" sz="40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strVal val="#ppt_w*0.70"/>
                                          </p:val>
                                        </p:tav>
                                        <p:tav tm="100000">
                                          <p:val>
                                            <p:strVal val="#ppt_w"/>
                                          </p:val>
                                        </p:tav>
                                      </p:tavLst>
                                    </p:anim>
                                    <p:anim calcmode="lin" valueType="num">
                                      <p:cBhvr>
                                        <p:cTn id="20" dur="1000" fill="hold"/>
                                        <p:tgtEl>
                                          <p:spTgt spid="8"/>
                                        </p:tgtEl>
                                        <p:attrNameLst>
                                          <p:attrName>ppt_h</p:attrName>
                                        </p:attrNameLst>
                                      </p:cBhvr>
                                      <p:tavLst>
                                        <p:tav tm="0">
                                          <p:val>
                                            <p:strVal val="#ppt_h"/>
                                          </p:val>
                                        </p:tav>
                                        <p:tav tm="100000">
                                          <p:val>
                                            <p:strVal val="#ppt_h"/>
                                          </p:val>
                                        </p:tav>
                                      </p:tavLst>
                                    </p:anim>
                                    <p:animEffect transition="in" filter="fade">
                                      <p:cBhvr>
                                        <p:cTn id="21" dur="10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xit" presetSubtype="10" fill="hold" grpId="0" nodeType="clickEffect">
                                  <p:stCondLst>
                                    <p:cond delay="0"/>
                                  </p:stCondLst>
                                  <p:childTnLst>
                                    <p:animEffect transition="out" filter="checkerboard(across)">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xit" presetSubtype="0" fill="hold" grpId="1" nodeType="clickEffect">
                                  <p:stCondLst>
                                    <p:cond delay="0"/>
                                  </p:stCondLst>
                                  <p:childTnLst>
                                    <p:animEffect transition="out" filter="dissolv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9" presetClass="exit" presetSubtype="0" fill="hold" grpId="1" nodeType="withEffect">
                                  <p:stCondLst>
                                    <p:cond delay="0"/>
                                  </p:stCondLst>
                                  <p:childTnLst>
                                    <p:animEffect transition="out" filter="dissolv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strVal val="#ppt_w*0.70"/>
                                          </p:val>
                                        </p:tav>
                                        <p:tav tm="100000">
                                          <p:val>
                                            <p:strVal val="#ppt_w"/>
                                          </p:val>
                                        </p:tav>
                                      </p:tavLst>
                                    </p:anim>
                                    <p:anim calcmode="lin" valueType="num">
                                      <p:cBhvr>
                                        <p:cTn id="48" dur="1000" fill="hold"/>
                                        <p:tgtEl>
                                          <p:spTgt spid="11"/>
                                        </p:tgtEl>
                                        <p:attrNameLst>
                                          <p:attrName>ppt_h</p:attrName>
                                        </p:attrNameLst>
                                      </p:cBhvr>
                                      <p:tavLst>
                                        <p:tav tm="0">
                                          <p:val>
                                            <p:strVal val="#ppt_h"/>
                                          </p:val>
                                        </p:tav>
                                        <p:tav tm="100000">
                                          <p:val>
                                            <p:strVal val="#ppt_h"/>
                                          </p:val>
                                        </p:tav>
                                      </p:tavLst>
                                    </p:anim>
                                    <p:animEffect transition="in" filter="fade">
                                      <p:cBhvr>
                                        <p:cTn id="49" dur="1000"/>
                                        <p:tgtEl>
                                          <p:spTgt spid="11"/>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P spid="9" grpId="0" animBg="1"/>
      <p:bldP spid="9" grpId="1" animBg="1"/>
      <p:bldP spid="10" grpId="0"/>
      <p:bldP spid="10" grpId="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A5E2B02-5E38-42EB-75A7-A8DD3B795DB6}"/>
              </a:ext>
            </a:extLst>
          </p:cNvPr>
          <p:cNvSpPr/>
          <p:nvPr/>
        </p:nvSpPr>
        <p:spPr>
          <a:xfrm>
            <a:off x="4800600" y="685800"/>
            <a:ext cx="3810000" cy="8382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3600" b="1" dirty="0">
                <a:solidFill>
                  <a:srgbClr val="FF0000"/>
                </a:solidFill>
                <a:latin typeface="Times New Roman" panose="02020603050405020304" pitchFamily="18" charset="0"/>
              </a:rPr>
              <a:t>Ví dụ minh họa</a:t>
            </a:r>
            <a:endParaRPr lang="en-US" sz="3600" b="1" dirty="0">
              <a:solidFill>
                <a:srgbClr val="FF0000"/>
              </a:solidFill>
            </a:endParaRPr>
          </a:p>
        </p:txBody>
      </p:sp>
      <p:sp>
        <p:nvSpPr>
          <p:cNvPr id="22531" name="Rectangle 2">
            <a:extLst>
              <a:ext uri="{FF2B5EF4-FFF2-40B4-BE49-F238E27FC236}">
                <a16:creationId xmlns:a16="http://schemas.microsoft.com/office/drawing/2014/main" id="{419D01D9-96F0-F399-1D04-1C40B8FED311}"/>
              </a:ext>
            </a:extLst>
          </p:cNvPr>
          <p:cNvSpPr>
            <a:spLocks noGrp="1"/>
          </p:cNvSpPr>
          <p:nvPr>
            <p:ph type="title"/>
          </p:nvPr>
        </p:nvSpPr>
        <p:spPr>
          <a:xfrm>
            <a:off x="373063" y="2425700"/>
            <a:ext cx="13655675" cy="1854200"/>
          </a:xfrm>
        </p:spPr>
        <p:txBody>
          <a:bodyPr/>
          <a:lstStyle/>
          <a:p>
            <a:pPr algn="l" eaLnBrk="1" hangingPunct="1"/>
            <a:r>
              <a:rPr lang="vi-VN" altLang="en-US" sz="4000" b="1" i="1">
                <a:solidFill>
                  <a:schemeClr val="bg1"/>
                </a:solidFill>
              </a:rPr>
              <a:t>      Mùa xuân, phượng ra lá. Lá xanh um, mát rượi, ngon lành như lá me non. </a:t>
            </a:r>
            <a:endParaRPr lang="en-US" altLang="en-US" sz="4000" b="1" i="1">
              <a:solidFill>
                <a:schemeClr val="bg1"/>
              </a:solidFill>
              <a:latin typeface="Times New Roman" panose="02020603050405020304" pitchFamily="18" charset="0"/>
            </a:endParaRPr>
          </a:p>
        </p:txBody>
      </p:sp>
      <p:sp>
        <p:nvSpPr>
          <p:cNvPr id="8" name="Rectangle 2">
            <a:extLst>
              <a:ext uri="{FF2B5EF4-FFF2-40B4-BE49-F238E27FC236}">
                <a16:creationId xmlns:a16="http://schemas.microsoft.com/office/drawing/2014/main" id="{2C30DDDE-3DDC-6BED-9312-3098A956785E}"/>
              </a:ext>
            </a:extLst>
          </p:cNvPr>
          <p:cNvSpPr txBox="1">
            <a:spLocks/>
          </p:cNvSpPr>
          <p:nvPr/>
        </p:nvSpPr>
        <p:spPr bwMode="auto">
          <a:xfrm>
            <a:off x="639763" y="1752600"/>
            <a:ext cx="13655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1060450" indent="-407988">
              <a:spcBef>
                <a:spcPct val="20000"/>
              </a:spcBef>
              <a:buFont typeface="Arial" panose="020B0604020202020204" pitchFamily="34" charset="0"/>
              <a:buChar char="–"/>
              <a:defRPr sz="4000">
                <a:solidFill>
                  <a:schemeClr val="tx1"/>
                </a:solidFill>
                <a:latin typeface="Calibri" panose="020F0502020204030204" pitchFamily="34" charset="0"/>
              </a:defRPr>
            </a:lvl2pPr>
            <a:lvl3pPr marL="1631950" indent="-325438">
              <a:spcBef>
                <a:spcPct val="20000"/>
              </a:spcBef>
              <a:buFont typeface="Arial" panose="020B0604020202020204" pitchFamily="34" charset="0"/>
              <a:buChar char="•"/>
              <a:defRPr sz="3400">
                <a:solidFill>
                  <a:schemeClr val="tx1"/>
                </a:solidFill>
                <a:latin typeface="Calibri" panose="020F0502020204030204" pitchFamily="34" charset="0"/>
              </a:defRPr>
            </a:lvl3pPr>
            <a:lvl4pPr marL="2284413" indent="-325438">
              <a:spcBef>
                <a:spcPct val="20000"/>
              </a:spcBef>
              <a:buFont typeface="Arial" panose="020B0604020202020204" pitchFamily="34" charset="0"/>
              <a:buChar char="–"/>
              <a:defRPr sz="2900">
                <a:solidFill>
                  <a:schemeClr val="tx1"/>
                </a:solidFill>
                <a:latin typeface="Calibri" panose="020F0502020204030204" pitchFamily="34" charset="0"/>
              </a:defRPr>
            </a:lvl4pPr>
            <a:lvl5pPr marL="2938463" indent="-325438">
              <a:spcBef>
                <a:spcPct val="20000"/>
              </a:spcBef>
              <a:buFont typeface="Arial" panose="020B0604020202020204" pitchFamily="34" charset="0"/>
              <a:buChar char="»"/>
              <a:defRPr sz="2900">
                <a:solidFill>
                  <a:schemeClr val="tx1"/>
                </a:solidFill>
                <a:latin typeface="Calibri" panose="020F0502020204030204" pitchFamily="34" charset="0"/>
              </a:defRPr>
            </a:lvl5pPr>
            <a:lvl6pPr marL="33956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38528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43100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47672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4000" b="1">
                <a:solidFill>
                  <a:srgbClr val="FFFF00"/>
                </a:solidFill>
                <a:latin typeface="Times New Roman" panose="02020603050405020304" pitchFamily="18" charset="0"/>
              </a:rPr>
              <a:t>       Hai câu văn sau có mối quan hệ về nghĩa không?</a:t>
            </a:r>
            <a:endParaRPr lang="en-US" altLang="en-US" sz="4000" b="1" i="1">
              <a:solidFill>
                <a:srgbClr val="FFFF00"/>
              </a:solidFill>
              <a:latin typeface="Times New Roman" panose="02020603050405020304" pitchFamily="18" charset="0"/>
            </a:endParaRPr>
          </a:p>
        </p:txBody>
      </p:sp>
      <p:sp>
        <p:nvSpPr>
          <p:cNvPr id="12" name="Rectangle 2">
            <a:extLst>
              <a:ext uri="{FF2B5EF4-FFF2-40B4-BE49-F238E27FC236}">
                <a16:creationId xmlns:a16="http://schemas.microsoft.com/office/drawing/2014/main" id="{764ED214-E91A-BC95-3EC5-F60029C43ACF}"/>
              </a:ext>
            </a:extLst>
          </p:cNvPr>
          <p:cNvSpPr txBox="1">
            <a:spLocks/>
          </p:cNvSpPr>
          <p:nvPr/>
        </p:nvSpPr>
        <p:spPr bwMode="auto">
          <a:xfrm>
            <a:off x="792163" y="1752600"/>
            <a:ext cx="136556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nchor="ct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1060450" indent="-407988">
              <a:spcBef>
                <a:spcPct val="20000"/>
              </a:spcBef>
              <a:buFont typeface="Arial" panose="020B0604020202020204" pitchFamily="34" charset="0"/>
              <a:buChar char="–"/>
              <a:defRPr sz="4000">
                <a:solidFill>
                  <a:schemeClr val="tx1"/>
                </a:solidFill>
                <a:latin typeface="Calibri" panose="020F0502020204030204" pitchFamily="34" charset="0"/>
              </a:defRPr>
            </a:lvl2pPr>
            <a:lvl3pPr marL="1631950" indent="-325438">
              <a:spcBef>
                <a:spcPct val="20000"/>
              </a:spcBef>
              <a:buFont typeface="Arial" panose="020B0604020202020204" pitchFamily="34" charset="0"/>
              <a:buChar char="•"/>
              <a:defRPr sz="3400">
                <a:solidFill>
                  <a:schemeClr val="tx1"/>
                </a:solidFill>
                <a:latin typeface="Calibri" panose="020F0502020204030204" pitchFamily="34" charset="0"/>
              </a:defRPr>
            </a:lvl3pPr>
            <a:lvl4pPr marL="2284413" indent="-325438">
              <a:spcBef>
                <a:spcPct val="20000"/>
              </a:spcBef>
              <a:buFont typeface="Arial" panose="020B0604020202020204" pitchFamily="34" charset="0"/>
              <a:buChar char="–"/>
              <a:defRPr sz="2900">
                <a:solidFill>
                  <a:schemeClr val="tx1"/>
                </a:solidFill>
                <a:latin typeface="Calibri" panose="020F0502020204030204" pitchFamily="34" charset="0"/>
              </a:defRPr>
            </a:lvl4pPr>
            <a:lvl5pPr marL="2938463" indent="-325438">
              <a:spcBef>
                <a:spcPct val="20000"/>
              </a:spcBef>
              <a:buFont typeface="Arial" panose="020B0604020202020204" pitchFamily="34" charset="0"/>
              <a:buChar char="»"/>
              <a:defRPr sz="2900">
                <a:solidFill>
                  <a:schemeClr val="tx1"/>
                </a:solidFill>
                <a:latin typeface="Calibri" panose="020F0502020204030204" pitchFamily="34" charset="0"/>
              </a:defRPr>
            </a:lvl5pPr>
            <a:lvl6pPr marL="33956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38528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43100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4767263" indent="-325438"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0"/>
              </a:spcBef>
              <a:buFontTx/>
              <a:buNone/>
            </a:pPr>
            <a:r>
              <a:rPr lang="vi-VN" altLang="en-US" sz="4000" b="1">
                <a:solidFill>
                  <a:srgbClr val="FFFF00"/>
                </a:solidFill>
                <a:latin typeface="Times New Roman" panose="02020603050405020304" pitchFamily="18" charset="0"/>
              </a:rPr>
              <a:t>      Tìm những từ ngữ được lặp lại để liên kết câu?</a:t>
            </a:r>
            <a:endParaRPr lang="en-US" altLang="en-US" sz="4000" b="1" i="1">
              <a:solidFill>
                <a:srgbClr val="FFFF00"/>
              </a:solidFill>
              <a:latin typeface="Times New Roman" panose="02020603050405020304" pitchFamily="18" charset="0"/>
            </a:endParaRPr>
          </a:p>
        </p:txBody>
      </p:sp>
      <p:sp>
        <p:nvSpPr>
          <p:cNvPr id="15" name="Rectangle 4">
            <a:extLst>
              <a:ext uri="{FF2B5EF4-FFF2-40B4-BE49-F238E27FC236}">
                <a16:creationId xmlns:a16="http://schemas.microsoft.com/office/drawing/2014/main" id="{37F4AC59-80BB-7D7D-AC26-52AA4DCEEB37}"/>
              </a:ext>
            </a:extLst>
          </p:cNvPr>
          <p:cNvSpPr>
            <a:spLocks noChangeArrowheads="1"/>
          </p:cNvSpPr>
          <p:nvPr/>
        </p:nvSpPr>
        <p:spPr bwMode="auto">
          <a:xfrm>
            <a:off x="2438400" y="4495800"/>
            <a:ext cx="100203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2 câu văn liên kết với nhau chặt chẽ về nghĩa</a:t>
            </a:r>
            <a:endParaRPr lang="en-US" altLang="en-US" sz="4000" b="1">
              <a:solidFill>
                <a:srgbClr val="FFC000"/>
              </a:solidFill>
              <a:latin typeface="Times New Roman" panose="02020603050405020304" pitchFamily="18" charset="0"/>
            </a:endParaRPr>
          </a:p>
        </p:txBody>
      </p:sp>
      <p:sp>
        <p:nvSpPr>
          <p:cNvPr id="16" name="TextBox 15">
            <a:extLst>
              <a:ext uri="{FF2B5EF4-FFF2-40B4-BE49-F238E27FC236}">
                <a16:creationId xmlns:a16="http://schemas.microsoft.com/office/drawing/2014/main" id="{12D60733-E1C3-A352-F849-DB2659639DE6}"/>
              </a:ext>
            </a:extLst>
          </p:cNvPr>
          <p:cNvSpPr txBox="1">
            <a:spLocks noChangeArrowheads="1"/>
          </p:cNvSpPr>
          <p:nvPr/>
        </p:nvSpPr>
        <p:spPr bwMode="auto">
          <a:xfrm>
            <a:off x="5969000" y="2692400"/>
            <a:ext cx="723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000" b="1" i="1">
                <a:solidFill>
                  <a:srgbClr val="FF0000"/>
                </a:solidFill>
                <a:latin typeface="Times New Roman" panose="02020603050405020304" pitchFamily="18" charset="0"/>
              </a:rPr>
              <a:t>lá</a:t>
            </a:r>
            <a:endParaRPr lang="en-US" altLang="en-US" sz="4000">
              <a:solidFill>
                <a:srgbClr val="FF0000"/>
              </a:solidFill>
            </a:endParaRPr>
          </a:p>
        </p:txBody>
      </p:sp>
      <p:sp>
        <p:nvSpPr>
          <p:cNvPr id="17" name="TextBox 16">
            <a:extLst>
              <a:ext uri="{FF2B5EF4-FFF2-40B4-BE49-F238E27FC236}">
                <a16:creationId xmlns:a16="http://schemas.microsoft.com/office/drawing/2014/main" id="{13E462AA-77AC-F422-9083-DD1034CCF242}"/>
              </a:ext>
            </a:extLst>
          </p:cNvPr>
          <p:cNvSpPr txBox="1">
            <a:spLocks noChangeArrowheads="1"/>
          </p:cNvSpPr>
          <p:nvPr/>
        </p:nvSpPr>
        <p:spPr bwMode="auto">
          <a:xfrm>
            <a:off x="6629400" y="2692400"/>
            <a:ext cx="876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000" b="1" i="1">
                <a:solidFill>
                  <a:srgbClr val="FF0000"/>
                </a:solidFill>
                <a:latin typeface="Times New Roman" panose="02020603050405020304" pitchFamily="18" charset="0"/>
              </a:rPr>
              <a:t>Lá</a:t>
            </a:r>
            <a:endParaRPr lang="en-US" altLang="en-US" sz="4000">
              <a:solidFill>
                <a:srgbClr val="FF0000"/>
              </a:solidFill>
            </a:endParaRPr>
          </a:p>
        </p:txBody>
      </p:sp>
      <p:cxnSp>
        <p:nvCxnSpPr>
          <p:cNvPr id="18" name="Straight Connector 17">
            <a:extLst>
              <a:ext uri="{FF2B5EF4-FFF2-40B4-BE49-F238E27FC236}">
                <a16:creationId xmlns:a16="http://schemas.microsoft.com/office/drawing/2014/main" id="{B188F525-606D-FF2A-4AEA-3839A53CC673}"/>
              </a:ext>
            </a:extLst>
          </p:cNvPr>
          <p:cNvCxnSpPr>
            <a:cxnSpLocks/>
          </p:cNvCxnSpPr>
          <p:nvPr/>
        </p:nvCxnSpPr>
        <p:spPr>
          <a:xfrm>
            <a:off x="1435100" y="3924300"/>
            <a:ext cx="469900" cy="0"/>
          </a:xfrm>
          <a:prstGeom prst="line">
            <a:avLst/>
          </a:prstGeom>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0" nodeType="clickEffect">
                                  <p:stCondLst>
                                    <p:cond delay="0"/>
                                  </p:stCondLst>
                                  <p:childTnLst>
                                    <p:animEffect transition="out" filter="blinds(horizontal)">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grpId="1" nodeType="clickEffect">
                                  <p:stCondLst>
                                    <p:cond delay="0"/>
                                  </p:stCondLst>
                                  <p:childTnLst>
                                    <p:animEffect transition="out" filter="blinds(horizontal)">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P spid="15" grpId="1"/>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93FF6203-2E87-D4D9-3CDD-DBDDC7E38F64}"/>
              </a:ext>
            </a:extLst>
          </p:cNvPr>
          <p:cNvSpPr>
            <a:spLocks noGrp="1"/>
          </p:cNvSpPr>
          <p:nvPr>
            <p:ph type="body" sz="half" idx="4294967295"/>
          </p:nvPr>
        </p:nvSpPr>
        <p:spPr>
          <a:xfrm>
            <a:off x="762000" y="1066800"/>
            <a:ext cx="13335000" cy="6705600"/>
          </a:xfrm>
        </p:spPr>
        <p:txBody>
          <a:bodyPr/>
          <a:lstStyle/>
          <a:p>
            <a:pPr marL="742950" indent="-742950" algn="just" eaLnBrk="1" hangingPunct="1">
              <a:spcBef>
                <a:spcPct val="0"/>
              </a:spcBef>
              <a:buFont typeface="Arial" panose="020B0604020202020204" pitchFamily="34" charset="0"/>
              <a:buAutoNum type="alphaLcParenR"/>
              <a:defRPr/>
            </a:pPr>
            <a:r>
              <a:rPr lang="vi-VN" altLang="en-US" sz="4000" b="1" i="1" dirty="0">
                <a:solidFill>
                  <a:schemeClr val="bg1"/>
                </a:solidFill>
                <a:latin typeface="Times New Roman" panose="02020603050405020304" pitchFamily="18" charset="0"/>
              </a:rPr>
              <a:t>Niềm tự hào chính đáng của chúng ta trong nền văn hóa Đông Sơn chính là bộ sưu tập trống đồng hết sức phong phú. Trống đồng Đông Sơn đa dạng không chỉ về hình dáng, kích thước mà cả về phong cách, kích thước mà cả về phong cách trang trí, sắp xếp hoa văn.</a:t>
            </a:r>
          </a:p>
          <a:p>
            <a:pPr marL="0" indent="0" algn="just" eaLnBrk="1" hangingPunct="1">
              <a:spcBef>
                <a:spcPct val="0"/>
              </a:spcBef>
              <a:buFont typeface="Arial" panose="020B0604020202020204" pitchFamily="34" charset="0"/>
              <a:buNone/>
              <a:defRPr/>
            </a:pPr>
            <a:r>
              <a:rPr lang="vi-VN" altLang="en-US" sz="4000" b="1" i="1" dirty="0">
                <a:solidFill>
                  <a:schemeClr val="bg1"/>
                </a:solidFill>
                <a:latin typeface="Times New Roman" panose="02020603050405020304" pitchFamily="18" charset="0"/>
              </a:rPr>
              <a:t>                                                                  Nguyễn Văn Huyên</a:t>
            </a:r>
          </a:p>
          <a:p>
            <a:pPr marL="0" indent="0" algn="just" eaLnBrk="1" hangingPunct="1">
              <a:spcBef>
                <a:spcPct val="0"/>
              </a:spcBef>
              <a:buFont typeface="Arial" panose="020B0604020202020204" pitchFamily="34" charset="0"/>
              <a:buNone/>
              <a:defRPr/>
            </a:pPr>
            <a:r>
              <a:rPr lang="vi-VN" altLang="en-US" sz="4000" b="1" i="1" dirty="0">
                <a:solidFill>
                  <a:schemeClr val="bg1"/>
                </a:solidFill>
                <a:latin typeface="Times New Roman" panose="02020603050405020304" pitchFamily="18" charset="0"/>
              </a:rPr>
              <a:t>b) Trong một sáng đào công sự, lưỡi xẻng của anh chiến sĩ xúc lên một mảnh đồ gốm có nét hoa văn màu nâu và xanh, hình đuôi rồng. Anh chiến sĩ quả quyết rằng những nét hoa văn này y như hoa văn trên hũ rượu thờ ở đình làng anh.</a:t>
            </a:r>
          </a:p>
          <a:p>
            <a:pPr marL="0" indent="0" algn="just" eaLnBrk="1" hangingPunct="1">
              <a:spcBef>
                <a:spcPct val="0"/>
              </a:spcBef>
              <a:buFont typeface="Arial" panose="020B0604020202020204" pitchFamily="34" charset="0"/>
              <a:buNone/>
              <a:defRPr/>
            </a:pPr>
            <a:r>
              <a:rPr lang="vi-VN" altLang="en-US" sz="4000" b="1" i="1" dirty="0">
                <a:solidFill>
                  <a:schemeClr val="bg1"/>
                </a:solidFill>
                <a:latin typeface="Times New Roman" panose="02020603050405020304" pitchFamily="18" charset="0"/>
              </a:rPr>
              <a:t>                                                                          Hà Đình Cẩn</a:t>
            </a:r>
            <a:endParaRPr lang="en-US" altLang="en-US" sz="4000" b="1" i="1" dirty="0">
              <a:solidFill>
                <a:schemeClr val="bg1"/>
              </a:solidFill>
              <a:latin typeface="Times New Roman" panose="02020603050405020304" pitchFamily="18" charset="0"/>
            </a:endParaRPr>
          </a:p>
        </p:txBody>
      </p:sp>
      <p:sp>
        <p:nvSpPr>
          <p:cNvPr id="23555" name="Rectangle 4">
            <a:extLst>
              <a:ext uri="{FF2B5EF4-FFF2-40B4-BE49-F238E27FC236}">
                <a16:creationId xmlns:a16="http://schemas.microsoft.com/office/drawing/2014/main" id="{D8918630-E521-9161-85E2-0EB4962D2A20}"/>
              </a:ext>
            </a:extLst>
          </p:cNvPr>
          <p:cNvSpPr>
            <a:spLocks noChangeArrowheads="1"/>
          </p:cNvSpPr>
          <p:nvPr/>
        </p:nvSpPr>
        <p:spPr bwMode="auto">
          <a:xfrm>
            <a:off x="762000" y="381000"/>
            <a:ext cx="11811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chemeClr val="bg1"/>
                </a:solidFill>
                <a:latin typeface="Times New Roman" panose="02020603050405020304" pitchFamily="18" charset="0"/>
              </a:rPr>
              <a:t>1. Tìm những từ ngữ được lặp lại để liên kết câu:</a:t>
            </a:r>
            <a:endParaRPr lang="en-US" altLang="en-US" sz="4000" b="1">
              <a:solidFill>
                <a:schemeClr val="bg1"/>
              </a:solidFill>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7">
            <a:extLst>
              <a:ext uri="{FF2B5EF4-FFF2-40B4-BE49-F238E27FC236}">
                <a16:creationId xmlns:a16="http://schemas.microsoft.com/office/drawing/2014/main" id="{562AB1AE-D818-3D11-3980-ED4D07A87D65}"/>
              </a:ext>
            </a:extLst>
          </p:cNvPr>
          <p:cNvSpPr txBox="1">
            <a:spLocks noChangeArrowheads="1"/>
          </p:cNvSpPr>
          <p:nvPr/>
        </p:nvSpPr>
        <p:spPr bwMode="auto">
          <a:xfrm>
            <a:off x="457200" y="381000"/>
            <a:ext cx="13792200"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80000"/>
              </a:lnSpc>
              <a:buFont typeface="Wingdings" panose="05000000000000000000" pitchFamily="2" charset="2"/>
              <a:buNone/>
            </a:pPr>
            <a:r>
              <a:rPr lang="en-US" altLang="en-US" sz="3600">
                <a:solidFill>
                  <a:srgbClr val="FFFF00"/>
                </a:solidFill>
                <a:latin typeface="Times New Roman" panose="02020603050405020304" pitchFamily="18" charset="0"/>
                <a:cs typeface="Times New Roman" panose="02020603050405020304" pitchFamily="18" charset="0"/>
              </a:rPr>
              <a:t>Bài 2:</a:t>
            </a:r>
            <a:r>
              <a:rPr lang="vi-VN" altLang="en-US" sz="3600">
                <a:solidFill>
                  <a:srgbClr val="FFFF00"/>
                </a:solidFill>
                <a:latin typeface="Times New Roman" panose="02020603050405020304" pitchFamily="18" charset="0"/>
                <a:cs typeface="Times New Roman" panose="02020603050405020304" pitchFamily="18" charset="0"/>
              </a:rPr>
              <a:t> Chọn từ ngữ trong ngoặc đơn thích hợp với mỗi ô trống để các câu, các đoạn được liên kết với nhau:</a:t>
            </a:r>
            <a:r>
              <a:rPr lang="vi-VN" altLang="en-US" sz="3600" b="1">
                <a:solidFill>
                  <a:srgbClr val="FFFF00"/>
                </a:solidFill>
                <a:latin typeface="Times New Roman" panose="02020603050405020304" pitchFamily="18" charset="0"/>
                <a:cs typeface="Times New Roman" panose="02020603050405020304" pitchFamily="18" charset="0"/>
              </a:rPr>
              <a:t> (</a:t>
            </a:r>
            <a:r>
              <a:rPr lang="vi-VN" altLang="en-US" sz="3600" b="1" i="1">
                <a:solidFill>
                  <a:srgbClr val="FFFF00"/>
                </a:solidFill>
                <a:latin typeface="Times New Roman" panose="02020603050405020304" pitchFamily="18" charset="0"/>
                <a:cs typeface="Times New Roman" panose="02020603050405020304" pitchFamily="18" charset="0"/>
              </a:rPr>
              <a:t>cá song, tôm, thuyền, cá chim, chợ</a:t>
            </a:r>
            <a:r>
              <a:rPr lang="vi-VN" altLang="en-US" sz="3600" b="1">
                <a:solidFill>
                  <a:srgbClr val="FFFF00"/>
                </a:solidFill>
                <a:latin typeface="Times New Roman" panose="02020603050405020304" pitchFamily="18" charset="0"/>
                <a:cs typeface="Times New Roman" panose="02020603050405020304" pitchFamily="18" charset="0"/>
              </a:rPr>
              <a:t>)</a:t>
            </a:r>
            <a:endParaRPr lang="vi-VN" altLang="en-US" sz="360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0">
            <a:extLst>
              <a:ext uri="{FF2B5EF4-FFF2-40B4-BE49-F238E27FC236}">
                <a16:creationId xmlns:a16="http://schemas.microsoft.com/office/drawing/2014/main" id="{ED68354E-8FA5-67F1-AD19-5C28C7AFB4BA}"/>
              </a:ext>
            </a:extLst>
          </p:cNvPr>
          <p:cNvSpPr txBox="1">
            <a:spLocks noChangeArrowheads="1"/>
          </p:cNvSpPr>
          <p:nvPr/>
        </p:nvSpPr>
        <p:spPr bwMode="auto">
          <a:xfrm>
            <a:off x="457200" y="539750"/>
            <a:ext cx="13716000" cy="740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a:solidFill>
                  <a:schemeClr val="bg1"/>
                </a:solidFill>
                <a:latin typeface="Times New Roman" panose="02020603050405020304" pitchFamily="18" charset="0"/>
                <a:cs typeface="Times New Roman" panose="02020603050405020304" pitchFamily="18" charset="0"/>
              </a:rPr>
              <a:t>Dọc theo bờ vịnh Hạ Long, trên bến Đoan, bến Tàu hay cảng Mới, những đoàn thuyền đánh cá rẽ màn sương bạc nối đuôi nhau cập bến, những cánh buồm ướt át như cánh chim trong mưa</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lưới mui bằng.</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giã đôi mui cong.</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khu Bốn buồm chữ nhật.</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Vạn Ninh buồm cánh én.</a:t>
            </a: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 nào cũng tôm cá đầy khoang. Người ta khiêng từng sọt cá nặng tươi roi rói lên chợ.</a:t>
            </a:r>
            <a:endParaRPr lang="vi-VN" altLang="en-US" sz="3600" b="1">
              <a:solidFill>
                <a:schemeClr val="bg1"/>
              </a:solidFill>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None/>
            </a:pP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Hòn Gai buổi sáng la liệt tôm cá. Những con</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khoẻ, vớt lên hàng giờ vẫn giãy đành đạch, vảy xám hoa đen lốm đốm. Những con</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 mình dẹt như hình con chim lúc sải cánh bay, thịt ngon vào loại nhất nhì. Những con cá nhụ béo núc, trắng lốp, bóng mượt như được quét một lớp mỡ ngoài vậy. Những con</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 tròn, thịt căng lên từng ngấn như cổ tay của trẻ lên ba, da xanh ánh, hàng chân choi choi như muốn bơi.</a:t>
            </a:r>
          </a:p>
          <a:p>
            <a:pPr algn="just" eaLnBrk="1" hangingPunct="1">
              <a:lnSpc>
                <a:spcPct val="90000"/>
              </a:lnSpc>
              <a:buFont typeface="Wingdings" panose="05000000000000000000" pitchFamily="2" charset="2"/>
              <a:buNone/>
            </a:pPr>
            <a:r>
              <a:rPr lang="en-US" altLang="en-US" sz="3600" b="1" i="1">
                <a:solidFill>
                  <a:schemeClr val="bg1"/>
                </a:solidFill>
                <a:latin typeface="Times New Roman" panose="02020603050405020304" pitchFamily="18" charset="0"/>
              </a:rPr>
              <a:t>                                                                        </a:t>
            </a:r>
            <a:r>
              <a:rPr lang="vi-VN" altLang="en-US" sz="3600" b="1" i="1">
                <a:solidFill>
                  <a:schemeClr val="bg1"/>
                </a:solidFill>
                <a:latin typeface="Times New Roman" panose="02020603050405020304" pitchFamily="18" charset="0"/>
              </a:rPr>
              <a:t>                     </a:t>
            </a:r>
            <a:r>
              <a:rPr lang="en-US" altLang="en-US" sz="3600" b="1" i="1">
                <a:solidFill>
                  <a:schemeClr val="bg1"/>
                </a:solidFill>
                <a:latin typeface="Times New Roman" panose="02020603050405020304" pitchFamily="18" charset="0"/>
              </a:rPr>
              <a:t>Theo Thi Sảnh</a:t>
            </a:r>
            <a:endParaRPr lang="en-US" altLang="en-US" sz="3600" b="1">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
            <a:extLst>
              <a:ext uri="{FF2B5EF4-FFF2-40B4-BE49-F238E27FC236}">
                <a16:creationId xmlns:a16="http://schemas.microsoft.com/office/drawing/2014/main" id="{A3F8997F-E5B8-4BE4-6A80-6E14EE421DFB}"/>
              </a:ext>
            </a:extLst>
          </p:cNvPr>
          <p:cNvSpPr txBox="1">
            <a:spLocks noChangeArrowheads="1"/>
          </p:cNvSpPr>
          <p:nvPr/>
        </p:nvSpPr>
        <p:spPr bwMode="auto">
          <a:xfrm>
            <a:off x="457200" y="544513"/>
            <a:ext cx="137922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80000"/>
              </a:lnSpc>
              <a:buFont typeface="Wingdings" panose="05000000000000000000" pitchFamily="2" charset="2"/>
              <a:buNone/>
            </a:pPr>
            <a:r>
              <a:rPr lang="en-US" altLang="en-US" sz="3600">
                <a:solidFill>
                  <a:srgbClr val="FFFF00"/>
                </a:solidFill>
                <a:latin typeface="Times New Roman" panose="02020603050405020304" pitchFamily="18" charset="0"/>
                <a:cs typeface="Times New Roman" panose="02020603050405020304" pitchFamily="18" charset="0"/>
              </a:rPr>
              <a:t>Bài 2:</a:t>
            </a:r>
            <a:r>
              <a:rPr lang="vi-VN" altLang="en-US" sz="3600">
                <a:solidFill>
                  <a:srgbClr val="FFFF00"/>
                </a:solidFill>
                <a:latin typeface="Times New Roman" panose="02020603050405020304" pitchFamily="18" charset="0"/>
                <a:cs typeface="Times New Roman" panose="02020603050405020304" pitchFamily="18" charset="0"/>
              </a:rPr>
              <a:t> Chọn từ ngữ trong ngoặc đơn thích hợp với mỗi ô trống để các câu, các đoạn được liên kết với nhau:</a:t>
            </a:r>
            <a:r>
              <a:rPr lang="vi-VN" altLang="en-US" sz="3600" b="1">
                <a:solidFill>
                  <a:srgbClr val="FFFF00"/>
                </a:solidFill>
                <a:latin typeface="Times New Roman" panose="02020603050405020304" pitchFamily="18" charset="0"/>
                <a:cs typeface="Times New Roman" panose="02020603050405020304" pitchFamily="18" charset="0"/>
              </a:rPr>
              <a:t> (</a:t>
            </a:r>
            <a:r>
              <a:rPr lang="vi-VN" altLang="en-US" sz="3600" b="1" i="1">
                <a:solidFill>
                  <a:srgbClr val="FFFF00"/>
                </a:solidFill>
                <a:latin typeface="Times New Roman" panose="02020603050405020304" pitchFamily="18" charset="0"/>
                <a:cs typeface="Times New Roman" panose="02020603050405020304" pitchFamily="18" charset="0"/>
              </a:rPr>
              <a:t>cá song, tôm, thuyền, cá chim, chợ</a:t>
            </a:r>
            <a:r>
              <a:rPr lang="vi-VN" altLang="en-US" sz="3600" b="1">
                <a:solidFill>
                  <a:srgbClr val="FFFF00"/>
                </a:solidFill>
                <a:latin typeface="Times New Roman" panose="02020603050405020304" pitchFamily="18" charset="0"/>
                <a:cs typeface="Times New Roman" panose="02020603050405020304" pitchFamily="18" charset="0"/>
              </a:rPr>
              <a:t>)</a:t>
            </a:r>
            <a:endParaRPr lang="vi-VN" altLang="en-US" sz="3600">
              <a:solidFill>
                <a:srgbClr val="FFFF00"/>
              </a:solidFill>
              <a:latin typeface="Times New Roman" panose="02020603050405020304" pitchFamily="18" charset="0"/>
              <a:cs typeface="Times New Roman" panose="02020603050405020304" pitchFamily="18" charset="0"/>
            </a:endParaRPr>
          </a:p>
        </p:txBody>
      </p:sp>
      <p:sp>
        <p:nvSpPr>
          <p:cNvPr id="26627" name="TextBox 8">
            <a:extLst>
              <a:ext uri="{FF2B5EF4-FFF2-40B4-BE49-F238E27FC236}">
                <a16:creationId xmlns:a16="http://schemas.microsoft.com/office/drawing/2014/main" id="{56E2ECBC-C83E-CBA1-666D-FDDF46D01BB7}"/>
              </a:ext>
            </a:extLst>
          </p:cNvPr>
          <p:cNvSpPr txBox="1">
            <a:spLocks noChangeArrowheads="1"/>
          </p:cNvSpPr>
          <p:nvPr/>
        </p:nvSpPr>
        <p:spPr bwMode="auto">
          <a:xfrm>
            <a:off x="457200" y="1841500"/>
            <a:ext cx="1379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600" b="1">
                <a:solidFill>
                  <a:schemeClr val="bg1"/>
                </a:solidFill>
                <a:latin typeface="Times New Roman" panose="02020603050405020304" pitchFamily="18" charset="0"/>
                <a:cs typeface="Times New Roman" panose="02020603050405020304" pitchFamily="18" charset="0"/>
              </a:rPr>
              <a:t>Dọc theo bờ vịnh Hạ Long, trên bến Đoan, bến Tàu hay cảng Mới, những đoàn thuyền đánh cá rẽ màn sương bạc nối đuôi nhau cập bến, những cánh buồm ướt át như cánh chim trong mưa</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lưới mui bằng.</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giã đôi mui cong.</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khu Bốn buồm chữ nhật.</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Vạn Ninh buồm cánh én.</a:t>
            </a: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 nào cũng tôm cá đầy khoang. Người ta khiêng từng sọt cá nặng tươi roi rói lên chợ.</a:t>
            </a:r>
            <a:endParaRPr lang="vi-VN" altLang="en-US" sz="3600" b="1">
              <a:solidFill>
                <a:schemeClr val="bg1"/>
              </a:solidFill>
              <a:latin typeface="Times New Roman" panose="02020603050405020304" pitchFamily="18" charset="0"/>
              <a:cs typeface="Times New Roman" panose="02020603050405020304" pitchFamily="18" charset="0"/>
            </a:endParaRPr>
          </a:p>
        </p:txBody>
      </p:sp>
      <p:sp>
        <p:nvSpPr>
          <p:cNvPr id="26628" name="TextBox 9">
            <a:extLst>
              <a:ext uri="{FF2B5EF4-FFF2-40B4-BE49-F238E27FC236}">
                <a16:creationId xmlns:a16="http://schemas.microsoft.com/office/drawing/2014/main" id="{AA846889-12A9-55D8-3844-497E08F82582}"/>
              </a:ext>
            </a:extLst>
          </p:cNvPr>
          <p:cNvSpPr txBox="1">
            <a:spLocks noChangeArrowheads="1"/>
          </p:cNvSpPr>
          <p:nvPr/>
        </p:nvSpPr>
        <p:spPr bwMode="auto">
          <a:xfrm>
            <a:off x="1143000" y="5649913"/>
            <a:ext cx="7848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80000"/>
              </a:lnSpc>
              <a:buFont typeface="Wingdings" panose="05000000000000000000" pitchFamily="2" charset="2"/>
              <a:buNone/>
            </a:pPr>
            <a:r>
              <a:rPr lang="vi-VN" altLang="en-US" sz="3600">
                <a:solidFill>
                  <a:srgbClr val="FFFF00"/>
                </a:solidFill>
                <a:latin typeface="Times New Roman" panose="02020603050405020304" pitchFamily="18" charset="0"/>
                <a:cs typeface="Times New Roman" panose="02020603050405020304" pitchFamily="18" charset="0"/>
              </a:rPr>
              <a:t>Xác định câu mở đoạn của đoạn văn?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a:extLst>
              <a:ext uri="{FF2B5EF4-FFF2-40B4-BE49-F238E27FC236}">
                <a16:creationId xmlns:a16="http://schemas.microsoft.com/office/drawing/2014/main" id="{4CCABEA1-AA06-2DC1-99EC-D4289AFFCEDB}"/>
              </a:ext>
            </a:extLst>
          </p:cNvPr>
          <p:cNvSpPr txBox="1">
            <a:spLocks noChangeArrowheads="1"/>
          </p:cNvSpPr>
          <p:nvPr/>
        </p:nvSpPr>
        <p:spPr bwMode="auto">
          <a:xfrm>
            <a:off x="457200" y="544513"/>
            <a:ext cx="137922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80000"/>
              </a:lnSpc>
              <a:buFont typeface="Wingdings" panose="05000000000000000000" pitchFamily="2" charset="2"/>
              <a:buNone/>
            </a:pPr>
            <a:r>
              <a:rPr lang="en-US" altLang="en-US" sz="3600">
                <a:solidFill>
                  <a:srgbClr val="FFFF00"/>
                </a:solidFill>
                <a:latin typeface="Times New Roman" panose="02020603050405020304" pitchFamily="18" charset="0"/>
                <a:cs typeface="Times New Roman" panose="02020603050405020304" pitchFamily="18" charset="0"/>
              </a:rPr>
              <a:t>Bài 2:</a:t>
            </a:r>
            <a:r>
              <a:rPr lang="vi-VN" altLang="en-US" sz="3600">
                <a:solidFill>
                  <a:srgbClr val="FFFF00"/>
                </a:solidFill>
                <a:latin typeface="Times New Roman" panose="02020603050405020304" pitchFamily="18" charset="0"/>
                <a:cs typeface="Times New Roman" panose="02020603050405020304" pitchFamily="18" charset="0"/>
              </a:rPr>
              <a:t> Chọn từ ngữ trong ngoặc đơn thích hợp với mỗi ô trống để các câu, các đoạn được liên kết với nhau:</a:t>
            </a:r>
            <a:r>
              <a:rPr lang="vi-VN" altLang="en-US" sz="3600" b="1">
                <a:solidFill>
                  <a:srgbClr val="FFFF00"/>
                </a:solidFill>
                <a:latin typeface="Times New Roman" panose="02020603050405020304" pitchFamily="18" charset="0"/>
                <a:cs typeface="Times New Roman" panose="02020603050405020304" pitchFamily="18" charset="0"/>
              </a:rPr>
              <a:t> (</a:t>
            </a:r>
            <a:r>
              <a:rPr lang="vi-VN" altLang="en-US" sz="3600" b="1" i="1">
                <a:solidFill>
                  <a:srgbClr val="FFFF00"/>
                </a:solidFill>
                <a:latin typeface="Times New Roman" panose="02020603050405020304" pitchFamily="18" charset="0"/>
                <a:cs typeface="Times New Roman" panose="02020603050405020304" pitchFamily="18" charset="0"/>
              </a:rPr>
              <a:t>cá song, tôm, thuyền, cá chim, chợ</a:t>
            </a:r>
            <a:r>
              <a:rPr lang="vi-VN" altLang="en-US" sz="3600" b="1">
                <a:solidFill>
                  <a:srgbClr val="FFFF00"/>
                </a:solidFill>
                <a:latin typeface="Times New Roman" panose="02020603050405020304" pitchFamily="18" charset="0"/>
                <a:cs typeface="Times New Roman" panose="02020603050405020304" pitchFamily="18" charset="0"/>
              </a:rPr>
              <a:t>)</a:t>
            </a:r>
            <a:endParaRPr lang="vi-VN" altLang="en-US" sz="3600">
              <a:solidFill>
                <a:srgbClr val="FFFF00"/>
              </a:solidFill>
              <a:latin typeface="Times New Roman" panose="02020603050405020304" pitchFamily="18" charset="0"/>
              <a:cs typeface="Times New Roman" panose="02020603050405020304" pitchFamily="18" charset="0"/>
            </a:endParaRPr>
          </a:p>
        </p:txBody>
      </p:sp>
      <p:sp>
        <p:nvSpPr>
          <p:cNvPr id="27651" name="TextBox 8">
            <a:extLst>
              <a:ext uri="{FF2B5EF4-FFF2-40B4-BE49-F238E27FC236}">
                <a16:creationId xmlns:a16="http://schemas.microsoft.com/office/drawing/2014/main" id="{88248568-0764-986A-D3DD-2053FD08CC4B}"/>
              </a:ext>
            </a:extLst>
          </p:cNvPr>
          <p:cNvSpPr txBox="1">
            <a:spLocks noChangeArrowheads="1"/>
          </p:cNvSpPr>
          <p:nvPr/>
        </p:nvSpPr>
        <p:spPr bwMode="auto">
          <a:xfrm>
            <a:off x="457200" y="1905000"/>
            <a:ext cx="137922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90000"/>
              </a:lnSpc>
              <a:buFont typeface="Wingdings" panose="05000000000000000000" pitchFamily="2" charset="2"/>
              <a:buNone/>
            </a:pP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Hòn Gai buổi sáng la liệt tôm cá. Những con</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khoẻ, vớt lên hàng giờ vẫn giãy đành đạch, vảy xám hoa đen lốm đốm. Những con</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 mình dẹt như hình con chim lúc sải cánh bay, thịt ngon vào loại nhất nhì. Những con cá nhụ béo núc, trắng lốp, bóng mượt như được quét một lớp mỡ ngoài vậy. Những con</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 tròn, thịt căng lên từng ngấn như cổ tay của trẻ lên ba, da xanh ánh, hàng chân choi choi như muốn bơi.</a:t>
            </a:r>
          </a:p>
          <a:p>
            <a:pPr algn="just" eaLnBrk="1" hangingPunct="1">
              <a:lnSpc>
                <a:spcPct val="90000"/>
              </a:lnSpc>
              <a:buFont typeface="Wingdings" panose="05000000000000000000" pitchFamily="2" charset="2"/>
              <a:buNone/>
            </a:pPr>
            <a:r>
              <a:rPr lang="en-US" altLang="en-US" sz="3600" b="1" i="1">
                <a:solidFill>
                  <a:schemeClr val="bg1"/>
                </a:solidFill>
                <a:latin typeface="Times New Roman" panose="02020603050405020304" pitchFamily="18" charset="0"/>
              </a:rPr>
              <a:t> </a:t>
            </a:r>
            <a:endParaRPr lang="en-US" altLang="en-US" sz="3600"/>
          </a:p>
        </p:txBody>
      </p:sp>
      <p:sp>
        <p:nvSpPr>
          <p:cNvPr id="27652" name="TextBox 9">
            <a:extLst>
              <a:ext uri="{FF2B5EF4-FFF2-40B4-BE49-F238E27FC236}">
                <a16:creationId xmlns:a16="http://schemas.microsoft.com/office/drawing/2014/main" id="{C272CD42-0610-E241-6BAF-3590DE70C5E3}"/>
              </a:ext>
            </a:extLst>
          </p:cNvPr>
          <p:cNvSpPr txBox="1">
            <a:spLocks noChangeArrowheads="1"/>
          </p:cNvSpPr>
          <p:nvPr/>
        </p:nvSpPr>
        <p:spPr bwMode="auto">
          <a:xfrm>
            <a:off x="1143000" y="5649913"/>
            <a:ext cx="78486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80000"/>
              </a:lnSpc>
              <a:buFont typeface="Wingdings" panose="05000000000000000000" pitchFamily="2" charset="2"/>
              <a:buNone/>
            </a:pPr>
            <a:r>
              <a:rPr lang="vi-VN" altLang="en-US" sz="3600">
                <a:solidFill>
                  <a:srgbClr val="FFFF00"/>
                </a:solidFill>
                <a:latin typeface="Times New Roman" panose="02020603050405020304" pitchFamily="18" charset="0"/>
                <a:cs typeface="Times New Roman" panose="02020603050405020304" pitchFamily="18" charset="0"/>
              </a:rPr>
              <a:t>Xác định câu mở đoạn của đoạn văn?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5">
            <a:extLst>
              <a:ext uri="{FF2B5EF4-FFF2-40B4-BE49-F238E27FC236}">
                <a16:creationId xmlns:a16="http://schemas.microsoft.com/office/drawing/2014/main" id="{CFBDE1DF-FB5A-51C6-A361-F5B4F76C2066}"/>
              </a:ext>
            </a:extLst>
          </p:cNvPr>
          <p:cNvSpPr txBox="1">
            <a:spLocks noChangeArrowheads="1"/>
          </p:cNvSpPr>
          <p:nvPr/>
        </p:nvSpPr>
        <p:spPr bwMode="auto">
          <a:xfrm>
            <a:off x="381000" y="533400"/>
            <a:ext cx="13792200" cy="740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Dọc theo bờ vịnh Hạ Long, trên bến Đoan, bến Tàu hay cảng Mới, những đoàn thuyền đánh cá rẽ màn sương bạc nối đuôi nhau cập bến, những cánh buồm ướt át như cánh chim trong mưa</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lưới mui bằng.</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giã đôi mui cong.</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khu Bốn buồm chữ nhật.</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Vạn Ninh buồm cánh én.</a:t>
            </a: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 nào cũng tôm cá đầy khoang. Người ta khiêng từng sọt cá nặng tươi roi rói lên chợ.</a:t>
            </a:r>
            <a:endParaRPr lang="vi-VN" altLang="en-US" sz="3600" b="1">
              <a:solidFill>
                <a:schemeClr val="bg1"/>
              </a:solidFill>
              <a:latin typeface="Times New Roman" panose="02020603050405020304" pitchFamily="18" charset="0"/>
              <a:cs typeface="Times New Roman" panose="02020603050405020304" pitchFamily="18" charset="0"/>
            </a:endParaRPr>
          </a:p>
          <a:p>
            <a:pPr algn="just" eaLnBrk="1" hangingPunct="1">
              <a:lnSpc>
                <a:spcPct val="90000"/>
              </a:lnSpc>
              <a:buFont typeface="Wingdings" panose="05000000000000000000" pitchFamily="2" charset="2"/>
              <a:buNone/>
            </a:pP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Hòn Gai buổi sáng la liệt tôm cá. Những con</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khoẻ, vớt lên hàng giờ vẫn giãy đành đạch, vảy xám hoa đen lốm đốm. Những con</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 mình dẹt như hình con chim lúc sải cánh bay, thịt ngon vào loại nhất nhì. Những con cá nhụ béo núc, trắng lốp, bóng mượt như được quét một lớp mỡ ngoài vậy. Những con</a:t>
            </a:r>
            <a:r>
              <a:rPr lang="vi-VN" altLang="en-US" sz="3600" b="1">
                <a:solidFill>
                  <a:schemeClr val="bg1"/>
                </a:solidFill>
                <a:latin typeface="Times New Roman" panose="02020603050405020304" pitchFamily="18" charset="0"/>
                <a:cs typeface="Times New Roman" panose="02020603050405020304" pitchFamily="18" charset="0"/>
              </a:rPr>
              <a:t>  ...  </a:t>
            </a:r>
            <a:r>
              <a:rPr lang="en-US" altLang="en-US" sz="3600" b="1">
                <a:solidFill>
                  <a:schemeClr val="bg1"/>
                </a:solidFill>
                <a:latin typeface="Times New Roman" panose="02020603050405020304" pitchFamily="18" charset="0"/>
                <a:cs typeface="Times New Roman" panose="02020603050405020304" pitchFamily="18" charset="0"/>
              </a:rPr>
              <a:t> tròn, thịt căng lên từng ngấn như cổ tay của trẻ lên ba, da xanh ánh, hàng chân choi choi như muốn bơi.</a:t>
            </a:r>
            <a:r>
              <a:rPr lang="vi-VN" altLang="en-US" sz="3600" b="1">
                <a:solidFill>
                  <a:schemeClr val="bg1"/>
                </a:solidFill>
                <a:latin typeface="Times New Roman" panose="02020603050405020304" pitchFamily="18" charset="0"/>
                <a:cs typeface="Times New Roman" panose="02020603050405020304" pitchFamily="18" charset="0"/>
              </a:rPr>
              <a:t>                                                                   </a:t>
            </a:r>
          </a:p>
          <a:p>
            <a:pPr algn="just" eaLnBrk="1" hangingPunct="1">
              <a:lnSpc>
                <a:spcPct val="90000"/>
              </a:lnSpc>
              <a:buFont typeface="Wingdings" panose="05000000000000000000" pitchFamily="2" charset="2"/>
              <a:buNone/>
            </a:pPr>
            <a:r>
              <a:rPr lang="vi-VN" altLang="en-US" sz="3600" b="1">
                <a:solidFill>
                  <a:schemeClr val="bg1"/>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(cá song, tôm, thuyền, cá chim, chợ)</a:t>
            </a:r>
            <a:endParaRPr lang="en-US" altLang="en-US" sz="36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6">
            <a:extLst>
              <a:ext uri="{FF2B5EF4-FFF2-40B4-BE49-F238E27FC236}">
                <a16:creationId xmlns:a16="http://schemas.microsoft.com/office/drawing/2014/main" id="{D2FDD834-8053-EE8D-7E41-D67545818F41}"/>
              </a:ext>
            </a:extLst>
          </p:cNvPr>
          <p:cNvSpPr txBox="1">
            <a:spLocks noChangeArrowheads="1"/>
          </p:cNvSpPr>
          <p:nvPr/>
        </p:nvSpPr>
        <p:spPr bwMode="auto">
          <a:xfrm>
            <a:off x="457200" y="544513"/>
            <a:ext cx="137922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80000"/>
              </a:lnSpc>
              <a:buFont typeface="Wingdings" panose="05000000000000000000" pitchFamily="2" charset="2"/>
              <a:buNone/>
            </a:pPr>
            <a:r>
              <a:rPr lang="en-US" altLang="en-US" sz="3600">
                <a:solidFill>
                  <a:srgbClr val="FFFF00"/>
                </a:solidFill>
                <a:latin typeface="Times New Roman" panose="02020603050405020304" pitchFamily="18" charset="0"/>
                <a:cs typeface="Times New Roman" panose="02020603050405020304" pitchFamily="18" charset="0"/>
              </a:rPr>
              <a:t>Bài 2:</a:t>
            </a:r>
            <a:r>
              <a:rPr lang="vi-VN" altLang="en-US" sz="3600">
                <a:solidFill>
                  <a:srgbClr val="FFFF00"/>
                </a:solidFill>
                <a:latin typeface="Times New Roman" panose="02020603050405020304" pitchFamily="18" charset="0"/>
                <a:cs typeface="Times New Roman" panose="02020603050405020304" pitchFamily="18" charset="0"/>
              </a:rPr>
              <a:t> Chọn từ ngữ trong ngoặc đơn thích hợp với mỗi ô trống để các câu, các đoạn được liên kết với nhau:</a:t>
            </a:r>
            <a:r>
              <a:rPr lang="vi-VN" altLang="en-US" sz="3600" b="1">
                <a:solidFill>
                  <a:srgbClr val="FFFF00"/>
                </a:solidFill>
                <a:latin typeface="Times New Roman" panose="02020603050405020304" pitchFamily="18" charset="0"/>
                <a:cs typeface="Times New Roman" panose="02020603050405020304" pitchFamily="18" charset="0"/>
              </a:rPr>
              <a:t> (</a:t>
            </a:r>
            <a:r>
              <a:rPr lang="vi-VN" altLang="en-US" sz="3600" b="1" i="1">
                <a:solidFill>
                  <a:srgbClr val="FFFF00"/>
                </a:solidFill>
                <a:latin typeface="Times New Roman" panose="02020603050405020304" pitchFamily="18" charset="0"/>
                <a:cs typeface="Times New Roman" panose="02020603050405020304" pitchFamily="18" charset="0"/>
              </a:rPr>
              <a:t>cá song, tôm, thuyền, cá chim, chợ</a:t>
            </a:r>
            <a:r>
              <a:rPr lang="vi-VN" altLang="en-US" sz="3600" b="1">
                <a:solidFill>
                  <a:srgbClr val="FFFF00"/>
                </a:solidFill>
                <a:latin typeface="Times New Roman" panose="02020603050405020304" pitchFamily="18" charset="0"/>
                <a:cs typeface="Times New Roman" panose="02020603050405020304" pitchFamily="18" charset="0"/>
              </a:rPr>
              <a:t>)</a:t>
            </a:r>
            <a:endParaRPr lang="vi-VN" altLang="en-US" sz="3600">
              <a:solidFill>
                <a:srgbClr val="FFFF00"/>
              </a:solidFill>
              <a:latin typeface="Times New Roman" panose="02020603050405020304" pitchFamily="18" charset="0"/>
              <a:cs typeface="Times New Roman" panose="02020603050405020304" pitchFamily="18" charset="0"/>
            </a:endParaRPr>
          </a:p>
        </p:txBody>
      </p:sp>
      <p:sp>
        <p:nvSpPr>
          <p:cNvPr id="25603" name="TextBox 8">
            <a:extLst>
              <a:ext uri="{FF2B5EF4-FFF2-40B4-BE49-F238E27FC236}">
                <a16:creationId xmlns:a16="http://schemas.microsoft.com/office/drawing/2014/main" id="{22D16319-A8E8-F3D8-D9B5-70EC8D452994}"/>
              </a:ext>
            </a:extLst>
          </p:cNvPr>
          <p:cNvSpPr txBox="1">
            <a:spLocks noChangeArrowheads="1"/>
          </p:cNvSpPr>
          <p:nvPr/>
        </p:nvSpPr>
        <p:spPr bwMode="auto">
          <a:xfrm>
            <a:off x="457200" y="1841500"/>
            <a:ext cx="1379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Dọc theo bờ vịnh Hạ Long, trên bến Đoan, bến Tàu hay cảng Mới, những đoàn thuyền đánh cá rẽ màn sương bạc nối đuôi nhau cập bến, những cánh buồm ướt át như cánh chim trong mưa</a:t>
            </a:r>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lưới mui bằng.</a:t>
            </a:r>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giã đôi mui cong.</a:t>
            </a:r>
            <a:r>
              <a:rPr lang="vi-VN" altLang="en-US" sz="3600" b="1">
                <a:solidFill>
                  <a:srgbClr val="FFFFFF"/>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             </a:t>
            </a:r>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khu Bốn buồm chữ nhật.</a:t>
            </a:r>
            <a:r>
              <a:rPr lang="vi-VN" altLang="en-US" sz="3600" b="1">
                <a:solidFill>
                  <a:srgbClr val="FFFFFF"/>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             </a:t>
            </a:r>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Vạn Ninh buồm cánh én.</a:t>
            </a:r>
            <a:r>
              <a:rPr lang="vi-VN" altLang="en-US" sz="3600" b="1">
                <a:solidFill>
                  <a:srgbClr val="FFFFFF"/>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 nào cũng tôm cá đầy</a:t>
            </a:r>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khoang. Người ta khiêng từng sọt cá nặng tươi roi rói lên chợ.</a:t>
            </a:r>
            <a:endParaRPr lang="vi-VN" altLang="en-US" sz="3600" b="1">
              <a:solidFill>
                <a:srgbClr val="FFFF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A5BDE4D3-84CF-1533-31D4-94EB7E094D6D}"/>
              </a:ext>
            </a:extLst>
          </p:cNvPr>
          <p:cNvSpPr>
            <a:spLocks noChangeArrowheads="1"/>
          </p:cNvSpPr>
          <p:nvPr/>
        </p:nvSpPr>
        <p:spPr bwMode="auto">
          <a:xfrm>
            <a:off x="8140700" y="40259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0000"/>
                </a:solidFill>
                <a:latin typeface="Times New Roman" panose="02020603050405020304" pitchFamily="18" charset="0"/>
              </a:rPr>
              <a:t>Thuyền</a:t>
            </a:r>
            <a:endParaRPr lang="en-US" altLang="en-US" sz="3600" b="1">
              <a:solidFill>
                <a:srgbClr val="FF0000"/>
              </a:solidFill>
              <a:latin typeface="Times New Roman" panose="02020603050405020304" pitchFamily="18" charset="0"/>
            </a:endParaRPr>
          </a:p>
        </p:txBody>
      </p:sp>
      <p:sp>
        <p:nvSpPr>
          <p:cNvPr id="6" name="Rectangle 5">
            <a:extLst>
              <a:ext uri="{FF2B5EF4-FFF2-40B4-BE49-F238E27FC236}">
                <a16:creationId xmlns:a16="http://schemas.microsoft.com/office/drawing/2014/main" id="{E631FEC0-B223-43B6-2435-2588E336D2A4}"/>
              </a:ext>
            </a:extLst>
          </p:cNvPr>
          <p:cNvSpPr>
            <a:spLocks noChangeArrowheads="1"/>
          </p:cNvSpPr>
          <p:nvPr/>
        </p:nvSpPr>
        <p:spPr bwMode="auto">
          <a:xfrm>
            <a:off x="1524000" y="40195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0000"/>
                </a:solidFill>
                <a:latin typeface="Times New Roman" panose="02020603050405020304" pitchFamily="18" charset="0"/>
              </a:rPr>
              <a:t>Thuyền</a:t>
            </a:r>
            <a:endParaRPr lang="en-US" altLang="en-US" sz="3600" b="1">
              <a:solidFill>
                <a:srgbClr val="FF0000"/>
              </a:solidFill>
              <a:latin typeface="Times New Roman" panose="02020603050405020304" pitchFamily="18" charset="0"/>
            </a:endParaRPr>
          </a:p>
        </p:txBody>
      </p:sp>
      <p:sp>
        <p:nvSpPr>
          <p:cNvPr id="7" name="Rectangle 6">
            <a:extLst>
              <a:ext uri="{FF2B5EF4-FFF2-40B4-BE49-F238E27FC236}">
                <a16:creationId xmlns:a16="http://schemas.microsoft.com/office/drawing/2014/main" id="{B8257224-52C1-71A3-1AE8-1B93217718F2}"/>
              </a:ext>
            </a:extLst>
          </p:cNvPr>
          <p:cNvSpPr>
            <a:spLocks noChangeArrowheads="1"/>
          </p:cNvSpPr>
          <p:nvPr/>
        </p:nvSpPr>
        <p:spPr bwMode="auto">
          <a:xfrm>
            <a:off x="8382000" y="34734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0000"/>
                </a:solidFill>
                <a:latin typeface="Times New Roman" panose="02020603050405020304" pitchFamily="18" charset="0"/>
              </a:rPr>
              <a:t>Thuyền</a:t>
            </a:r>
            <a:endParaRPr lang="en-US" altLang="en-US" sz="3600" b="1">
              <a:solidFill>
                <a:srgbClr val="FF0000"/>
              </a:solidFill>
              <a:latin typeface="Times New Roman" panose="02020603050405020304" pitchFamily="18" charset="0"/>
            </a:endParaRPr>
          </a:p>
        </p:txBody>
      </p:sp>
      <p:sp>
        <p:nvSpPr>
          <p:cNvPr id="8" name="Rectangle 7">
            <a:extLst>
              <a:ext uri="{FF2B5EF4-FFF2-40B4-BE49-F238E27FC236}">
                <a16:creationId xmlns:a16="http://schemas.microsoft.com/office/drawing/2014/main" id="{C696F073-829B-BA5D-3EAD-01A7FFD28657}"/>
              </a:ext>
            </a:extLst>
          </p:cNvPr>
          <p:cNvSpPr>
            <a:spLocks noChangeArrowheads="1"/>
          </p:cNvSpPr>
          <p:nvPr/>
        </p:nvSpPr>
        <p:spPr bwMode="auto">
          <a:xfrm>
            <a:off x="3352800" y="3506788"/>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0000"/>
                </a:solidFill>
                <a:latin typeface="Times New Roman" panose="02020603050405020304" pitchFamily="18" charset="0"/>
              </a:rPr>
              <a:t>Thuyền</a:t>
            </a:r>
            <a:endParaRPr lang="en-US" altLang="en-US" sz="3600" b="1">
              <a:solidFill>
                <a:srgbClr val="FF0000"/>
              </a:solidFill>
              <a:latin typeface="Times New Roman" panose="02020603050405020304" pitchFamily="18" charset="0"/>
            </a:endParaRPr>
          </a:p>
        </p:txBody>
      </p:sp>
      <p:sp>
        <p:nvSpPr>
          <p:cNvPr id="9" name="Rectangle 8">
            <a:extLst>
              <a:ext uri="{FF2B5EF4-FFF2-40B4-BE49-F238E27FC236}">
                <a16:creationId xmlns:a16="http://schemas.microsoft.com/office/drawing/2014/main" id="{3618C7F2-834F-F758-F43C-44AB7FEADF97}"/>
              </a:ext>
            </a:extLst>
          </p:cNvPr>
          <p:cNvSpPr>
            <a:spLocks noChangeArrowheads="1"/>
          </p:cNvSpPr>
          <p:nvPr/>
        </p:nvSpPr>
        <p:spPr bwMode="auto">
          <a:xfrm>
            <a:off x="12420600" y="294005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0000"/>
                </a:solidFill>
                <a:latin typeface="Times New Roman" panose="02020603050405020304" pitchFamily="18" charset="0"/>
              </a:rPr>
              <a:t>Thuyền</a:t>
            </a:r>
            <a:endParaRPr lang="en-US" altLang="en-US" sz="36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6">
            <a:extLst>
              <a:ext uri="{FF2B5EF4-FFF2-40B4-BE49-F238E27FC236}">
                <a16:creationId xmlns:a16="http://schemas.microsoft.com/office/drawing/2014/main" id="{E8F83B35-3A5A-7D4E-04CC-42549461C2B3}"/>
              </a:ext>
            </a:extLst>
          </p:cNvPr>
          <p:cNvSpPr>
            <a:spLocks noChangeArrowheads="1"/>
          </p:cNvSpPr>
          <p:nvPr/>
        </p:nvSpPr>
        <p:spPr bwMode="auto">
          <a:xfrm>
            <a:off x="0" y="0"/>
            <a:ext cx="14630400" cy="8229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30723" name="TextBox 8">
            <a:extLst>
              <a:ext uri="{FF2B5EF4-FFF2-40B4-BE49-F238E27FC236}">
                <a16:creationId xmlns:a16="http://schemas.microsoft.com/office/drawing/2014/main" id="{A2DEAD9E-55CE-A7F0-EA94-E0F589C4262A}"/>
              </a:ext>
            </a:extLst>
          </p:cNvPr>
          <p:cNvSpPr txBox="1">
            <a:spLocks noChangeArrowheads="1"/>
          </p:cNvSpPr>
          <p:nvPr/>
        </p:nvSpPr>
        <p:spPr bwMode="auto">
          <a:xfrm>
            <a:off x="457200" y="1905000"/>
            <a:ext cx="137922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90000"/>
              </a:lnSpc>
              <a:buFont typeface="Wingdings" panose="05000000000000000000" pitchFamily="2" charset="2"/>
              <a:buNone/>
            </a:pP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Hòn Gai buổi sáng la liệt tôm cá. Những con</a:t>
            </a: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khoẻ, vớt lên hàng giờ vẫn giãy đành đạch, vảy xám hoa đen lốm đốm. Những con</a:t>
            </a: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mình dẹt như hình con chim lúc sải cánh bay, thịt ngon vào loại nhất nhì. Những con cá nhụ béo núc, trắng lốp, bóng mượt như được quét một lớp mỡ ngoài vậy. Những con</a:t>
            </a: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tròn, thịt căng lên từng ngấn như cổ tay của trẻ lên ba, da xanh ánh, hàng chân choi choi như muốn bơi.</a:t>
            </a:r>
          </a:p>
          <a:p>
            <a:pPr algn="just" eaLnBrk="1" hangingPunct="1">
              <a:lnSpc>
                <a:spcPct val="90000"/>
              </a:lnSpc>
              <a:buFont typeface="Wingdings" panose="05000000000000000000" pitchFamily="2" charset="2"/>
              <a:buNone/>
            </a:pPr>
            <a:r>
              <a:rPr lang="en-US" altLang="en-US" sz="3600" b="1" i="1">
                <a:solidFill>
                  <a:schemeClr val="bg1"/>
                </a:solidFill>
                <a:latin typeface="Times New Roman" panose="02020603050405020304" pitchFamily="18" charset="0"/>
              </a:rPr>
              <a:t> </a:t>
            </a:r>
            <a:endParaRPr lang="en-US" altLang="en-US" sz="3600"/>
          </a:p>
        </p:txBody>
      </p:sp>
      <p:sp>
        <p:nvSpPr>
          <p:cNvPr id="12" name="Rectangle 11">
            <a:extLst>
              <a:ext uri="{FF2B5EF4-FFF2-40B4-BE49-F238E27FC236}">
                <a16:creationId xmlns:a16="http://schemas.microsoft.com/office/drawing/2014/main" id="{4BCBE60A-49BE-9F15-856F-62FA5ED0D752}"/>
              </a:ext>
            </a:extLst>
          </p:cNvPr>
          <p:cNvSpPr>
            <a:spLocks noChangeArrowheads="1"/>
          </p:cNvSpPr>
          <p:nvPr/>
        </p:nvSpPr>
        <p:spPr bwMode="auto">
          <a:xfrm>
            <a:off x="2667000" y="2819400"/>
            <a:ext cx="1752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FF00"/>
                </a:solidFill>
                <a:latin typeface="Times New Roman" panose="02020603050405020304" pitchFamily="18" charset="0"/>
              </a:rPr>
              <a:t>cá chim</a:t>
            </a:r>
            <a:endParaRPr lang="en-US" altLang="en-US" sz="3600" b="1">
              <a:solidFill>
                <a:srgbClr val="FFFF00"/>
              </a:solidFill>
              <a:latin typeface="Times New Roman" panose="02020603050405020304" pitchFamily="18" charset="0"/>
            </a:endParaRPr>
          </a:p>
        </p:txBody>
      </p:sp>
      <p:sp>
        <p:nvSpPr>
          <p:cNvPr id="13" name="Rectangle 12">
            <a:extLst>
              <a:ext uri="{FF2B5EF4-FFF2-40B4-BE49-F238E27FC236}">
                <a16:creationId xmlns:a16="http://schemas.microsoft.com/office/drawing/2014/main" id="{106CE160-B066-CD52-681A-42F7E0D5F10C}"/>
              </a:ext>
            </a:extLst>
          </p:cNvPr>
          <p:cNvSpPr>
            <a:spLocks noChangeArrowheads="1"/>
          </p:cNvSpPr>
          <p:nvPr/>
        </p:nvSpPr>
        <p:spPr bwMode="auto">
          <a:xfrm>
            <a:off x="685800" y="1828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FF00"/>
                </a:solidFill>
                <a:latin typeface="Times New Roman" panose="02020603050405020304" pitchFamily="18" charset="0"/>
              </a:rPr>
              <a:t>Chợ</a:t>
            </a:r>
            <a:endParaRPr lang="en-US" altLang="en-US" sz="3600" b="1">
              <a:solidFill>
                <a:srgbClr val="FFFF00"/>
              </a:solidFill>
              <a:latin typeface="Times New Roman" panose="02020603050405020304" pitchFamily="18" charset="0"/>
            </a:endParaRPr>
          </a:p>
        </p:txBody>
      </p:sp>
      <p:sp>
        <p:nvSpPr>
          <p:cNvPr id="14" name="Rectangle 13">
            <a:extLst>
              <a:ext uri="{FF2B5EF4-FFF2-40B4-BE49-F238E27FC236}">
                <a16:creationId xmlns:a16="http://schemas.microsoft.com/office/drawing/2014/main" id="{33D99713-8575-A5B4-422D-C14FF6730FF8}"/>
              </a:ext>
            </a:extLst>
          </p:cNvPr>
          <p:cNvSpPr>
            <a:spLocks noChangeArrowheads="1"/>
          </p:cNvSpPr>
          <p:nvPr/>
        </p:nvSpPr>
        <p:spPr bwMode="auto">
          <a:xfrm>
            <a:off x="11277600" y="38227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FF00"/>
                </a:solidFill>
                <a:latin typeface="Times New Roman" panose="02020603050405020304" pitchFamily="18" charset="0"/>
              </a:rPr>
              <a:t>tôm</a:t>
            </a:r>
            <a:endParaRPr lang="en-US" altLang="en-US" sz="3600" b="1">
              <a:solidFill>
                <a:srgbClr val="FFFF00"/>
              </a:solidFill>
              <a:latin typeface="Times New Roman" panose="02020603050405020304" pitchFamily="18" charset="0"/>
            </a:endParaRPr>
          </a:p>
        </p:txBody>
      </p:sp>
      <p:sp>
        <p:nvSpPr>
          <p:cNvPr id="15" name="Rectangle 14">
            <a:extLst>
              <a:ext uri="{FF2B5EF4-FFF2-40B4-BE49-F238E27FC236}">
                <a16:creationId xmlns:a16="http://schemas.microsoft.com/office/drawing/2014/main" id="{1E47CB1D-4C53-D404-817E-E77DBE2CDFB6}"/>
              </a:ext>
            </a:extLst>
          </p:cNvPr>
          <p:cNvSpPr>
            <a:spLocks noChangeArrowheads="1"/>
          </p:cNvSpPr>
          <p:nvPr/>
        </p:nvSpPr>
        <p:spPr bwMode="auto">
          <a:xfrm>
            <a:off x="11201400" y="1828800"/>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FF00"/>
                </a:solidFill>
                <a:latin typeface="Times New Roman" panose="02020603050405020304" pitchFamily="18" charset="0"/>
              </a:rPr>
              <a:t>cá song</a:t>
            </a:r>
            <a:endParaRPr lang="en-US" altLang="en-US" sz="3600" b="1">
              <a:solidFill>
                <a:srgbClr val="FFFF00"/>
              </a:solidFill>
              <a:latin typeface="Times New Roman" panose="02020603050405020304" pitchFamily="18" charset="0"/>
            </a:endParaRPr>
          </a:p>
        </p:txBody>
      </p:sp>
      <p:cxnSp>
        <p:nvCxnSpPr>
          <p:cNvPr id="7" name="Straight Connector 6">
            <a:extLst>
              <a:ext uri="{FF2B5EF4-FFF2-40B4-BE49-F238E27FC236}">
                <a16:creationId xmlns:a16="http://schemas.microsoft.com/office/drawing/2014/main" id="{4202296D-B4A8-9279-D9A9-A275D9C5867A}"/>
              </a:ext>
            </a:extLst>
          </p:cNvPr>
          <p:cNvCxnSpPr/>
          <p:nvPr/>
        </p:nvCxnSpPr>
        <p:spPr>
          <a:xfrm>
            <a:off x="5562600" y="3352800"/>
            <a:ext cx="7543800"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9" name="Straight Connector 18">
            <a:extLst>
              <a:ext uri="{FF2B5EF4-FFF2-40B4-BE49-F238E27FC236}">
                <a16:creationId xmlns:a16="http://schemas.microsoft.com/office/drawing/2014/main" id="{F29C98F2-3A09-E31B-5CBF-207F6CFC8183}"/>
              </a:ext>
            </a:extLst>
          </p:cNvPr>
          <p:cNvCxnSpPr>
            <a:cxnSpLocks/>
          </p:cNvCxnSpPr>
          <p:nvPr/>
        </p:nvCxnSpPr>
        <p:spPr>
          <a:xfrm>
            <a:off x="12192000" y="4876800"/>
            <a:ext cx="1905000"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2" name="Straight Connector 21">
            <a:extLst>
              <a:ext uri="{FF2B5EF4-FFF2-40B4-BE49-F238E27FC236}">
                <a16:creationId xmlns:a16="http://schemas.microsoft.com/office/drawing/2014/main" id="{CF0B99BC-C22A-154D-2BDC-5A3408DA665D}"/>
              </a:ext>
            </a:extLst>
          </p:cNvPr>
          <p:cNvCxnSpPr>
            <a:cxnSpLocks/>
          </p:cNvCxnSpPr>
          <p:nvPr/>
        </p:nvCxnSpPr>
        <p:spPr>
          <a:xfrm>
            <a:off x="609600" y="5334000"/>
            <a:ext cx="4495800" cy="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30731" name="TextBox 24">
            <a:extLst>
              <a:ext uri="{FF2B5EF4-FFF2-40B4-BE49-F238E27FC236}">
                <a16:creationId xmlns:a16="http://schemas.microsoft.com/office/drawing/2014/main" id="{BFC8DC75-6BD8-97D4-2930-76F3676108C2}"/>
              </a:ext>
            </a:extLst>
          </p:cNvPr>
          <p:cNvSpPr txBox="1">
            <a:spLocks noChangeArrowheads="1"/>
          </p:cNvSpPr>
          <p:nvPr/>
        </p:nvSpPr>
        <p:spPr bwMode="auto">
          <a:xfrm>
            <a:off x="3644900" y="6335713"/>
            <a:ext cx="88519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000" b="1">
                <a:solidFill>
                  <a:srgbClr val="FF0000"/>
                </a:solidFill>
                <a:latin typeface="Times New Roman" panose="02020603050405020304" pitchFamily="18" charset="0"/>
                <a:cs typeface="Times New Roman" panose="02020603050405020304" pitchFamily="18" charset="0"/>
              </a:rPr>
              <a:t>(cá song, tôm, thuyền, cá chim, chợ)</a:t>
            </a:r>
            <a:endParaRPr lang="en-US" altLang="en-US" sz="4000"/>
          </a:p>
        </p:txBody>
      </p:sp>
      <p:sp>
        <p:nvSpPr>
          <p:cNvPr id="30732" name="TextBox 6">
            <a:extLst>
              <a:ext uri="{FF2B5EF4-FFF2-40B4-BE49-F238E27FC236}">
                <a16:creationId xmlns:a16="http://schemas.microsoft.com/office/drawing/2014/main" id="{F1803D7F-E0EF-A323-FDF5-67A554198F22}"/>
              </a:ext>
            </a:extLst>
          </p:cNvPr>
          <p:cNvSpPr txBox="1">
            <a:spLocks noChangeArrowheads="1"/>
          </p:cNvSpPr>
          <p:nvPr/>
        </p:nvSpPr>
        <p:spPr bwMode="auto">
          <a:xfrm>
            <a:off x="457200" y="544513"/>
            <a:ext cx="13792200"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80000"/>
              </a:lnSpc>
              <a:buFont typeface="Wingdings" panose="05000000000000000000" pitchFamily="2" charset="2"/>
              <a:buNone/>
            </a:pPr>
            <a:r>
              <a:rPr lang="en-US" altLang="en-US" sz="3600">
                <a:solidFill>
                  <a:srgbClr val="FFFF00"/>
                </a:solidFill>
                <a:latin typeface="Times New Roman" panose="02020603050405020304" pitchFamily="18" charset="0"/>
                <a:cs typeface="Times New Roman" panose="02020603050405020304" pitchFamily="18" charset="0"/>
              </a:rPr>
              <a:t>Bài 2:</a:t>
            </a:r>
            <a:r>
              <a:rPr lang="vi-VN" altLang="en-US" sz="3600">
                <a:solidFill>
                  <a:srgbClr val="FFFF00"/>
                </a:solidFill>
                <a:latin typeface="Times New Roman" panose="02020603050405020304" pitchFamily="18" charset="0"/>
                <a:cs typeface="Times New Roman" panose="02020603050405020304" pitchFamily="18" charset="0"/>
              </a:rPr>
              <a:t> Chọn từ ngữ trong ngoặc đơn thích hợp với mỗi ô trống để các câu, các đoạn được liên kết với nhau:</a:t>
            </a:r>
            <a:r>
              <a:rPr lang="vi-VN" altLang="en-US" sz="3600" b="1">
                <a:solidFill>
                  <a:srgbClr val="FFFF00"/>
                </a:solidFill>
                <a:latin typeface="Times New Roman" panose="02020603050405020304" pitchFamily="18" charset="0"/>
                <a:cs typeface="Times New Roman" panose="02020603050405020304" pitchFamily="18" charset="0"/>
              </a:rPr>
              <a:t> (</a:t>
            </a:r>
            <a:r>
              <a:rPr lang="vi-VN" altLang="en-US" sz="3600" b="1" i="1">
                <a:solidFill>
                  <a:srgbClr val="FFFF00"/>
                </a:solidFill>
                <a:latin typeface="Times New Roman" panose="02020603050405020304" pitchFamily="18" charset="0"/>
                <a:cs typeface="Times New Roman" panose="02020603050405020304" pitchFamily="18" charset="0"/>
              </a:rPr>
              <a:t>cá song, tôm, thuyền, cá chim, chợ</a:t>
            </a:r>
            <a:r>
              <a:rPr lang="vi-VN" altLang="en-US" sz="3600" b="1">
                <a:solidFill>
                  <a:srgbClr val="FFFF00"/>
                </a:solidFill>
                <a:latin typeface="Times New Roman" panose="02020603050405020304" pitchFamily="18" charset="0"/>
                <a:cs typeface="Times New Roman" panose="02020603050405020304" pitchFamily="18" charset="0"/>
              </a:rPr>
              <a:t>)</a:t>
            </a:r>
            <a:endParaRPr lang="vi-VN" altLang="en-US" sz="360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xit" presetSubtype="10" fill="hold" nodeType="clickEffect">
                                  <p:stCondLst>
                                    <p:cond delay="0"/>
                                  </p:stCondLst>
                                  <p:childTnLst>
                                    <p:animEffect transition="out" filter="blinds(horizontal)">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ppt_x"/>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ppt_x"/>
                                          </p:val>
                                        </p:tav>
                                        <p:tav tm="100000">
                                          <p:val>
                                            <p:strVal val="#ppt_x"/>
                                          </p:val>
                                        </p:tav>
                                      </p:tavLst>
                                    </p:anim>
                                    <p:anim calcmode="lin" valueType="num">
                                      <p:cBhvr additive="base">
                                        <p:cTn id="3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xit" presetSubtype="10" fill="hold" nodeType="clickEffect">
                                  <p:stCondLst>
                                    <p:cond delay="0"/>
                                  </p:stCondLst>
                                  <p:childTnLst>
                                    <p:animEffect transition="out" filter="blinds(horizontal)">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par>
                                <p:cTn id="41" presetID="3" presetClass="exit" presetSubtype="10" fill="hold" nodeType="withEffect">
                                  <p:stCondLst>
                                    <p:cond delay="0"/>
                                  </p:stCondLst>
                                  <p:childTnLst>
                                    <p:animEffect transition="out" filter="blinds(horizontal)">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4A56647B-B377-C675-847E-DD01DCFCA443}"/>
              </a:ext>
            </a:extLst>
          </p:cNvPr>
          <p:cNvSpPr txBox="1">
            <a:spLocks noChangeArrowheads="1"/>
          </p:cNvSpPr>
          <p:nvPr/>
        </p:nvSpPr>
        <p:spPr bwMode="auto">
          <a:xfrm>
            <a:off x="1371600" y="2286000"/>
            <a:ext cx="12573000" cy="3140075"/>
          </a:xfrm>
          <a:prstGeom prst="rect">
            <a:avLst/>
          </a:prstGeom>
          <a:noFill/>
          <a:ln w="76200" cmpd="tri" algn="ctr">
            <a:noFill/>
            <a:miter lim="800000"/>
            <a:headEnd/>
            <a:tailEnd/>
          </a:ln>
          <a:effectLst/>
        </p:spPr>
        <p:txBody>
          <a:bodyPr>
            <a:spAutoFit/>
          </a:bodyPr>
          <a:lstStyle>
            <a:lvl1pPr marL="723900" indent="-723900" eaLnBrk="0" hangingPunct="0">
              <a:defRPr sz="3800">
                <a:solidFill>
                  <a:schemeClr val="tx2"/>
                </a:solidFill>
                <a:latin typeface="Times New Roman" pitchFamily="18" charset="0"/>
              </a:defRPr>
            </a:lvl1pPr>
            <a:lvl2pPr marL="742950" indent="-285750" eaLnBrk="0" hangingPunct="0">
              <a:defRPr sz="3800">
                <a:solidFill>
                  <a:schemeClr val="tx2"/>
                </a:solidFill>
                <a:latin typeface="Times New Roman" pitchFamily="18" charset="0"/>
              </a:defRPr>
            </a:lvl2pPr>
            <a:lvl3pPr marL="1638300" indent="-723900" eaLnBrk="0" hangingPunct="0">
              <a:defRPr sz="3800">
                <a:solidFill>
                  <a:schemeClr val="tx2"/>
                </a:solidFill>
                <a:latin typeface="Times New Roman" pitchFamily="18" charset="0"/>
              </a:defRPr>
            </a:lvl3pPr>
            <a:lvl4pPr marL="1600200" indent="-228600" eaLnBrk="0" hangingPunct="0">
              <a:defRPr sz="3800">
                <a:solidFill>
                  <a:schemeClr val="tx2"/>
                </a:solidFill>
                <a:latin typeface="Times New Roman" pitchFamily="18" charset="0"/>
              </a:defRPr>
            </a:lvl4pPr>
            <a:lvl5pPr marL="2057400" indent="-228600" eaLnBrk="0" hangingPunct="0">
              <a:defRPr sz="3800">
                <a:solidFill>
                  <a:schemeClr val="tx2"/>
                </a:solidFill>
                <a:latin typeface="Times New Roman" pitchFamily="18" charset="0"/>
              </a:defRPr>
            </a:lvl5pPr>
            <a:lvl6pPr marL="2514600" indent="-228600" eaLnBrk="0" fontAlgn="base" hangingPunct="0">
              <a:spcBef>
                <a:spcPct val="0"/>
              </a:spcBef>
              <a:spcAft>
                <a:spcPct val="0"/>
              </a:spcAft>
              <a:defRPr sz="3800">
                <a:solidFill>
                  <a:schemeClr val="tx2"/>
                </a:solidFill>
                <a:latin typeface="Times New Roman" pitchFamily="18" charset="0"/>
              </a:defRPr>
            </a:lvl6pPr>
            <a:lvl7pPr marL="2971800" indent="-228600" eaLnBrk="0" fontAlgn="base" hangingPunct="0">
              <a:spcBef>
                <a:spcPct val="0"/>
              </a:spcBef>
              <a:spcAft>
                <a:spcPct val="0"/>
              </a:spcAft>
              <a:defRPr sz="3800">
                <a:solidFill>
                  <a:schemeClr val="tx2"/>
                </a:solidFill>
                <a:latin typeface="Times New Roman" pitchFamily="18" charset="0"/>
              </a:defRPr>
            </a:lvl7pPr>
            <a:lvl8pPr marL="3429000" indent="-228600" eaLnBrk="0" fontAlgn="base" hangingPunct="0">
              <a:spcBef>
                <a:spcPct val="0"/>
              </a:spcBef>
              <a:spcAft>
                <a:spcPct val="0"/>
              </a:spcAft>
              <a:defRPr sz="3800">
                <a:solidFill>
                  <a:schemeClr val="tx2"/>
                </a:solidFill>
                <a:latin typeface="Times New Roman" pitchFamily="18" charset="0"/>
              </a:defRPr>
            </a:lvl8pPr>
            <a:lvl9pPr marL="3886200" indent="-228600" eaLnBrk="0" fontAlgn="base" hangingPunct="0">
              <a:spcBef>
                <a:spcPct val="0"/>
              </a:spcBef>
              <a:spcAft>
                <a:spcPct val="0"/>
              </a:spcAft>
              <a:defRPr sz="3800">
                <a:solidFill>
                  <a:schemeClr val="tx2"/>
                </a:solidFill>
                <a:latin typeface="Times New Roman" pitchFamily="18" charset="0"/>
              </a:defRPr>
            </a:lvl9pPr>
          </a:lstStyle>
          <a:p>
            <a:pPr eaLnBrk="1" fontAlgn="auto" hangingPunct="1">
              <a:spcBef>
                <a:spcPct val="50000"/>
              </a:spcBef>
              <a:spcAft>
                <a:spcPts val="0"/>
              </a:spcAft>
              <a:defRPr/>
            </a:pPr>
            <a:r>
              <a:rPr lang="en-US" sz="3600" b="1" dirty="0">
                <a:solidFill>
                  <a:srgbClr val="FFFF00"/>
                </a:solidFill>
              </a:rPr>
              <a:t>a)   …….</a:t>
            </a:r>
            <a:r>
              <a:rPr lang="en-US" sz="3600" b="1" dirty="0" err="1">
                <a:solidFill>
                  <a:srgbClr val="FFFF00"/>
                </a:solidFill>
              </a:rPr>
              <a:t>thời</a:t>
            </a:r>
            <a:r>
              <a:rPr lang="en-US" sz="3600" b="1" dirty="0">
                <a:solidFill>
                  <a:srgbClr val="FFFF00"/>
                </a:solidFill>
              </a:rPr>
              <a:t> </a:t>
            </a:r>
            <a:r>
              <a:rPr lang="en-US" sz="3600" b="1" dirty="0" err="1">
                <a:solidFill>
                  <a:srgbClr val="FFFF00"/>
                </a:solidFill>
              </a:rPr>
              <a:t>tiết</a:t>
            </a:r>
            <a:r>
              <a:rPr lang="en-US" sz="3600" b="1" dirty="0">
                <a:solidFill>
                  <a:srgbClr val="FFFF00"/>
                </a:solidFill>
              </a:rPr>
              <a:t> </a:t>
            </a:r>
            <a:r>
              <a:rPr lang="en-US" sz="3600" b="1" dirty="0" err="1">
                <a:solidFill>
                  <a:srgbClr val="FFFF00"/>
                </a:solidFill>
              </a:rPr>
              <a:t>thuận</a:t>
            </a:r>
            <a:r>
              <a:rPr lang="en-US" sz="3600" b="1" dirty="0">
                <a:solidFill>
                  <a:srgbClr val="FFFF00"/>
                </a:solidFill>
              </a:rPr>
              <a:t> </a:t>
            </a:r>
            <a:r>
              <a:rPr lang="en-US" sz="3600" b="1" dirty="0" err="1">
                <a:solidFill>
                  <a:srgbClr val="FFFF00"/>
                </a:solidFill>
              </a:rPr>
              <a:t>lợi</a:t>
            </a:r>
            <a:r>
              <a:rPr lang="en-US" sz="3600" b="1" dirty="0">
                <a:solidFill>
                  <a:srgbClr val="FFFF00"/>
                </a:solidFill>
              </a:rPr>
              <a:t> ……</a:t>
            </a:r>
            <a:r>
              <a:rPr lang="en-US" sz="3600" b="1" dirty="0" err="1">
                <a:solidFill>
                  <a:srgbClr val="FFFF00"/>
                </a:solidFill>
              </a:rPr>
              <a:t>vụ</a:t>
            </a:r>
            <a:r>
              <a:rPr lang="en-US" sz="3600" b="1" dirty="0">
                <a:solidFill>
                  <a:srgbClr val="FFFF00"/>
                </a:solidFill>
              </a:rPr>
              <a:t> </a:t>
            </a:r>
            <a:r>
              <a:rPr lang="en-US" sz="3600" b="1" dirty="0" err="1">
                <a:solidFill>
                  <a:srgbClr val="FFFF00"/>
                </a:solidFill>
              </a:rPr>
              <a:t>lúa</a:t>
            </a:r>
            <a:r>
              <a:rPr lang="en-US" sz="3600" b="1" dirty="0">
                <a:solidFill>
                  <a:srgbClr val="FFFF00"/>
                </a:solidFill>
              </a:rPr>
              <a:t> </a:t>
            </a:r>
            <a:r>
              <a:rPr lang="en-US" sz="3600" b="1" dirty="0" err="1">
                <a:solidFill>
                  <a:srgbClr val="FFFF00"/>
                </a:solidFill>
              </a:rPr>
              <a:t>này</a:t>
            </a:r>
            <a:r>
              <a:rPr lang="en-US" sz="3600" b="1" dirty="0">
                <a:solidFill>
                  <a:srgbClr val="FFFF00"/>
                </a:solidFill>
              </a:rPr>
              <a:t> </a:t>
            </a:r>
            <a:r>
              <a:rPr lang="en-US" sz="3600" b="1" dirty="0" err="1">
                <a:solidFill>
                  <a:srgbClr val="FFFF00"/>
                </a:solidFill>
              </a:rPr>
              <a:t>đạt</a:t>
            </a:r>
            <a:r>
              <a:rPr lang="en-US" sz="3600" b="1" dirty="0">
                <a:solidFill>
                  <a:srgbClr val="FFFF00"/>
                </a:solidFill>
              </a:rPr>
              <a:t> </a:t>
            </a:r>
            <a:r>
              <a:rPr lang="en-US" sz="3600" b="1" dirty="0" err="1">
                <a:solidFill>
                  <a:srgbClr val="FFFF00"/>
                </a:solidFill>
              </a:rPr>
              <a:t>năng</a:t>
            </a:r>
            <a:r>
              <a:rPr lang="en-US" sz="3600" b="1" dirty="0">
                <a:solidFill>
                  <a:srgbClr val="FFFF00"/>
                </a:solidFill>
              </a:rPr>
              <a:t> </a:t>
            </a:r>
            <a:r>
              <a:rPr lang="en-US" sz="3600" b="1" dirty="0" err="1">
                <a:solidFill>
                  <a:srgbClr val="FFFF00"/>
                </a:solidFill>
              </a:rPr>
              <a:t>suất</a:t>
            </a:r>
            <a:r>
              <a:rPr lang="en-US" sz="3600" b="1" dirty="0">
                <a:solidFill>
                  <a:srgbClr val="FFFF00"/>
                </a:solidFill>
              </a:rPr>
              <a:t> </a:t>
            </a:r>
            <a:r>
              <a:rPr lang="en-US" sz="3600" b="1" dirty="0" err="1">
                <a:solidFill>
                  <a:srgbClr val="FFFF00"/>
                </a:solidFill>
              </a:rPr>
              <a:t>cao</a:t>
            </a:r>
            <a:r>
              <a:rPr lang="en-US" sz="3600" b="1" dirty="0">
                <a:solidFill>
                  <a:srgbClr val="FFFF00"/>
                </a:solidFill>
              </a:rPr>
              <a:t>.  </a:t>
            </a:r>
          </a:p>
          <a:p>
            <a:pPr lvl="2" eaLnBrk="1" fontAlgn="auto" hangingPunct="1">
              <a:spcBef>
                <a:spcPct val="50000"/>
              </a:spcBef>
              <a:spcAft>
                <a:spcPts val="0"/>
              </a:spcAft>
              <a:buFontTx/>
              <a:buAutoNum type="alphaUcPeriod"/>
              <a:defRPr/>
            </a:pPr>
            <a:r>
              <a:rPr lang="vi-VN" sz="3600" b="1" dirty="0">
                <a:solidFill>
                  <a:srgbClr val="FFFF00"/>
                </a:solidFill>
              </a:rPr>
              <a:t>Tuy</a:t>
            </a:r>
            <a:r>
              <a:rPr lang="en-US" sz="3600" b="1" dirty="0">
                <a:solidFill>
                  <a:srgbClr val="FFFF00"/>
                </a:solidFill>
              </a:rPr>
              <a:t>…..n</a:t>
            </a:r>
            <a:r>
              <a:rPr lang="vi-VN" sz="3600" b="1" dirty="0">
                <a:solidFill>
                  <a:srgbClr val="FFFF00"/>
                </a:solidFill>
              </a:rPr>
              <a:t>hưng</a:t>
            </a:r>
            <a:endParaRPr lang="en-US" sz="3600" b="1" dirty="0">
              <a:solidFill>
                <a:srgbClr val="FFFF00"/>
              </a:solidFill>
            </a:endParaRPr>
          </a:p>
          <a:p>
            <a:pPr marL="914400" lvl="2" indent="0" eaLnBrk="1" fontAlgn="auto" hangingPunct="1">
              <a:spcBef>
                <a:spcPct val="50000"/>
              </a:spcBef>
              <a:spcAft>
                <a:spcPts val="0"/>
              </a:spcAft>
              <a:defRPr/>
            </a:pPr>
            <a:r>
              <a:rPr lang="vi-VN" sz="3600" b="1" dirty="0">
                <a:solidFill>
                  <a:srgbClr val="FFFF00"/>
                </a:solidFill>
              </a:rPr>
              <a:t>B.   Nhờ ... nên</a:t>
            </a:r>
            <a:endParaRPr lang="en-US" sz="3600" b="1" dirty="0">
              <a:solidFill>
                <a:srgbClr val="FFFF00"/>
              </a:solidFill>
            </a:endParaRPr>
          </a:p>
          <a:p>
            <a:pPr marL="914400" lvl="2" indent="0" eaLnBrk="1" fontAlgn="auto" hangingPunct="1">
              <a:spcBef>
                <a:spcPct val="50000"/>
              </a:spcBef>
              <a:spcAft>
                <a:spcPts val="0"/>
              </a:spcAft>
              <a:defRPr/>
            </a:pPr>
            <a:r>
              <a:rPr lang="vi-VN" sz="3600" b="1" dirty="0">
                <a:solidFill>
                  <a:srgbClr val="FFFF00"/>
                </a:solidFill>
              </a:rPr>
              <a:t>C.   </a:t>
            </a:r>
            <a:r>
              <a:rPr lang="en-US" sz="3600" b="1" dirty="0" err="1">
                <a:solidFill>
                  <a:srgbClr val="FFFF00"/>
                </a:solidFill>
              </a:rPr>
              <a:t>Tại</a:t>
            </a:r>
            <a:r>
              <a:rPr lang="en-US" sz="3600" b="1" dirty="0">
                <a:solidFill>
                  <a:srgbClr val="FFFF00"/>
                </a:solidFill>
              </a:rPr>
              <a:t>…….</a:t>
            </a:r>
            <a:r>
              <a:rPr lang="en-US" sz="3600" b="1" dirty="0" err="1">
                <a:solidFill>
                  <a:srgbClr val="FFFF00"/>
                </a:solidFill>
              </a:rPr>
              <a:t>nên</a:t>
            </a:r>
            <a:endParaRPr lang="en-US" sz="3600" b="1" dirty="0">
              <a:solidFill>
                <a:srgbClr val="FFFF00"/>
              </a:solidFill>
            </a:endParaRPr>
          </a:p>
        </p:txBody>
      </p:sp>
      <p:sp>
        <p:nvSpPr>
          <p:cNvPr id="3" name="Text Box 7">
            <a:extLst>
              <a:ext uri="{FF2B5EF4-FFF2-40B4-BE49-F238E27FC236}">
                <a16:creationId xmlns:a16="http://schemas.microsoft.com/office/drawing/2014/main" id="{BC764134-0948-9845-215C-A5C5E8F2862C}"/>
              </a:ext>
            </a:extLst>
          </p:cNvPr>
          <p:cNvSpPr txBox="1">
            <a:spLocks noChangeArrowheads="1"/>
          </p:cNvSpPr>
          <p:nvPr/>
        </p:nvSpPr>
        <p:spPr bwMode="auto">
          <a:xfrm>
            <a:off x="1371600" y="954088"/>
            <a:ext cx="1043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chemeClr val="bg1"/>
                </a:solidFill>
                <a:latin typeface="Times New Roman" panose="02020603050405020304" pitchFamily="18" charset="0"/>
              </a:rPr>
              <a:t>Chọn cặp </a:t>
            </a:r>
            <a:r>
              <a:rPr lang="vi-VN" altLang="en-US" sz="3600" b="1">
                <a:solidFill>
                  <a:schemeClr val="bg1"/>
                </a:solidFill>
                <a:latin typeface="Times New Roman" panose="02020603050405020304" pitchFamily="18" charset="0"/>
              </a:rPr>
              <a:t>từ hô ứng thích hợp điền vào chỗ trống</a:t>
            </a:r>
            <a:r>
              <a:rPr lang="en-US" altLang="en-US" sz="3600" b="1">
                <a:solidFill>
                  <a:schemeClr val="bg1"/>
                </a:solidFill>
                <a:latin typeface="Times New Roman" panose="02020603050405020304" pitchFamily="18" charset="0"/>
              </a:rPr>
              <a:t>:</a:t>
            </a:r>
          </a:p>
        </p:txBody>
      </p:sp>
      <p:sp>
        <p:nvSpPr>
          <p:cNvPr id="4" name="Text Box 17">
            <a:extLst>
              <a:ext uri="{FF2B5EF4-FFF2-40B4-BE49-F238E27FC236}">
                <a16:creationId xmlns:a16="http://schemas.microsoft.com/office/drawing/2014/main" id="{02226EE7-AB67-CBF7-D7FA-F1A7F6C8CDE2}"/>
              </a:ext>
            </a:extLst>
          </p:cNvPr>
          <p:cNvSpPr txBox="1">
            <a:spLocks noChangeArrowheads="1"/>
          </p:cNvSpPr>
          <p:nvPr/>
        </p:nvSpPr>
        <p:spPr bwMode="auto">
          <a:xfrm>
            <a:off x="2286000" y="3925888"/>
            <a:ext cx="37338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a:solidFill>
                  <a:srgbClr val="FF0000"/>
                </a:solidFill>
                <a:latin typeface="Times New Roman" panose="02020603050405020304" pitchFamily="18" charset="0"/>
              </a:rPr>
              <a:t>B.   Nhờ ... nên </a:t>
            </a:r>
            <a:endParaRPr lang="en-US" altLang="en-US" sz="36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7" descr="Cá Mú (cá song) đặc Sản Cửa Lò - Hải Sản Sach Cửa Lò - Hải Sản An Toàn-Đăc  Sản Cửa Lò">
            <a:extLst>
              <a:ext uri="{FF2B5EF4-FFF2-40B4-BE49-F238E27FC236}">
                <a16:creationId xmlns:a16="http://schemas.microsoft.com/office/drawing/2014/main" id="{006BB1C0-3707-269E-7350-438A91BFB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6096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9" descr="Bình Thuận: Mô hình nuôi cá chim vây vàng ven biển – Tạp chí Thủy sản Việt  Nam">
            <a:extLst>
              <a:ext uri="{FF2B5EF4-FFF2-40B4-BE49-F238E27FC236}">
                <a16:creationId xmlns:a16="http://schemas.microsoft.com/office/drawing/2014/main" id="{755DED49-D67D-B37C-4A73-735BA5CD41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81000"/>
            <a:ext cx="6858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1" descr="Ngỡ ngàng tôm sú tự nhiên khổng lồ giá rẻ chưa từng có, 10 con/kg chỉ  280.000 đồng">
            <a:extLst>
              <a:ext uri="{FF2B5EF4-FFF2-40B4-BE49-F238E27FC236}">
                <a16:creationId xmlns:a16="http://schemas.microsoft.com/office/drawing/2014/main" id="{9B462762-189D-0E73-D10B-0A18E514B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695700"/>
            <a:ext cx="800100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9">
            <a:extLst>
              <a:ext uri="{FF2B5EF4-FFF2-40B4-BE49-F238E27FC236}">
                <a16:creationId xmlns:a16="http://schemas.microsoft.com/office/drawing/2014/main" id="{BE020604-E0FD-CD68-FD07-14C4D86CC78F}"/>
              </a:ext>
            </a:extLst>
          </p:cNvPr>
          <p:cNvSpPr>
            <a:spLocks noChangeArrowheads="1"/>
          </p:cNvSpPr>
          <p:nvPr/>
        </p:nvSpPr>
        <p:spPr bwMode="auto">
          <a:xfrm>
            <a:off x="4800600" y="2978150"/>
            <a:ext cx="1752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0000"/>
                </a:solidFill>
                <a:latin typeface="Times New Roman" panose="02020603050405020304" pitchFamily="18" charset="0"/>
              </a:rPr>
              <a:t>cá song</a:t>
            </a:r>
            <a:endParaRPr lang="en-US" altLang="en-US" sz="3600" b="1">
              <a:solidFill>
                <a:srgbClr val="FF0000"/>
              </a:solidFill>
              <a:latin typeface="Times New Roman" panose="02020603050405020304" pitchFamily="18" charset="0"/>
            </a:endParaRPr>
          </a:p>
        </p:txBody>
      </p:sp>
      <p:sp>
        <p:nvSpPr>
          <p:cNvPr id="31750" name="Rectangle 10">
            <a:extLst>
              <a:ext uri="{FF2B5EF4-FFF2-40B4-BE49-F238E27FC236}">
                <a16:creationId xmlns:a16="http://schemas.microsoft.com/office/drawing/2014/main" id="{C1075847-468E-E466-3983-C29CB6A0E6CC}"/>
              </a:ext>
            </a:extLst>
          </p:cNvPr>
          <p:cNvSpPr>
            <a:spLocks noChangeArrowheads="1"/>
          </p:cNvSpPr>
          <p:nvPr/>
        </p:nvSpPr>
        <p:spPr bwMode="auto">
          <a:xfrm>
            <a:off x="12344400" y="2971800"/>
            <a:ext cx="1752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rgbClr val="FFFF00"/>
                </a:solidFill>
                <a:latin typeface="Times New Roman" panose="02020603050405020304" pitchFamily="18" charset="0"/>
              </a:rPr>
              <a:t>cá chim</a:t>
            </a:r>
            <a:endParaRPr lang="en-US" altLang="en-US" sz="3600" b="1">
              <a:solidFill>
                <a:srgbClr val="FFFF00"/>
              </a:solidFill>
              <a:latin typeface="Times New Roman" panose="02020603050405020304" pitchFamily="18" charset="0"/>
            </a:endParaRPr>
          </a:p>
        </p:txBody>
      </p:sp>
      <p:sp>
        <p:nvSpPr>
          <p:cNvPr id="31751" name="Rectangle 11">
            <a:extLst>
              <a:ext uri="{FF2B5EF4-FFF2-40B4-BE49-F238E27FC236}">
                <a16:creationId xmlns:a16="http://schemas.microsoft.com/office/drawing/2014/main" id="{5AA63DFA-E849-9927-4966-016D7FEEE5A5}"/>
              </a:ext>
            </a:extLst>
          </p:cNvPr>
          <p:cNvSpPr>
            <a:spLocks noChangeArrowheads="1"/>
          </p:cNvSpPr>
          <p:nvPr/>
        </p:nvSpPr>
        <p:spPr bwMode="auto">
          <a:xfrm>
            <a:off x="9525000" y="7016750"/>
            <a:ext cx="1752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3600" b="1">
                <a:solidFill>
                  <a:schemeClr val="bg1"/>
                </a:solidFill>
                <a:latin typeface="Times New Roman" panose="02020603050405020304" pitchFamily="18" charset="0"/>
              </a:rPr>
              <a:t>tôm</a:t>
            </a:r>
            <a:endParaRPr lang="en-US" altLang="en-US" sz="3600" b="1">
              <a:solidFill>
                <a:schemeClr val="bg1"/>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02539CE9-A116-B9EE-B270-44A5E08A34C8}"/>
              </a:ext>
            </a:extLst>
          </p:cNvPr>
          <p:cNvSpPr txBox="1">
            <a:spLocks noChangeArrowheads="1"/>
          </p:cNvSpPr>
          <p:nvPr/>
        </p:nvSpPr>
        <p:spPr bwMode="auto">
          <a:xfrm>
            <a:off x="457200" y="304800"/>
            <a:ext cx="13792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Dọc theo bờ vịnh Hạ Long, trên bến Đoan, bến Tàu hay cảng Mới, những đoàn thuyền đánh cá rẽ màn sương bạc nối đuôi nhau cập bến, những cánh buồm ướt át như cánh chim trong mưa</a:t>
            </a:r>
            <a:r>
              <a:rPr lang="vi-VN" altLang="en-US" sz="3600" b="1">
                <a:solidFill>
                  <a:srgbClr val="FFFFFF"/>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Thuyền</a:t>
            </a:r>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lưới mui bằng.</a:t>
            </a:r>
            <a:r>
              <a:rPr lang="vi-VN" altLang="en-US" sz="3600" b="1">
                <a:solidFill>
                  <a:srgbClr val="FFFFFF"/>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Thuyền</a:t>
            </a:r>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giã đôi mui cong.</a:t>
            </a:r>
            <a:r>
              <a:rPr lang="vi-VN" altLang="en-US" sz="3600" b="1">
                <a:solidFill>
                  <a:srgbClr val="FFFFFF"/>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Thuyền </a:t>
            </a:r>
            <a:r>
              <a:rPr lang="en-US" altLang="en-US" sz="3600" b="1">
                <a:solidFill>
                  <a:srgbClr val="FFFFFF"/>
                </a:solidFill>
                <a:latin typeface="Times New Roman" panose="02020603050405020304" pitchFamily="18" charset="0"/>
                <a:cs typeface="Times New Roman" panose="02020603050405020304" pitchFamily="18" charset="0"/>
              </a:rPr>
              <a:t>khu Bốn buồm chữ nhật.</a:t>
            </a:r>
            <a:r>
              <a:rPr lang="vi-VN" altLang="en-US" sz="3600" b="1">
                <a:solidFill>
                  <a:srgbClr val="FFFFFF"/>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Thuyền </a:t>
            </a:r>
            <a:r>
              <a:rPr lang="en-US" altLang="en-US" sz="3600" b="1">
                <a:solidFill>
                  <a:srgbClr val="FFFFFF"/>
                </a:solidFill>
                <a:latin typeface="Times New Roman" panose="02020603050405020304" pitchFamily="18" charset="0"/>
                <a:cs typeface="Times New Roman" panose="02020603050405020304" pitchFamily="18" charset="0"/>
              </a:rPr>
              <a:t>Vạn Ninh buồm cánh én.</a:t>
            </a:r>
            <a:r>
              <a:rPr lang="vi-VN" altLang="en-US" sz="3600" b="1">
                <a:solidFill>
                  <a:srgbClr val="FFFFFF"/>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Thuyền</a:t>
            </a:r>
            <a:r>
              <a:rPr lang="en-US" altLang="en-US" sz="3600" b="1">
                <a:solidFill>
                  <a:srgbClr val="FFFFFF"/>
                </a:solidFill>
                <a:latin typeface="Times New Roman" panose="02020603050405020304" pitchFamily="18" charset="0"/>
                <a:cs typeface="Times New Roman" panose="02020603050405020304" pitchFamily="18" charset="0"/>
              </a:rPr>
              <a:t> nào cũng tôm cá đầy</a:t>
            </a:r>
            <a:r>
              <a:rPr lang="vi-VN" altLang="en-US" sz="3600" b="1">
                <a:solidFill>
                  <a:srgbClr val="FFFFFF"/>
                </a:solidFill>
                <a:latin typeface="Times New Roman" panose="02020603050405020304" pitchFamily="18" charset="0"/>
                <a:cs typeface="Times New Roman" panose="02020603050405020304" pitchFamily="18" charset="0"/>
              </a:rPr>
              <a:t> </a:t>
            </a:r>
            <a:r>
              <a:rPr lang="en-US" altLang="en-US" sz="3600" b="1">
                <a:solidFill>
                  <a:srgbClr val="FFFFFF"/>
                </a:solidFill>
                <a:latin typeface="Times New Roman" panose="02020603050405020304" pitchFamily="18" charset="0"/>
                <a:cs typeface="Times New Roman" panose="02020603050405020304" pitchFamily="18" charset="0"/>
              </a:rPr>
              <a:t>khoang. Người ta khiêng từng sọt cá nặng tươi roi rói lên chợ.</a:t>
            </a:r>
            <a:endParaRPr lang="vi-VN" altLang="en-US" sz="3600" b="1">
              <a:solidFill>
                <a:srgbClr val="FFFFFF"/>
              </a:solidFill>
              <a:latin typeface="Times New Roman" panose="02020603050405020304" pitchFamily="18" charset="0"/>
              <a:cs typeface="Times New Roman" panose="02020603050405020304" pitchFamily="18" charset="0"/>
            </a:endParaRPr>
          </a:p>
        </p:txBody>
      </p:sp>
      <p:sp>
        <p:nvSpPr>
          <p:cNvPr id="32771" name="TextBox 8">
            <a:extLst>
              <a:ext uri="{FF2B5EF4-FFF2-40B4-BE49-F238E27FC236}">
                <a16:creationId xmlns:a16="http://schemas.microsoft.com/office/drawing/2014/main" id="{1716D178-644D-FE88-CCB2-4B4BD461B871}"/>
              </a:ext>
            </a:extLst>
          </p:cNvPr>
          <p:cNvSpPr txBox="1">
            <a:spLocks noChangeArrowheads="1"/>
          </p:cNvSpPr>
          <p:nvPr/>
        </p:nvSpPr>
        <p:spPr bwMode="auto">
          <a:xfrm>
            <a:off x="457200" y="3657600"/>
            <a:ext cx="137922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1" hangingPunct="1">
              <a:lnSpc>
                <a:spcPct val="90000"/>
              </a:lnSpc>
              <a:buFont typeface="Wingdings" panose="05000000000000000000" pitchFamily="2" charset="2"/>
              <a:buNone/>
            </a:pPr>
            <a:r>
              <a:rPr lang="vi-VN" altLang="en-US" sz="3600" b="1">
                <a:solidFill>
                  <a:schemeClr val="bg1"/>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Chợ</a:t>
            </a: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Hòn Gai buổi sáng la liệt tôm cá. Những con</a:t>
            </a:r>
            <a:r>
              <a:rPr lang="vi-VN" altLang="en-US" sz="3600" b="1">
                <a:solidFill>
                  <a:schemeClr val="bg1"/>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cá song </a:t>
            </a:r>
            <a:r>
              <a:rPr lang="en-US" altLang="en-US" sz="3600" b="1">
                <a:solidFill>
                  <a:schemeClr val="bg1"/>
                </a:solidFill>
                <a:latin typeface="Times New Roman" panose="02020603050405020304" pitchFamily="18" charset="0"/>
                <a:cs typeface="Times New Roman" panose="02020603050405020304" pitchFamily="18" charset="0"/>
              </a:rPr>
              <a:t>khoẻ, vớt lên hàng giờ vẫn giãy đành đạch, vảy xám hoa đen lốm đốm. Những con</a:t>
            </a:r>
            <a:r>
              <a:rPr lang="vi-VN" altLang="en-US" sz="3600" b="1">
                <a:solidFill>
                  <a:schemeClr val="bg1"/>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cá chim </a:t>
            </a:r>
            <a:r>
              <a:rPr lang="en-US" altLang="en-US" sz="3600" b="1">
                <a:solidFill>
                  <a:schemeClr val="bg1"/>
                </a:solidFill>
                <a:latin typeface="Times New Roman" panose="02020603050405020304" pitchFamily="18" charset="0"/>
                <a:cs typeface="Times New Roman" panose="02020603050405020304" pitchFamily="18" charset="0"/>
              </a:rPr>
              <a:t>mình dẹt như hình con chim lúc sải cánh bay, thịt ngon vào loại nhất nhì. Những con cá nhụ béo núc, trắng lốp, bóng mượt như được quét một lớp mỡ ngoài vậy. Những con</a:t>
            </a:r>
            <a:r>
              <a:rPr lang="vi-VN" altLang="en-US" sz="3600" b="1">
                <a:solidFill>
                  <a:schemeClr val="bg1"/>
                </a:solidFill>
                <a:latin typeface="Times New Roman" panose="02020603050405020304" pitchFamily="18" charset="0"/>
                <a:cs typeface="Times New Roman" panose="02020603050405020304" pitchFamily="18" charset="0"/>
              </a:rPr>
              <a:t> </a:t>
            </a:r>
            <a:r>
              <a:rPr lang="vi-VN" altLang="en-US" sz="3600" b="1">
                <a:solidFill>
                  <a:srgbClr val="FF0000"/>
                </a:solidFill>
                <a:latin typeface="Times New Roman" panose="02020603050405020304" pitchFamily="18" charset="0"/>
                <a:cs typeface="Times New Roman" panose="02020603050405020304" pitchFamily="18" charset="0"/>
              </a:rPr>
              <a:t>tôm</a:t>
            </a:r>
            <a:r>
              <a:rPr lang="vi-VN" altLang="en-US" sz="3600" b="1">
                <a:solidFill>
                  <a:schemeClr val="bg1"/>
                </a:solidFill>
                <a:latin typeface="Times New Roman" panose="02020603050405020304" pitchFamily="18" charset="0"/>
                <a:cs typeface="Times New Roman" panose="02020603050405020304" pitchFamily="18" charset="0"/>
              </a:rPr>
              <a:t> </a:t>
            </a:r>
            <a:r>
              <a:rPr lang="en-US" altLang="en-US" sz="3600" b="1">
                <a:solidFill>
                  <a:schemeClr val="bg1"/>
                </a:solidFill>
                <a:latin typeface="Times New Roman" panose="02020603050405020304" pitchFamily="18" charset="0"/>
                <a:cs typeface="Times New Roman" panose="02020603050405020304" pitchFamily="18" charset="0"/>
              </a:rPr>
              <a:t>tròn, thịt căng lên từng ngấn như cổ tay của trẻ lên ba, da xanh ánh, hàng chân choi choi như muốn bơi.</a:t>
            </a:r>
          </a:p>
          <a:p>
            <a:pPr algn="just" eaLnBrk="1" hangingPunct="1">
              <a:lnSpc>
                <a:spcPct val="90000"/>
              </a:lnSpc>
              <a:buFont typeface="Wingdings" panose="05000000000000000000" pitchFamily="2" charset="2"/>
              <a:buNone/>
            </a:pPr>
            <a:r>
              <a:rPr lang="en-US" altLang="en-US" sz="3600" b="1" i="1">
                <a:solidFill>
                  <a:schemeClr val="bg1"/>
                </a:solidFill>
                <a:latin typeface="Times New Roman" panose="02020603050405020304" pitchFamily="18" charset="0"/>
              </a:rPr>
              <a:t> </a:t>
            </a:r>
            <a:endParaRPr lang="en-US" altLang="en-US" sz="3600"/>
          </a:p>
        </p:txBody>
      </p:sp>
      <p:sp>
        <p:nvSpPr>
          <p:cNvPr id="32772" name="TextBox 8">
            <a:extLst>
              <a:ext uri="{FF2B5EF4-FFF2-40B4-BE49-F238E27FC236}">
                <a16:creationId xmlns:a16="http://schemas.microsoft.com/office/drawing/2014/main" id="{F645AFE9-D707-AC00-A8AA-A8BB77059A11}"/>
              </a:ext>
            </a:extLst>
          </p:cNvPr>
          <p:cNvSpPr txBox="1">
            <a:spLocks noChangeArrowheads="1"/>
          </p:cNvSpPr>
          <p:nvPr/>
        </p:nvSpPr>
        <p:spPr bwMode="auto">
          <a:xfrm>
            <a:off x="1295400" y="7239000"/>
            <a:ext cx="13030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vi-VN" altLang="en-US" sz="4000" b="1">
                <a:solidFill>
                  <a:srgbClr val="FFFF00"/>
                </a:solidFill>
                <a:latin typeface="Times New Roman" panose="02020603050405020304" pitchFamily="18" charset="0"/>
                <a:cs typeface="Times New Roman" panose="02020603050405020304" pitchFamily="18" charset="0"/>
              </a:rPr>
              <a:t>Hai đoạn văn được liên kết với nhau bằng cách nào?</a:t>
            </a:r>
            <a:endParaRPr lang="en-US" altLang="en-US" sz="4000">
              <a:solidFill>
                <a:srgbClr val="FFFF00"/>
              </a:solidFill>
            </a:endParaRPr>
          </a:p>
        </p:txBody>
      </p:sp>
      <p:cxnSp>
        <p:nvCxnSpPr>
          <p:cNvPr id="12" name="Straight Connector 11">
            <a:extLst>
              <a:ext uri="{FF2B5EF4-FFF2-40B4-BE49-F238E27FC236}">
                <a16:creationId xmlns:a16="http://schemas.microsoft.com/office/drawing/2014/main" id="{BDE6D6E0-94FF-FB79-52A1-EE043525CB06}"/>
              </a:ext>
            </a:extLst>
          </p:cNvPr>
          <p:cNvCxnSpPr/>
          <p:nvPr/>
        </p:nvCxnSpPr>
        <p:spPr>
          <a:xfrm>
            <a:off x="11811000" y="3581400"/>
            <a:ext cx="609600" cy="0"/>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cxnSp>
        <p:nvCxnSpPr>
          <p:cNvPr id="17" name="Straight Connector 16">
            <a:extLst>
              <a:ext uri="{FF2B5EF4-FFF2-40B4-BE49-F238E27FC236}">
                <a16:creationId xmlns:a16="http://schemas.microsoft.com/office/drawing/2014/main" id="{771A93B4-2282-12E9-187B-EC1AC8202475}"/>
              </a:ext>
            </a:extLst>
          </p:cNvPr>
          <p:cNvCxnSpPr/>
          <p:nvPr/>
        </p:nvCxnSpPr>
        <p:spPr>
          <a:xfrm>
            <a:off x="1447800" y="4138613"/>
            <a:ext cx="609600" cy="0"/>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hợ hải sản Hòn Gai - Chợ đầu mối nổi tiếng thành phố Hạ Long">
            <a:extLst>
              <a:ext uri="{FF2B5EF4-FFF2-40B4-BE49-F238E27FC236}">
                <a16:creationId xmlns:a16="http://schemas.microsoft.com/office/drawing/2014/main" id="{8B9318DC-6039-870B-42AB-DC0B833BD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137922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1000"/>
                                        <p:tgtEl>
                                          <p:spTgt spid="56322"/>
                                        </p:tgtEl>
                                      </p:cBhvr>
                                    </p:animEffect>
                                    <p:anim calcmode="lin" valueType="num">
                                      <p:cBhvr>
                                        <p:cTn id="8" dur="1000" fill="hold"/>
                                        <p:tgtEl>
                                          <p:spTgt spid="56322"/>
                                        </p:tgtEl>
                                        <p:attrNameLst>
                                          <p:attrName>ppt_x</p:attrName>
                                        </p:attrNameLst>
                                      </p:cBhvr>
                                      <p:tavLst>
                                        <p:tav tm="0">
                                          <p:val>
                                            <p:strVal val="#ppt_x"/>
                                          </p:val>
                                        </p:tav>
                                        <p:tav tm="100000">
                                          <p:val>
                                            <p:strVal val="#ppt_x"/>
                                          </p:val>
                                        </p:tav>
                                      </p:tavLst>
                                    </p:anim>
                                    <p:anim calcmode="lin" valueType="num">
                                      <p:cBhvr>
                                        <p:cTn id="9" dur="1000" fill="hold"/>
                                        <p:tgtEl>
                                          <p:spTgt spid="563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descr="Quảng Ninh – Có một thiên đường mang tên HẢI SẢN">
            <a:extLst>
              <a:ext uri="{FF2B5EF4-FFF2-40B4-BE49-F238E27FC236}">
                <a16:creationId xmlns:a16="http://schemas.microsoft.com/office/drawing/2014/main" id="{3A898AB7-5098-3869-1F24-2528D6410D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137922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ppt_x"/>
                                          </p:val>
                                        </p:tav>
                                        <p:tav tm="100000">
                                          <p:val>
                                            <p:strVal val="#ppt_x"/>
                                          </p:val>
                                        </p:tav>
                                      </p:tavLst>
                                    </p:anim>
                                    <p:anim calcmode="lin" valueType="num">
                                      <p:cBhvr additive="base">
                                        <p:cTn id="8"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xit" presetSubtype="10" fill="hold" nodeType="clickEffect">
                                  <p:stCondLst>
                                    <p:cond delay="0"/>
                                  </p:stCondLst>
                                  <p:childTnLst>
                                    <p:animEffect transition="out" filter="blinds(horizontal)">
                                      <p:cBhvr>
                                        <p:cTn id="12" dur="500"/>
                                        <p:tgtEl>
                                          <p:spTgt spid="55302"/>
                                        </p:tgtEl>
                                      </p:cBhvr>
                                    </p:animEffect>
                                    <p:set>
                                      <p:cBhvr>
                                        <p:cTn id="13" dur="1" fill="hold">
                                          <p:stCondLst>
                                            <p:cond delay="499"/>
                                          </p:stCondLst>
                                        </p:cTn>
                                        <p:tgtEl>
                                          <p:spTgt spid="553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Khám phá top 6 chợ hải sản lớn nhất Quảng Ninh giá rẻ, uy tín">
            <a:extLst>
              <a:ext uri="{FF2B5EF4-FFF2-40B4-BE49-F238E27FC236}">
                <a16:creationId xmlns:a16="http://schemas.microsoft.com/office/drawing/2014/main" id="{45BEE117-1BB9-0284-E9BD-BE26A1E341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13792200" cy="74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1000"/>
                                        <p:tgtEl>
                                          <p:spTgt spid="57346"/>
                                        </p:tgtEl>
                                      </p:cBhvr>
                                    </p:animEffect>
                                    <p:anim calcmode="lin" valueType="num">
                                      <p:cBhvr>
                                        <p:cTn id="8" dur="1000" fill="hold"/>
                                        <p:tgtEl>
                                          <p:spTgt spid="57346"/>
                                        </p:tgtEl>
                                        <p:attrNameLst>
                                          <p:attrName>ppt_x</p:attrName>
                                        </p:attrNameLst>
                                      </p:cBhvr>
                                      <p:tavLst>
                                        <p:tav tm="0">
                                          <p:val>
                                            <p:strVal val="#ppt_x"/>
                                          </p:val>
                                        </p:tav>
                                        <p:tav tm="100000">
                                          <p:val>
                                            <p:strVal val="#ppt_x"/>
                                          </p:val>
                                        </p:tav>
                                      </p:tavLst>
                                    </p:anim>
                                    <p:anim calcmode="lin" valueType="num">
                                      <p:cBhvr>
                                        <p:cTn id="9" dur="1000" fill="hold"/>
                                        <p:tgtEl>
                                          <p:spTgt spid="573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9DFF4E-B3A8-3B93-FED9-B2BE870D482A}"/>
              </a:ext>
            </a:extLst>
          </p:cNvPr>
          <p:cNvSpPr/>
          <p:nvPr/>
        </p:nvSpPr>
        <p:spPr>
          <a:xfrm>
            <a:off x="4876800" y="838200"/>
            <a:ext cx="4648200" cy="8382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3600" dirty="0">
                <a:solidFill>
                  <a:srgbClr val="FF0000"/>
                </a:solidFill>
                <a:latin typeface="+mj-lt"/>
              </a:rPr>
              <a:t>Dặn dò</a:t>
            </a:r>
            <a:endParaRPr lang="en-US" sz="3600" dirty="0">
              <a:solidFill>
                <a:srgbClr val="FF0000"/>
              </a:solidFill>
              <a:latin typeface="+mj-lt"/>
            </a:endParaRPr>
          </a:p>
        </p:txBody>
      </p:sp>
      <p:sp>
        <p:nvSpPr>
          <p:cNvPr id="36867" name="Rectangle 3">
            <a:extLst>
              <a:ext uri="{FF2B5EF4-FFF2-40B4-BE49-F238E27FC236}">
                <a16:creationId xmlns:a16="http://schemas.microsoft.com/office/drawing/2014/main" id="{0385A66E-5B56-4F43-11EA-63018E78797B}"/>
              </a:ext>
            </a:extLst>
          </p:cNvPr>
          <p:cNvSpPr>
            <a:spLocks noChangeArrowheads="1"/>
          </p:cNvSpPr>
          <p:nvPr/>
        </p:nvSpPr>
        <p:spPr bwMode="auto">
          <a:xfrm>
            <a:off x="731838" y="2362200"/>
            <a:ext cx="13898562"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3600" b="1" i="1">
                <a:solidFill>
                  <a:schemeClr val="bg1"/>
                </a:solidFill>
                <a:latin typeface="Times New Roman" panose="02020603050405020304" pitchFamily="18" charset="0"/>
              </a:rPr>
              <a:t> </a:t>
            </a:r>
            <a:r>
              <a:rPr lang="vi-VN" altLang="en-US" sz="3600" b="1" i="1">
                <a:solidFill>
                  <a:schemeClr val="bg1"/>
                </a:solidFill>
                <a:latin typeface="Times New Roman" panose="02020603050405020304" pitchFamily="18" charset="0"/>
              </a:rPr>
              <a:t>Ôn lại các kiến thức đã học về liên kết câu trong bài bằng cách lặp từ ngữ.</a:t>
            </a:r>
          </a:p>
          <a:p>
            <a:pPr algn="ctr">
              <a:spcBef>
                <a:spcPct val="50000"/>
              </a:spcBef>
            </a:pPr>
            <a:r>
              <a:rPr lang="vi-VN" altLang="en-US" sz="3600" b="1" i="1">
                <a:solidFill>
                  <a:schemeClr val="bg1"/>
                </a:solidFill>
                <a:latin typeface="Times New Roman" panose="02020603050405020304" pitchFamily="18" charset="0"/>
              </a:rPr>
              <a:t>Chuẩn bị bài sau: </a:t>
            </a:r>
            <a:r>
              <a:rPr lang="vi-VN" altLang="en-US" sz="3600" b="1" i="1">
                <a:solidFill>
                  <a:srgbClr val="FFFF00"/>
                </a:solidFill>
                <a:latin typeface="Times New Roman" panose="02020603050405020304" pitchFamily="18" charset="0"/>
              </a:rPr>
              <a:t>Liên kết các câu trong bài bằng cách thay thế từ ngữ.</a:t>
            </a:r>
            <a:endParaRPr lang="en-US" altLang="en-US" sz="3600" b="1" i="1">
              <a:solidFill>
                <a:srgbClr val="FFFF00"/>
              </a:solidFill>
              <a:latin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8E26C3CB-E2BD-12F3-EFE3-4EE315B943E8}"/>
              </a:ext>
            </a:extLst>
          </p:cNvPr>
          <p:cNvSpPr txBox="1">
            <a:spLocks noChangeArrowheads="1"/>
          </p:cNvSpPr>
          <p:nvPr/>
        </p:nvSpPr>
        <p:spPr bwMode="auto">
          <a:xfrm>
            <a:off x="3292475" y="2241550"/>
            <a:ext cx="8655050" cy="1009650"/>
          </a:xfrm>
          <a:prstGeom prst="rect">
            <a:avLst/>
          </a:prstGeom>
          <a:noFill/>
          <a:ln>
            <a:noFill/>
          </a:ln>
          <a:effectLst/>
        </p:spPr>
        <p:txBody>
          <a:bodyPr lIns="130622" tIns="65311" rIns="130622" bIns="65311">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lgn="ctr">
              <a:spcBef>
                <a:spcPct val="50000"/>
              </a:spcBef>
              <a:defRPr/>
            </a:pPr>
            <a:r>
              <a:rPr lang="en-US" sz="5700" b="1" dirty="0" err="1">
                <a:solidFill>
                  <a:schemeClr val="bg1"/>
                </a:solidFill>
                <a:effectLst>
                  <a:outerShdw blurRad="38100" dist="38100" dir="2700000" algn="tl">
                    <a:srgbClr val="000000">
                      <a:alpha val="43137"/>
                    </a:srgbClr>
                  </a:outerShdw>
                </a:effectLst>
                <a:latin typeface="Times New Roman" pitchFamily="18" charset="0"/>
              </a:rPr>
              <a:t>Chào</a:t>
            </a:r>
            <a:r>
              <a:rPr lang="en-US" sz="5700" b="1" dirty="0">
                <a:solidFill>
                  <a:schemeClr val="bg1"/>
                </a:solidFill>
                <a:effectLst>
                  <a:outerShdw blurRad="38100" dist="38100" dir="2700000" algn="tl">
                    <a:srgbClr val="000000">
                      <a:alpha val="43137"/>
                    </a:srgbClr>
                  </a:outerShdw>
                </a:effectLst>
                <a:latin typeface="Times New Roman" pitchFamily="18" charset="0"/>
              </a:rPr>
              <a:t> </a:t>
            </a:r>
            <a:r>
              <a:rPr lang="en-US" sz="5700" b="1" dirty="0" err="1">
                <a:solidFill>
                  <a:schemeClr val="bg1"/>
                </a:solidFill>
                <a:effectLst>
                  <a:outerShdw blurRad="38100" dist="38100" dir="2700000" algn="tl">
                    <a:srgbClr val="000000">
                      <a:alpha val="43137"/>
                    </a:srgbClr>
                  </a:outerShdw>
                </a:effectLst>
                <a:latin typeface="Times New Roman" pitchFamily="18" charset="0"/>
              </a:rPr>
              <a:t>tạm</a:t>
            </a:r>
            <a:r>
              <a:rPr lang="en-US" sz="5700" b="1" dirty="0">
                <a:solidFill>
                  <a:schemeClr val="bg1"/>
                </a:solidFill>
                <a:effectLst>
                  <a:outerShdw blurRad="38100" dist="38100" dir="2700000" algn="tl">
                    <a:srgbClr val="000000">
                      <a:alpha val="43137"/>
                    </a:srgbClr>
                  </a:outerShdw>
                </a:effectLst>
                <a:latin typeface="Times New Roman" pitchFamily="18" charset="0"/>
              </a:rPr>
              <a:t> </a:t>
            </a:r>
            <a:r>
              <a:rPr lang="en-US" sz="5700" b="1" dirty="0" err="1">
                <a:solidFill>
                  <a:schemeClr val="bg1"/>
                </a:solidFill>
                <a:effectLst>
                  <a:outerShdw blurRad="38100" dist="38100" dir="2700000" algn="tl">
                    <a:srgbClr val="000000">
                      <a:alpha val="43137"/>
                    </a:srgbClr>
                  </a:outerShdw>
                </a:effectLst>
                <a:latin typeface="Times New Roman" pitchFamily="18" charset="0"/>
              </a:rPr>
              <a:t>biệt</a:t>
            </a:r>
            <a:r>
              <a:rPr lang="en-US" sz="5700" b="1" dirty="0">
                <a:solidFill>
                  <a:schemeClr val="bg1"/>
                </a:solidFill>
                <a:effectLst>
                  <a:outerShdw blurRad="38100" dist="38100" dir="2700000" algn="tl">
                    <a:srgbClr val="000000">
                      <a:alpha val="43137"/>
                    </a:srgbClr>
                  </a:outerShdw>
                </a:effectLst>
                <a:latin typeface="Times New Roman" pitchFamily="18" charset="0"/>
              </a:rPr>
              <a:t>!</a:t>
            </a:r>
          </a:p>
        </p:txBody>
      </p:sp>
      <p:sp>
        <p:nvSpPr>
          <p:cNvPr id="77827" name="Rectangle 3">
            <a:extLst>
              <a:ext uri="{FF2B5EF4-FFF2-40B4-BE49-F238E27FC236}">
                <a16:creationId xmlns:a16="http://schemas.microsoft.com/office/drawing/2014/main" id="{294CE145-D666-79AF-004F-945C4CD70826}"/>
              </a:ext>
            </a:extLst>
          </p:cNvPr>
          <p:cNvSpPr>
            <a:spLocks noChangeArrowheads="1"/>
          </p:cNvSpPr>
          <p:nvPr/>
        </p:nvSpPr>
        <p:spPr bwMode="auto">
          <a:xfrm>
            <a:off x="731838" y="3155950"/>
            <a:ext cx="1389856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622" tIns="65311" rIns="130622" bIns="65311">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50000"/>
              </a:spcBef>
            </a:pPr>
            <a:r>
              <a:rPr lang="en-US" altLang="en-US" sz="5100" b="1" i="1">
                <a:solidFill>
                  <a:schemeClr val="bg1"/>
                </a:solidFill>
                <a:latin typeface="Times New Roman" panose="02020603050405020304" pitchFamily="18" charset="0"/>
              </a:rPr>
              <a:t> Chúc quý thầy cô mạnh khoẻ, hạnh phúc!</a:t>
            </a:r>
          </a:p>
        </p:txBody>
      </p:sp>
      <p:pic>
        <p:nvPicPr>
          <p:cNvPr id="37892" name="Picture 4">
            <a:extLst>
              <a:ext uri="{FF2B5EF4-FFF2-40B4-BE49-F238E27FC236}">
                <a16:creationId xmlns:a16="http://schemas.microsoft.com/office/drawing/2014/main" id="{852B28AF-DEC2-4C1B-27BA-EB46C43D34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682075">
            <a:off x="122238" y="5211763"/>
            <a:ext cx="9747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blumen-pflanzen042">
            <a:extLst>
              <a:ext uri="{FF2B5EF4-FFF2-40B4-BE49-F238E27FC236}">
                <a16:creationId xmlns:a16="http://schemas.microsoft.com/office/drawing/2014/main" id="{A8F98791-25A2-10D4-A2D4-3958FE656BE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5859463"/>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blumen-pflanzen042">
            <a:extLst>
              <a:ext uri="{FF2B5EF4-FFF2-40B4-BE49-F238E27FC236}">
                <a16:creationId xmlns:a16="http://schemas.microsoft.com/office/drawing/2014/main" id="{01D7BDBB-4301-5B37-B65B-73309E4D994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44963" y="5884863"/>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WhitecornerFlower">
            <a:extLst>
              <a:ext uri="{FF2B5EF4-FFF2-40B4-BE49-F238E27FC236}">
                <a16:creationId xmlns:a16="http://schemas.microsoft.com/office/drawing/2014/main" id="{30534F87-7EDB-61AD-2D79-C0FBB5BF7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211763"/>
            <a:ext cx="280352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8" descr="Blue_rose">
            <a:extLst>
              <a:ext uri="{FF2B5EF4-FFF2-40B4-BE49-F238E27FC236}">
                <a16:creationId xmlns:a16="http://schemas.microsoft.com/office/drawing/2014/main" id="{730CDDF9-391D-CDAE-2F75-A81D36D7B55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973763" y="4389438"/>
            <a:ext cx="22717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Picture 9" descr="blumen-pflanzen111">
            <a:extLst>
              <a:ext uri="{FF2B5EF4-FFF2-40B4-BE49-F238E27FC236}">
                <a16:creationId xmlns:a16="http://schemas.microsoft.com/office/drawing/2014/main" id="{20C25E9F-E28F-1BEF-C3F8-51E77E9836FD}"/>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5241925" y="5211763"/>
            <a:ext cx="36576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Picture 10" descr="blumen-pflanzen042">
            <a:extLst>
              <a:ext uri="{FF2B5EF4-FFF2-40B4-BE49-F238E27FC236}">
                <a16:creationId xmlns:a16="http://schemas.microsoft.com/office/drawing/2014/main" id="{01D7714D-1546-80E4-EA81-4DA2D1D6BC0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56638" y="58515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Picture 11" descr="blumen-pflanzen042">
            <a:extLst>
              <a:ext uri="{FF2B5EF4-FFF2-40B4-BE49-F238E27FC236}">
                <a16:creationId xmlns:a16="http://schemas.microsoft.com/office/drawing/2014/main" id="{305BD68A-9CA6-49B9-9EAE-50789159749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998075" y="594360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Picture 12" descr="blumen-pflanzen042">
            <a:extLst>
              <a:ext uri="{FF2B5EF4-FFF2-40B4-BE49-F238E27FC236}">
                <a16:creationId xmlns:a16="http://schemas.microsoft.com/office/drawing/2014/main" id="{FE677DEF-C4FB-073D-A9D4-5F5D68FA676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217275" y="6218238"/>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Picture 13" descr="WhitecornerFlower">
            <a:extLst>
              <a:ext uri="{FF2B5EF4-FFF2-40B4-BE49-F238E27FC236}">
                <a16:creationId xmlns:a16="http://schemas.microsoft.com/office/drawing/2014/main" id="{052519C8-9CFB-DC74-E4A4-5B67E7FF839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0" y="5783263"/>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7826"/>
                                        </p:tgtEl>
                                        <p:attrNameLst>
                                          <p:attrName>style.visibility</p:attrName>
                                        </p:attrNameLst>
                                      </p:cBhvr>
                                      <p:to>
                                        <p:strVal val="visible"/>
                                      </p:to>
                                    </p:set>
                                    <p:animEffect transition="in" filter="fade">
                                      <p:cBhvr>
                                        <p:cTn id="7" dur="2000"/>
                                        <p:tgtEl>
                                          <p:spTgt spid="77826"/>
                                        </p:tgtEl>
                                      </p:cBhvr>
                                    </p:animEffect>
                                    <p:anim calcmode="lin" valueType="num">
                                      <p:cBhvr>
                                        <p:cTn id="8" dur="2000" fill="hold"/>
                                        <p:tgtEl>
                                          <p:spTgt spid="77826"/>
                                        </p:tgtEl>
                                        <p:attrNameLst>
                                          <p:attrName>ppt_x</p:attrName>
                                        </p:attrNameLst>
                                      </p:cBhvr>
                                      <p:tavLst>
                                        <p:tav tm="0">
                                          <p:val>
                                            <p:strVal val="#ppt_x-.1"/>
                                          </p:val>
                                        </p:tav>
                                        <p:tav tm="100000">
                                          <p:val>
                                            <p:strVal val="#ppt_x"/>
                                          </p:val>
                                        </p:tav>
                                      </p:tavLst>
                                    </p:anim>
                                    <p:anim calcmode="lin" valueType="num">
                                      <p:cBhvr>
                                        <p:cTn id="9" dur="20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xit" presetSubtype="10" fill="hold" grpId="1" nodeType="clickEffect">
                                  <p:stCondLst>
                                    <p:cond delay="0"/>
                                  </p:stCondLst>
                                  <p:iterate type="lt">
                                    <p:tmPct val="0"/>
                                  </p:iterate>
                                  <p:childTnLst>
                                    <p:animEffect transition="out" filter="blinds(horizontal)">
                                      <p:cBhvr>
                                        <p:cTn id="13" dur="500"/>
                                        <p:tgtEl>
                                          <p:spTgt spid="77826"/>
                                        </p:tgtEl>
                                      </p:cBhvr>
                                    </p:animEffect>
                                    <p:set>
                                      <p:cBhvr>
                                        <p:cTn id="14" dur="1" fill="hold">
                                          <p:stCondLst>
                                            <p:cond delay="499"/>
                                          </p:stCondLst>
                                        </p:cTn>
                                        <p:tgtEl>
                                          <p:spTgt spid="77826"/>
                                        </p:tgtEl>
                                        <p:attrNameLst>
                                          <p:attrName>style.visibility</p:attrName>
                                        </p:attrNameLst>
                                      </p:cBhvr>
                                      <p:to>
                                        <p:strVal val="hidden"/>
                                      </p:to>
                                    </p:set>
                                  </p:childTnLst>
                                </p:cTn>
                              </p:par>
                            </p:childTnLst>
                          </p:cTn>
                        </p:par>
                        <p:par>
                          <p:cTn id="15" fill="hold" nodeType="afterGroup">
                            <p:stCondLst>
                              <p:cond delay="500"/>
                            </p:stCondLst>
                            <p:childTnLst>
                              <p:par>
                                <p:cTn id="16" presetID="41" presetClass="entr" presetSubtype="0" fill="hold" grpId="0" nodeType="afterEffect">
                                  <p:stCondLst>
                                    <p:cond delay="0"/>
                                  </p:stCondLst>
                                  <p:childTnLst>
                                    <p:set>
                                      <p:cBhvr>
                                        <p:cTn id="17" dur="1" fill="hold">
                                          <p:stCondLst>
                                            <p:cond delay="0"/>
                                          </p:stCondLst>
                                        </p:cTn>
                                        <p:tgtEl>
                                          <p:spTgt spid="77827"/>
                                        </p:tgtEl>
                                        <p:attrNameLst>
                                          <p:attrName>style.visibility</p:attrName>
                                        </p:attrNameLst>
                                      </p:cBhvr>
                                      <p:to>
                                        <p:strVal val="visible"/>
                                      </p:to>
                                    </p:set>
                                    <p:anim calcmode="lin" valueType="num">
                                      <p:cBhvr>
                                        <p:cTn id="18" dur="2000" fill="hold"/>
                                        <p:tgtEl>
                                          <p:spTgt spid="77827"/>
                                        </p:tgtEl>
                                        <p:attrNameLst>
                                          <p:attrName>ppt_x</p:attrName>
                                        </p:attrNameLst>
                                      </p:cBhvr>
                                      <p:tavLst>
                                        <p:tav tm="0">
                                          <p:val>
                                            <p:strVal val="#ppt_x"/>
                                          </p:val>
                                        </p:tav>
                                        <p:tav tm="50000">
                                          <p:val>
                                            <p:strVal val="#ppt_x+.1"/>
                                          </p:val>
                                        </p:tav>
                                        <p:tav tm="100000">
                                          <p:val>
                                            <p:strVal val="#ppt_x"/>
                                          </p:val>
                                        </p:tav>
                                      </p:tavLst>
                                    </p:anim>
                                    <p:anim calcmode="lin" valueType="num">
                                      <p:cBhvr>
                                        <p:cTn id="19" dur="2000" fill="hold"/>
                                        <p:tgtEl>
                                          <p:spTgt spid="77827"/>
                                        </p:tgtEl>
                                        <p:attrNameLst>
                                          <p:attrName>ppt_y</p:attrName>
                                        </p:attrNameLst>
                                      </p:cBhvr>
                                      <p:tavLst>
                                        <p:tav tm="0">
                                          <p:val>
                                            <p:strVal val="#ppt_y"/>
                                          </p:val>
                                        </p:tav>
                                        <p:tav tm="100000">
                                          <p:val>
                                            <p:strVal val="#ppt_y"/>
                                          </p:val>
                                        </p:tav>
                                      </p:tavLst>
                                    </p:anim>
                                    <p:anim calcmode="lin" valueType="num">
                                      <p:cBhvr>
                                        <p:cTn id="20" dur="2000" fill="hold"/>
                                        <p:tgtEl>
                                          <p:spTgt spid="77827"/>
                                        </p:tgtEl>
                                        <p:attrNameLst>
                                          <p:attrName>ppt_h</p:attrName>
                                        </p:attrNameLst>
                                      </p:cBhvr>
                                      <p:tavLst>
                                        <p:tav tm="0">
                                          <p:val>
                                            <p:strVal val="#ppt_h/10"/>
                                          </p:val>
                                        </p:tav>
                                        <p:tav tm="50000">
                                          <p:val>
                                            <p:strVal val="#ppt_h+.01"/>
                                          </p:val>
                                        </p:tav>
                                        <p:tav tm="100000">
                                          <p:val>
                                            <p:strVal val="#ppt_h"/>
                                          </p:val>
                                        </p:tav>
                                      </p:tavLst>
                                    </p:anim>
                                    <p:anim calcmode="lin" valueType="num">
                                      <p:cBhvr>
                                        <p:cTn id="21" dur="2000" fill="hold"/>
                                        <p:tgtEl>
                                          <p:spTgt spid="7782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2000" tmFilter="0,0; .5, 1; 1, 1"/>
                                        <p:tgtEl>
                                          <p:spTgt spid="77827"/>
                                        </p:tgtEl>
                                      </p:cBhvr>
                                    </p:animEffect>
                                  </p:childTnLst>
                                </p:cTn>
                              </p:par>
                            </p:childTnLst>
                          </p:cTn>
                        </p:par>
                        <p:par>
                          <p:cTn id="23" fill="hold" nodeType="afterGroup">
                            <p:stCondLst>
                              <p:cond delay="2500"/>
                            </p:stCondLst>
                            <p:childTnLst>
                              <p:par>
                                <p:cTn id="24" presetID="29" presetClass="entr" presetSubtype="0" fill="hold" grpId="1" nodeType="afterEffect">
                                  <p:stCondLst>
                                    <p:cond delay="0"/>
                                  </p:stCondLst>
                                  <p:childTnLst>
                                    <p:set>
                                      <p:cBhvr>
                                        <p:cTn id="25" dur="1" fill="hold">
                                          <p:stCondLst>
                                            <p:cond delay="0"/>
                                          </p:stCondLst>
                                        </p:cTn>
                                        <p:tgtEl>
                                          <p:spTgt spid="77827"/>
                                        </p:tgtEl>
                                        <p:attrNameLst>
                                          <p:attrName>style.visibility</p:attrName>
                                        </p:attrNameLst>
                                      </p:cBhvr>
                                      <p:to>
                                        <p:strVal val="visible"/>
                                      </p:to>
                                    </p:set>
                                    <p:anim calcmode="lin" valueType="num">
                                      <p:cBhvr>
                                        <p:cTn id="26" dur="2000" fill="hold"/>
                                        <p:tgtEl>
                                          <p:spTgt spid="77827"/>
                                        </p:tgtEl>
                                        <p:attrNameLst>
                                          <p:attrName>ppt_x</p:attrName>
                                        </p:attrNameLst>
                                      </p:cBhvr>
                                      <p:tavLst>
                                        <p:tav tm="0">
                                          <p:val>
                                            <p:strVal val="#ppt_x-.2"/>
                                          </p:val>
                                        </p:tav>
                                        <p:tav tm="100000">
                                          <p:val>
                                            <p:strVal val="#ppt_x"/>
                                          </p:val>
                                        </p:tav>
                                      </p:tavLst>
                                    </p:anim>
                                    <p:anim calcmode="lin" valueType="num">
                                      <p:cBhvr>
                                        <p:cTn id="27" dur="2000" fill="hold"/>
                                        <p:tgtEl>
                                          <p:spTgt spid="77827"/>
                                        </p:tgtEl>
                                        <p:attrNameLst>
                                          <p:attrName>ppt_y</p:attrName>
                                        </p:attrNameLst>
                                      </p:cBhvr>
                                      <p:tavLst>
                                        <p:tav tm="0">
                                          <p:val>
                                            <p:strVal val="#ppt_y"/>
                                          </p:val>
                                        </p:tav>
                                        <p:tav tm="100000">
                                          <p:val>
                                            <p:strVal val="#ppt_y"/>
                                          </p:val>
                                        </p:tav>
                                      </p:tavLst>
                                    </p:anim>
                                    <p:animEffect transition="in" filter="wipe(right)" prLst="gradientSize: 0.1">
                                      <p:cBhvr>
                                        <p:cTn id="28" dur="2000"/>
                                        <p:tgtEl>
                                          <p:spTgt spid="77827"/>
                                        </p:tgtEl>
                                      </p:cBhvr>
                                    </p:animEffect>
                                  </p:childTnLst>
                                  <p:subTnLst>
                                    <p:audio>
                                      <p:cMediaNode>
                                        <p:cTn display="0" masterRel="sameClick">
                                          <p:stCondLst>
                                            <p:cond evt="begin" delay="0">
                                              <p:tn val="24"/>
                                            </p:cond>
                                          </p:stCondLst>
                                          <p:endCondLst>
                                            <p:cond evt="onStopAudio" delay="0">
                                              <p:tgtEl>
                                                <p:sldTgt/>
                                              </p:tgtEl>
                                            </p:cond>
                                          </p:endCondLst>
                                        </p:cTn>
                                        <p:tgtEl>
                                          <p:sndTgt r:embed="rId2" name="applause.wav"/>
                                        </p:tgtEl>
                                      </p:cMediaNode>
                                    </p:audio>
                                  </p:subTnLst>
                                </p:cTn>
                              </p:par>
                            </p:childTnLst>
                          </p:cTn>
                        </p:par>
                        <p:par>
                          <p:cTn id="29" fill="hold" nodeType="afterGroup">
                            <p:stCondLst>
                              <p:cond delay="4500"/>
                            </p:stCondLst>
                            <p:childTnLst>
                              <p:par>
                                <p:cTn id="30" presetID="19" presetClass="entr" presetSubtype="10" fill="hold" grpId="2" nodeType="afterEffect">
                                  <p:stCondLst>
                                    <p:cond delay="0"/>
                                  </p:stCondLst>
                                  <p:childTnLst>
                                    <p:set>
                                      <p:cBhvr>
                                        <p:cTn id="31" dur="1" fill="hold">
                                          <p:stCondLst>
                                            <p:cond delay="0"/>
                                          </p:stCondLst>
                                        </p:cTn>
                                        <p:tgtEl>
                                          <p:spTgt spid="77827"/>
                                        </p:tgtEl>
                                        <p:attrNameLst>
                                          <p:attrName>style.visibility</p:attrName>
                                        </p:attrNameLst>
                                      </p:cBhvr>
                                      <p:to>
                                        <p:strVal val="visible"/>
                                      </p:to>
                                    </p:set>
                                    <p:anim calcmode="lin" valueType="num">
                                      <p:cBhvr>
                                        <p:cTn id="32" dur="5000" fill="hold"/>
                                        <p:tgtEl>
                                          <p:spTgt spid="77827"/>
                                        </p:tgtEl>
                                        <p:attrNameLst>
                                          <p:attrName>ppt_w</p:attrName>
                                        </p:attrNameLst>
                                      </p:cBhvr>
                                      <p:tavLst>
                                        <p:tav tm="0" fmla="#ppt_w*sin(2.5*pi*$)">
                                          <p:val>
                                            <p:fltVal val="0"/>
                                          </p:val>
                                        </p:tav>
                                        <p:tav tm="100000">
                                          <p:val>
                                            <p:fltVal val="1"/>
                                          </p:val>
                                        </p:tav>
                                      </p:tavLst>
                                    </p:anim>
                                    <p:anim calcmode="lin" valueType="num">
                                      <p:cBhvr>
                                        <p:cTn id="33" dur="5000" fill="hold"/>
                                        <p:tgtEl>
                                          <p:spTgt spid="7782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par>
                          <p:cTn id="34" fill="hold" nodeType="afterGroup">
                            <p:stCondLst>
                              <p:cond delay="9500"/>
                            </p:stCondLst>
                            <p:childTnLst>
                              <p:par>
                                <p:cTn id="35" presetID="20" presetClass="entr" presetSubtype="0" fill="hold" grpId="3" nodeType="afterEffect">
                                  <p:stCondLst>
                                    <p:cond delay="0"/>
                                  </p:stCondLst>
                                  <p:childTnLst>
                                    <p:set>
                                      <p:cBhvr>
                                        <p:cTn id="36" dur="1" fill="hold">
                                          <p:stCondLst>
                                            <p:cond delay="0"/>
                                          </p:stCondLst>
                                        </p:cTn>
                                        <p:tgtEl>
                                          <p:spTgt spid="77827"/>
                                        </p:tgtEl>
                                        <p:attrNameLst>
                                          <p:attrName>style.visibility</p:attrName>
                                        </p:attrNameLst>
                                      </p:cBhvr>
                                      <p:to>
                                        <p:strVal val="visible"/>
                                      </p:to>
                                    </p:set>
                                    <p:animEffect transition="in" filter="wedge">
                                      <p:cBhvr>
                                        <p:cTn id="37" dur="5000"/>
                                        <p:tgtEl>
                                          <p:spTgt spid="77827"/>
                                        </p:tgtEl>
                                      </p:cBhvr>
                                    </p:animEffec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6" grpId="1"/>
      <p:bldP spid="77827" grpId="0"/>
      <p:bldP spid="77827" grpId="1"/>
      <p:bldP spid="77827" grpId="2"/>
      <p:bldP spid="77827" grpId="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a:extLst>
              <a:ext uri="{FF2B5EF4-FFF2-40B4-BE49-F238E27FC236}">
                <a16:creationId xmlns:a16="http://schemas.microsoft.com/office/drawing/2014/main" id="{79D33A8B-28BA-DAB6-7612-0D6D581D3117}"/>
              </a:ext>
            </a:extLst>
          </p:cNvPr>
          <p:cNvSpPr txBox="1">
            <a:spLocks noChangeArrowheads="1"/>
          </p:cNvSpPr>
          <p:nvPr/>
        </p:nvSpPr>
        <p:spPr bwMode="auto">
          <a:xfrm>
            <a:off x="990600" y="1858963"/>
            <a:ext cx="1310640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lgn="ctr">
                <a:solidFill>
                  <a:srgbClr val="000000"/>
                </a:solidFill>
                <a:miter lim="800000"/>
                <a:headEnd/>
                <a:tailEnd/>
              </a14:hiddenLine>
            </a:ext>
          </a:extLst>
        </p:spPr>
        <p:txBody>
          <a:bodyPr>
            <a:spAutoFit/>
          </a:bodyPr>
          <a:lstStyle>
            <a:lvl1pPr marL="723900" indent="-723900">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638300" indent="-7239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en-US" altLang="en-US" sz="3800" b="1">
                <a:solidFill>
                  <a:srgbClr val="FFFF00"/>
                </a:solidFill>
                <a:latin typeface="Times New Roman" panose="02020603050405020304" pitchFamily="18" charset="0"/>
              </a:rPr>
              <a:t>b)   …….Sư Tử ra sức vùng vẫy ……nó vẫn không sao thoát khỏi cái lưới đang bó chặt mình nó.  </a:t>
            </a:r>
          </a:p>
          <a:p>
            <a:pPr lvl="2" eaLnBrk="1" hangingPunct="1">
              <a:spcBef>
                <a:spcPct val="50000"/>
              </a:spcBef>
              <a:buFontTx/>
              <a:buAutoNum type="alphaUcPeriod"/>
            </a:pPr>
            <a:r>
              <a:rPr lang="en-US" altLang="en-US" sz="3800" b="1">
                <a:solidFill>
                  <a:srgbClr val="FFFF00"/>
                </a:solidFill>
                <a:latin typeface="Times New Roman" panose="02020603050405020304" pitchFamily="18" charset="0"/>
              </a:rPr>
              <a:t>Tuy…..nhưng</a:t>
            </a:r>
          </a:p>
          <a:p>
            <a:pPr lvl="2" eaLnBrk="1" hangingPunct="1">
              <a:spcBef>
                <a:spcPct val="50000"/>
              </a:spcBef>
              <a:buFontTx/>
              <a:buAutoNum type="alphaUcPeriod"/>
            </a:pPr>
            <a:r>
              <a:rPr lang="en-US" altLang="en-US" sz="3800" b="1">
                <a:solidFill>
                  <a:srgbClr val="FFFF00"/>
                </a:solidFill>
                <a:latin typeface="Times New Roman" panose="02020603050405020304" pitchFamily="18" charset="0"/>
              </a:rPr>
              <a:t>Nhờ……nên</a:t>
            </a:r>
          </a:p>
          <a:p>
            <a:pPr lvl="2" eaLnBrk="1" hangingPunct="1">
              <a:spcBef>
                <a:spcPct val="50000"/>
              </a:spcBef>
              <a:buFontTx/>
              <a:buAutoNum type="alphaUcPeriod"/>
            </a:pPr>
            <a:r>
              <a:rPr lang="en-US" altLang="en-US" sz="3800" b="1">
                <a:solidFill>
                  <a:srgbClr val="FFFF00"/>
                </a:solidFill>
                <a:latin typeface="Times New Roman" panose="02020603050405020304" pitchFamily="18" charset="0"/>
              </a:rPr>
              <a:t>Mặc dù…….nhưng</a:t>
            </a:r>
          </a:p>
          <a:p>
            <a:pPr eaLnBrk="1" hangingPunct="1">
              <a:spcBef>
                <a:spcPct val="50000"/>
              </a:spcBef>
              <a:buFontTx/>
              <a:buNone/>
            </a:pPr>
            <a:endParaRPr lang="en-US" altLang="en-US" sz="3800" b="1">
              <a:solidFill>
                <a:srgbClr val="FFFF00"/>
              </a:solidFill>
              <a:latin typeface="Times New Roman" panose="02020603050405020304" pitchFamily="18" charset="0"/>
            </a:endParaRPr>
          </a:p>
        </p:txBody>
      </p:sp>
      <p:sp>
        <p:nvSpPr>
          <p:cNvPr id="3" name="Text Box 9">
            <a:extLst>
              <a:ext uri="{FF2B5EF4-FFF2-40B4-BE49-F238E27FC236}">
                <a16:creationId xmlns:a16="http://schemas.microsoft.com/office/drawing/2014/main" id="{22CFF7C2-0A23-B296-9BB3-85907DCC237C}"/>
              </a:ext>
            </a:extLst>
          </p:cNvPr>
          <p:cNvSpPr txBox="1">
            <a:spLocks noChangeArrowheads="1"/>
          </p:cNvSpPr>
          <p:nvPr/>
        </p:nvSpPr>
        <p:spPr bwMode="auto">
          <a:xfrm>
            <a:off x="1914525" y="5041900"/>
            <a:ext cx="603567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en-US" altLang="en-US" sz="3800" b="1">
                <a:solidFill>
                  <a:srgbClr val="FF0000"/>
                </a:solidFill>
                <a:latin typeface="Times New Roman" panose="02020603050405020304" pitchFamily="18" charset="0"/>
              </a:rPr>
              <a:t>C.  Mặc dù…….nhưng</a:t>
            </a:r>
          </a:p>
        </p:txBody>
      </p:sp>
      <p:sp>
        <p:nvSpPr>
          <p:cNvPr id="4" name="Text Box 7">
            <a:extLst>
              <a:ext uri="{FF2B5EF4-FFF2-40B4-BE49-F238E27FC236}">
                <a16:creationId xmlns:a16="http://schemas.microsoft.com/office/drawing/2014/main" id="{25F65F84-1356-A9CA-AFB1-912D75BA8783}"/>
              </a:ext>
            </a:extLst>
          </p:cNvPr>
          <p:cNvSpPr txBox="1">
            <a:spLocks noChangeArrowheads="1"/>
          </p:cNvSpPr>
          <p:nvPr/>
        </p:nvSpPr>
        <p:spPr bwMode="auto">
          <a:xfrm>
            <a:off x="1371600" y="954088"/>
            <a:ext cx="1043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chemeClr val="bg1"/>
                </a:solidFill>
                <a:latin typeface="Times New Roman" panose="02020603050405020304" pitchFamily="18" charset="0"/>
              </a:rPr>
              <a:t>Chọn cặp </a:t>
            </a:r>
            <a:r>
              <a:rPr lang="vi-VN" altLang="en-US" sz="3600" b="1">
                <a:solidFill>
                  <a:schemeClr val="bg1"/>
                </a:solidFill>
                <a:latin typeface="Times New Roman" panose="02020603050405020304" pitchFamily="18" charset="0"/>
              </a:rPr>
              <a:t>từ hô ứng thích hợp điền vào chỗ trống</a:t>
            </a:r>
            <a:r>
              <a:rPr lang="en-US" altLang="en-US" sz="3600" b="1">
                <a:solidFill>
                  <a:schemeClr val="bg1"/>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FE95B44B-4A46-0012-110C-94D3D3A40339}"/>
              </a:ext>
            </a:extLst>
          </p:cNvPr>
          <p:cNvSpPr txBox="1">
            <a:spLocks noChangeArrowheads="1"/>
          </p:cNvSpPr>
          <p:nvPr/>
        </p:nvSpPr>
        <p:spPr bwMode="auto">
          <a:xfrm>
            <a:off x="911225" y="2214563"/>
            <a:ext cx="10945813"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cmpd="tri" algn="ctr">
                <a:solidFill>
                  <a:srgbClr val="000000"/>
                </a:solidFill>
                <a:miter lim="800000"/>
                <a:headEnd/>
                <a:tailEnd/>
              </a14:hiddenLine>
            </a:ext>
          </a:extLst>
        </p:spPr>
        <p:txBody>
          <a:bodyPr>
            <a:spAutoFit/>
          </a:bodyPr>
          <a:lstStyle>
            <a:lvl1pPr marL="723900" indent="-723900">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638300" indent="-7239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en-US" altLang="en-US" sz="3800" b="1">
                <a:solidFill>
                  <a:srgbClr val="FFFF00"/>
                </a:solidFill>
                <a:latin typeface="Times New Roman" panose="02020603050405020304" pitchFamily="18" charset="0"/>
              </a:rPr>
              <a:t>c)   Nam … đi học về, Dũng … gọi đi đá bóng.</a:t>
            </a:r>
          </a:p>
          <a:p>
            <a:pPr lvl="2" eaLnBrk="1" hangingPunct="1">
              <a:spcBef>
                <a:spcPct val="50000"/>
              </a:spcBef>
              <a:buFontTx/>
              <a:buAutoNum type="alphaUcPeriod"/>
            </a:pPr>
            <a:r>
              <a:rPr lang="en-US" altLang="en-US" sz="3800" b="1">
                <a:solidFill>
                  <a:srgbClr val="FFFF00"/>
                </a:solidFill>
                <a:latin typeface="Times New Roman" panose="02020603050405020304" pitchFamily="18" charset="0"/>
              </a:rPr>
              <a:t>vừa…..đã….</a:t>
            </a:r>
          </a:p>
          <a:p>
            <a:pPr lvl="2" eaLnBrk="1" hangingPunct="1">
              <a:spcBef>
                <a:spcPct val="50000"/>
              </a:spcBef>
              <a:buFontTx/>
              <a:buAutoNum type="alphaUcPeriod"/>
            </a:pPr>
            <a:r>
              <a:rPr lang="en-US" altLang="en-US" sz="3800" b="1">
                <a:solidFill>
                  <a:srgbClr val="FFFF00"/>
                </a:solidFill>
                <a:latin typeface="Times New Roman" panose="02020603050405020304" pitchFamily="18" charset="0"/>
              </a:rPr>
              <a:t>càng…….càng…..</a:t>
            </a:r>
          </a:p>
          <a:p>
            <a:pPr lvl="2" eaLnBrk="1" hangingPunct="1">
              <a:spcBef>
                <a:spcPct val="50000"/>
              </a:spcBef>
              <a:buFontTx/>
              <a:buAutoNum type="alphaUcPeriod"/>
            </a:pPr>
            <a:r>
              <a:rPr lang="en-US" altLang="en-US" sz="3800" b="1">
                <a:solidFill>
                  <a:srgbClr val="FFFF00"/>
                </a:solidFill>
                <a:latin typeface="Times New Roman" panose="02020603050405020304" pitchFamily="18" charset="0"/>
              </a:rPr>
              <a:t>vừa….. vừa</a:t>
            </a:r>
            <a:r>
              <a:rPr lang="en-US" altLang="en-US" sz="3800">
                <a:solidFill>
                  <a:srgbClr val="FFFF00"/>
                </a:solidFill>
                <a:latin typeface="Times New Roman" panose="02020603050405020304" pitchFamily="18" charset="0"/>
              </a:rPr>
              <a:t> </a:t>
            </a:r>
            <a:r>
              <a:rPr lang="en-US" altLang="en-US" sz="3800" b="1">
                <a:solidFill>
                  <a:srgbClr val="FFFF00"/>
                </a:solidFill>
                <a:latin typeface="Times New Roman" panose="02020603050405020304" pitchFamily="18" charset="0"/>
              </a:rPr>
              <a:t>….</a:t>
            </a:r>
          </a:p>
          <a:p>
            <a:pPr eaLnBrk="1" hangingPunct="1">
              <a:spcBef>
                <a:spcPct val="50000"/>
              </a:spcBef>
              <a:buFontTx/>
              <a:buNone/>
            </a:pPr>
            <a:endParaRPr lang="en-US" altLang="en-US" sz="3800" b="1">
              <a:solidFill>
                <a:srgbClr val="FFFF00"/>
              </a:solidFill>
              <a:latin typeface="Times New Roman" panose="02020603050405020304" pitchFamily="18" charset="0"/>
            </a:endParaRPr>
          </a:p>
        </p:txBody>
      </p:sp>
      <p:sp>
        <p:nvSpPr>
          <p:cNvPr id="3" name="Text Box 7">
            <a:extLst>
              <a:ext uri="{FF2B5EF4-FFF2-40B4-BE49-F238E27FC236}">
                <a16:creationId xmlns:a16="http://schemas.microsoft.com/office/drawing/2014/main" id="{887DD603-9B07-8CA8-7A40-DF912B0D364A}"/>
              </a:ext>
            </a:extLst>
          </p:cNvPr>
          <p:cNvSpPr txBox="1">
            <a:spLocks noChangeArrowheads="1"/>
          </p:cNvSpPr>
          <p:nvPr/>
        </p:nvSpPr>
        <p:spPr bwMode="auto">
          <a:xfrm>
            <a:off x="1371600" y="1030288"/>
            <a:ext cx="1043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chemeClr val="bg1"/>
                </a:solidFill>
                <a:latin typeface="Times New Roman" panose="02020603050405020304" pitchFamily="18" charset="0"/>
              </a:rPr>
              <a:t>Chọn cặp </a:t>
            </a:r>
            <a:r>
              <a:rPr lang="vi-VN" altLang="en-US" sz="3600" b="1">
                <a:solidFill>
                  <a:schemeClr val="bg1"/>
                </a:solidFill>
                <a:latin typeface="Times New Roman" panose="02020603050405020304" pitchFamily="18" charset="0"/>
              </a:rPr>
              <a:t>từ hô ứng thích hợp điền vào chỗ trống</a:t>
            </a:r>
            <a:r>
              <a:rPr lang="en-US" altLang="en-US" sz="3600" b="1">
                <a:solidFill>
                  <a:schemeClr val="bg1"/>
                </a:solidFill>
                <a:latin typeface="Times New Roman" panose="02020603050405020304" pitchFamily="18" charset="0"/>
              </a:rPr>
              <a:t>:</a:t>
            </a:r>
          </a:p>
        </p:txBody>
      </p:sp>
      <p:sp>
        <p:nvSpPr>
          <p:cNvPr id="4" name="Text Box 8">
            <a:extLst>
              <a:ext uri="{FF2B5EF4-FFF2-40B4-BE49-F238E27FC236}">
                <a16:creationId xmlns:a16="http://schemas.microsoft.com/office/drawing/2014/main" id="{5B73420B-B2DD-A041-1485-7466672DD936}"/>
              </a:ext>
            </a:extLst>
          </p:cNvPr>
          <p:cNvSpPr txBox="1">
            <a:spLocks noChangeArrowheads="1"/>
          </p:cNvSpPr>
          <p:nvPr/>
        </p:nvSpPr>
        <p:spPr bwMode="auto">
          <a:xfrm>
            <a:off x="1828800" y="3074988"/>
            <a:ext cx="37338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en-US" altLang="en-US" sz="3800" b="1">
                <a:solidFill>
                  <a:srgbClr val="FF0000"/>
                </a:solidFill>
                <a:latin typeface="Times New Roman" panose="02020603050405020304" pitchFamily="18" charset="0"/>
              </a:rPr>
              <a:t>A.  vừa…..đã….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a:extLst>
              <a:ext uri="{FF2B5EF4-FFF2-40B4-BE49-F238E27FC236}">
                <a16:creationId xmlns:a16="http://schemas.microsoft.com/office/drawing/2014/main" id="{053D0951-738A-AF0B-4F12-EDF045BD5F3D}"/>
              </a:ext>
            </a:extLst>
          </p:cNvPr>
          <p:cNvSpPr txBox="1">
            <a:spLocks noChangeArrowheads="1"/>
          </p:cNvSpPr>
          <p:nvPr/>
        </p:nvSpPr>
        <p:spPr bwMode="auto">
          <a:xfrm>
            <a:off x="1371600" y="1030288"/>
            <a:ext cx="10439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46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4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3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9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9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900">
                <a:solidFill>
                  <a:schemeClr val="tx1"/>
                </a:solidFill>
                <a:latin typeface="Calibri" panose="020F0502020204030204" pitchFamily="34" charset="0"/>
              </a:defRPr>
            </a:lvl9pPr>
          </a:lstStyle>
          <a:p>
            <a:pPr eaLnBrk="1" hangingPunct="1">
              <a:spcBef>
                <a:spcPct val="50000"/>
              </a:spcBef>
              <a:buFontTx/>
              <a:buNone/>
            </a:pPr>
            <a:r>
              <a:rPr lang="vi-VN" altLang="en-US" sz="3600" b="1">
                <a:solidFill>
                  <a:schemeClr val="bg1"/>
                </a:solidFill>
                <a:latin typeface="Times New Roman" panose="02020603050405020304" pitchFamily="18" charset="0"/>
              </a:rPr>
              <a:t>Các câu ghép có thể nối với nhau bằng cách nào</a:t>
            </a:r>
            <a:r>
              <a:rPr lang="en-US" altLang="en-US" sz="3600" b="1">
                <a:solidFill>
                  <a:schemeClr val="bg1"/>
                </a:solidFill>
                <a:latin typeface="Times New Roman" panose="02020603050405020304" pitchFamily="18" charset="0"/>
              </a:rPr>
              <a:t>:</a:t>
            </a:r>
          </a:p>
        </p:txBody>
      </p:sp>
      <p:sp>
        <p:nvSpPr>
          <p:cNvPr id="3" name="Text Box 2">
            <a:extLst>
              <a:ext uri="{FF2B5EF4-FFF2-40B4-BE49-F238E27FC236}">
                <a16:creationId xmlns:a16="http://schemas.microsoft.com/office/drawing/2014/main" id="{4D70E7F3-8D6D-F5BA-A4E5-24B2114005C1}"/>
              </a:ext>
            </a:extLst>
          </p:cNvPr>
          <p:cNvSpPr txBox="1">
            <a:spLocks noChangeArrowheads="1"/>
          </p:cNvSpPr>
          <p:nvPr/>
        </p:nvSpPr>
        <p:spPr bwMode="auto">
          <a:xfrm>
            <a:off x="911225" y="2214563"/>
            <a:ext cx="10945813" cy="4186237"/>
          </a:xfrm>
          <a:prstGeom prst="rect">
            <a:avLst/>
          </a:prstGeom>
          <a:noFill/>
          <a:ln>
            <a:noFill/>
          </a:ln>
        </p:spPr>
        <p:txBody>
          <a:bodyPr>
            <a:spAutoFit/>
          </a:bodyPr>
          <a:lstStyle>
            <a:lvl1pPr marL="723900" indent="-723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638300" indent="-7239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1657350" lvl="2" indent="-742950" eaLnBrk="1" hangingPunct="1">
              <a:lnSpc>
                <a:spcPct val="100000"/>
              </a:lnSpc>
              <a:spcBef>
                <a:spcPct val="50000"/>
              </a:spcBef>
              <a:buFont typeface="Arial" panose="020B0604020202020204" pitchFamily="34" charset="0"/>
              <a:buAutoNum type="alphaUcPeriod"/>
              <a:defRPr/>
            </a:pPr>
            <a:r>
              <a:rPr lang="vi-VN" altLang="en-US" sz="3800" b="1" dirty="0">
                <a:solidFill>
                  <a:srgbClr val="FFFF00"/>
                </a:solidFill>
                <a:latin typeface="Times New Roman" panose="02020603050405020304" pitchFamily="18" charset="0"/>
              </a:rPr>
              <a:t>Nối trực tiếp bằng dấu câu.</a:t>
            </a:r>
          </a:p>
          <a:p>
            <a:pPr marL="914400" lvl="2" indent="0" eaLnBrk="1" hangingPunct="1">
              <a:lnSpc>
                <a:spcPct val="100000"/>
              </a:lnSpc>
              <a:spcBef>
                <a:spcPct val="50000"/>
              </a:spcBef>
              <a:buFont typeface="Arial" panose="020B0604020202020204" pitchFamily="34" charset="0"/>
              <a:buNone/>
              <a:defRPr/>
            </a:pPr>
            <a:r>
              <a:rPr lang="vi-VN" altLang="en-US" sz="3800" b="1" dirty="0">
                <a:solidFill>
                  <a:srgbClr val="FFFF00"/>
                </a:solidFill>
                <a:latin typeface="Times New Roman" panose="02020603050405020304" pitchFamily="18" charset="0"/>
              </a:rPr>
              <a:t>B. Nối bằng các quan hệ từ.</a:t>
            </a:r>
            <a:endParaRPr lang="en-US" altLang="en-US" sz="3800" b="1" dirty="0">
              <a:solidFill>
                <a:srgbClr val="FFFF00"/>
              </a:solidFill>
              <a:latin typeface="Times New Roman" panose="02020603050405020304" pitchFamily="18" charset="0"/>
            </a:endParaRPr>
          </a:p>
          <a:p>
            <a:pPr marL="914400" lvl="2" indent="0" eaLnBrk="1" hangingPunct="1">
              <a:lnSpc>
                <a:spcPct val="100000"/>
              </a:lnSpc>
              <a:spcBef>
                <a:spcPct val="50000"/>
              </a:spcBef>
              <a:buFont typeface="Arial" panose="020B0604020202020204" pitchFamily="34" charset="0"/>
              <a:buNone/>
              <a:defRPr/>
            </a:pPr>
            <a:r>
              <a:rPr lang="vi-VN" altLang="en-US" sz="3800" b="1" dirty="0">
                <a:solidFill>
                  <a:srgbClr val="FFFF00"/>
                </a:solidFill>
                <a:latin typeface="Times New Roman" panose="02020603050405020304" pitchFamily="18" charset="0"/>
              </a:rPr>
              <a:t>C. Nối bằng các cặp từ hô ứng.</a:t>
            </a:r>
          </a:p>
          <a:p>
            <a:pPr marL="914400" lvl="2" indent="0" eaLnBrk="1" hangingPunct="1">
              <a:lnSpc>
                <a:spcPct val="100000"/>
              </a:lnSpc>
              <a:spcBef>
                <a:spcPct val="50000"/>
              </a:spcBef>
              <a:buFont typeface="Arial" panose="020B0604020202020204" pitchFamily="34" charset="0"/>
              <a:buNone/>
              <a:defRPr/>
            </a:pPr>
            <a:r>
              <a:rPr lang="vi-VN" altLang="en-US" sz="3800" b="1" dirty="0">
                <a:solidFill>
                  <a:srgbClr val="FFFF00"/>
                </a:solidFill>
                <a:latin typeface="Times New Roman" panose="02020603050405020304" pitchFamily="18" charset="0"/>
              </a:rPr>
              <a:t>D. Cả 3 đáp án trên đều đúng.</a:t>
            </a:r>
            <a:endParaRPr lang="en-US" altLang="en-US" sz="3800" b="1" dirty="0">
              <a:solidFill>
                <a:srgbClr val="FFFF00"/>
              </a:solidFill>
              <a:latin typeface="Times New Roman" panose="02020603050405020304" pitchFamily="18" charset="0"/>
            </a:endParaRPr>
          </a:p>
          <a:p>
            <a:pPr eaLnBrk="1" hangingPunct="1">
              <a:lnSpc>
                <a:spcPct val="100000"/>
              </a:lnSpc>
              <a:spcBef>
                <a:spcPct val="50000"/>
              </a:spcBef>
              <a:buFontTx/>
              <a:buNone/>
              <a:defRPr/>
            </a:pPr>
            <a:endParaRPr lang="en-US" altLang="en-US" sz="3800" b="1" dirty="0">
              <a:solidFill>
                <a:srgbClr val="FFFF00"/>
              </a:solidFill>
              <a:latin typeface="Times New Roman" panose="02020603050405020304" pitchFamily="18" charset="0"/>
            </a:endParaRPr>
          </a:p>
        </p:txBody>
      </p:sp>
      <p:sp>
        <p:nvSpPr>
          <p:cNvPr id="4" name="TextBox 3">
            <a:extLst>
              <a:ext uri="{FF2B5EF4-FFF2-40B4-BE49-F238E27FC236}">
                <a16:creationId xmlns:a16="http://schemas.microsoft.com/office/drawing/2014/main" id="{296577AC-811E-02F6-B810-F01D16A43F7D}"/>
              </a:ext>
            </a:extLst>
          </p:cNvPr>
          <p:cNvSpPr txBox="1">
            <a:spLocks noChangeArrowheads="1"/>
          </p:cNvSpPr>
          <p:nvPr/>
        </p:nvSpPr>
        <p:spPr bwMode="auto">
          <a:xfrm>
            <a:off x="901700" y="4808538"/>
            <a:ext cx="73152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914400">
              <a:defRPr>
                <a:solidFill>
                  <a:schemeClr val="tx1"/>
                </a:solidFill>
                <a:latin typeface="Tahoma" panose="020B0604030504040204" pitchFamily="34" charset="0"/>
              </a:defRPr>
            </a:lvl3pPr>
            <a:lvl4pPr>
              <a:defRPr>
                <a:solidFill>
                  <a:schemeClr val="tx1"/>
                </a:solidFill>
                <a:latin typeface="Tahoma" panose="020B0604030504040204" pitchFamily="34" charset="0"/>
              </a:defRPr>
            </a:lvl4pPr>
            <a:lvl5pPr>
              <a:defRPr>
                <a:solidFill>
                  <a:schemeClr val="tx1"/>
                </a:solidFill>
                <a:latin typeface="Tahoma" panose="020B0604030504040204" pitchFamily="34" charset="0"/>
              </a:defRPr>
            </a:lvl5pPr>
            <a:lvl6pPr marL="3068638" indent="-782638" eaLnBrk="0" fontAlgn="base" hangingPunct="0">
              <a:spcBef>
                <a:spcPct val="0"/>
              </a:spcBef>
              <a:spcAft>
                <a:spcPct val="0"/>
              </a:spcAft>
              <a:defRPr>
                <a:solidFill>
                  <a:schemeClr val="tx1"/>
                </a:solidFill>
                <a:latin typeface="Tahoma" panose="020B0604030504040204" pitchFamily="34" charset="0"/>
              </a:defRPr>
            </a:lvl6pPr>
            <a:lvl7pPr marL="3525838" indent="-782638" eaLnBrk="0" fontAlgn="base" hangingPunct="0">
              <a:spcBef>
                <a:spcPct val="0"/>
              </a:spcBef>
              <a:spcAft>
                <a:spcPct val="0"/>
              </a:spcAft>
              <a:defRPr>
                <a:solidFill>
                  <a:schemeClr val="tx1"/>
                </a:solidFill>
                <a:latin typeface="Tahoma" panose="020B0604030504040204" pitchFamily="34" charset="0"/>
              </a:defRPr>
            </a:lvl7pPr>
            <a:lvl8pPr marL="3983038" indent="-782638" eaLnBrk="0" fontAlgn="base" hangingPunct="0">
              <a:spcBef>
                <a:spcPct val="0"/>
              </a:spcBef>
              <a:spcAft>
                <a:spcPct val="0"/>
              </a:spcAft>
              <a:defRPr>
                <a:solidFill>
                  <a:schemeClr val="tx1"/>
                </a:solidFill>
                <a:latin typeface="Tahoma" panose="020B0604030504040204" pitchFamily="34" charset="0"/>
              </a:defRPr>
            </a:lvl8pPr>
            <a:lvl9pPr marL="4440238" indent="-782638" eaLnBrk="0" fontAlgn="base" hangingPunct="0">
              <a:spcBef>
                <a:spcPct val="0"/>
              </a:spcBef>
              <a:spcAft>
                <a:spcPct val="0"/>
              </a:spcAft>
              <a:defRPr>
                <a:solidFill>
                  <a:schemeClr val="tx1"/>
                </a:solidFill>
                <a:latin typeface="Tahoma" panose="020B0604030504040204" pitchFamily="34" charset="0"/>
              </a:defRPr>
            </a:lvl9pPr>
          </a:lstStyle>
          <a:p>
            <a:pPr lvl="2" indent="0" eaLnBrk="1" hangingPunct="1">
              <a:spcBef>
                <a:spcPct val="50000"/>
              </a:spcBef>
            </a:pPr>
            <a:r>
              <a:rPr lang="vi-VN" altLang="en-US" sz="3800" b="1">
                <a:solidFill>
                  <a:srgbClr val="FF0000"/>
                </a:solidFill>
                <a:latin typeface="Times New Roman" panose="02020603050405020304" pitchFamily="18" charset="0"/>
              </a:rPr>
              <a:t>D. Cả 3 đáp án trên đều đúng.</a:t>
            </a:r>
            <a:endParaRPr lang="en-US" altLang="en-US" sz="38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C99440D-C3B1-5D75-85D2-8AE4E9C6E0B2}"/>
              </a:ext>
            </a:extLst>
          </p:cNvPr>
          <p:cNvSpPr>
            <a:spLocks noGrp="1" noChangeArrowheads="1"/>
          </p:cNvSpPr>
          <p:nvPr>
            <p:ph type="body" sz="half" idx="4294967295"/>
          </p:nvPr>
        </p:nvSpPr>
        <p:spPr>
          <a:xfrm>
            <a:off x="244475" y="1752600"/>
            <a:ext cx="14020800" cy="3565525"/>
          </a:xfrm>
        </p:spPr>
        <p:txBody>
          <a:bodyPr rtlCol="0">
            <a:noAutofit/>
          </a:bodyPr>
          <a:lstStyle/>
          <a:p>
            <a:pPr marL="18142" indent="0" algn="just" eaLnBrk="1" fontAlgn="auto" hangingPunct="1">
              <a:spcBef>
                <a:spcPts val="0"/>
              </a:spcBef>
              <a:spcAft>
                <a:spcPts val="0"/>
              </a:spcAft>
              <a:buFont typeface="Arial" charset="0"/>
              <a:buNone/>
              <a:defRPr/>
            </a:pPr>
            <a:r>
              <a:rPr lang="en-US" sz="3600" b="1" dirty="0">
                <a:solidFill>
                  <a:schemeClr val="bg1"/>
                </a:solidFill>
                <a:latin typeface="Times New Roman"/>
              </a:rPr>
              <a:t> I. </a:t>
            </a:r>
            <a:r>
              <a:rPr lang="en-US" sz="3600" b="1" dirty="0" err="1">
                <a:solidFill>
                  <a:schemeClr val="bg1"/>
                </a:solidFill>
                <a:latin typeface="Times New Roman"/>
              </a:rPr>
              <a:t>Nhận</a:t>
            </a:r>
            <a:r>
              <a:rPr lang="en-US" sz="3600" b="1" dirty="0">
                <a:solidFill>
                  <a:schemeClr val="bg1"/>
                </a:solidFill>
                <a:latin typeface="Times New Roman"/>
              </a:rPr>
              <a:t> </a:t>
            </a:r>
            <a:r>
              <a:rPr lang="en-US" sz="3600" b="1" dirty="0" err="1">
                <a:solidFill>
                  <a:schemeClr val="bg1"/>
                </a:solidFill>
                <a:latin typeface="Times New Roman"/>
              </a:rPr>
              <a:t>xét</a:t>
            </a:r>
            <a:r>
              <a:rPr lang="en-US" sz="3600" b="1" dirty="0">
                <a:solidFill>
                  <a:schemeClr val="bg1"/>
                </a:solidFill>
                <a:latin typeface="Times New Roman"/>
              </a:rPr>
              <a:t>:</a:t>
            </a:r>
          </a:p>
          <a:p>
            <a:pPr marL="18142" indent="399123" algn="just" eaLnBrk="1" fontAlgn="auto" hangingPunct="1">
              <a:spcBef>
                <a:spcPts val="0"/>
              </a:spcBef>
              <a:spcAft>
                <a:spcPts val="0"/>
              </a:spcAft>
              <a:buFont typeface="Arial" charset="0"/>
              <a:buNone/>
              <a:defRPr/>
            </a:pPr>
            <a:r>
              <a:rPr lang="vi-VN" sz="3600" b="1" dirty="0">
                <a:solidFill>
                  <a:schemeClr val="bg1"/>
                </a:solidFill>
                <a:latin typeface="Times New Roman"/>
              </a:rPr>
              <a:t>Hai câu văn này có quan hệ với nhau về nghĩa hay không?</a:t>
            </a:r>
            <a:endParaRPr lang="en-US" sz="3600" b="1" dirty="0">
              <a:solidFill>
                <a:schemeClr val="bg1"/>
              </a:solidFill>
              <a:latin typeface="Times New Roman"/>
            </a:endParaRPr>
          </a:p>
          <a:p>
            <a:pPr marL="18142" indent="399123" eaLnBrk="1" fontAlgn="auto" hangingPunct="1">
              <a:spcBef>
                <a:spcPts val="0"/>
              </a:spcBef>
              <a:spcAft>
                <a:spcPts val="0"/>
              </a:spcAft>
              <a:buFont typeface="Arial" charset="0"/>
              <a:buNone/>
              <a:defRPr/>
            </a:pPr>
            <a:r>
              <a:rPr lang="en-US" sz="3600" dirty="0">
                <a:solidFill>
                  <a:schemeClr val="bg1"/>
                </a:solidFill>
                <a:latin typeface="Times New Roman"/>
              </a:rPr>
              <a:t>   </a:t>
            </a:r>
            <a:r>
              <a:rPr lang="vi-VN" sz="3600" dirty="0">
                <a:solidFill>
                  <a:schemeClr val="bg1"/>
                </a:solidFill>
                <a:latin typeface="Times New Roman"/>
              </a:rPr>
              <a:t>Đền thượng nằm chót vót trên đỉnh núi Nghĩa Lĩnh. Trước đền, những khóm hải đường đâm bông rực đỏ, những cánh bướm nhiều màu sắc bay dập dờn như đang múa quạt xòe hoa.</a:t>
            </a:r>
            <a:r>
              <a:rPr lang="en-US" sz="3600" dirty="0">
                <a:solidFill>
                  <a:schemeClr val="bg1"/>
                </a:solidFill>
                <a:latin typeface="Times New Roman"/>
              </a:rPr>
              <a:t>                                                                            							</a:t>
            </a:r>
            <a:r>
              <a:rPr lang="vi-VN" sz="3600" dirty="0">
                <a:solidFill>
                  <a:schemeClr val="bg1"/>
                </a:solidFill>
                <a:latin typeface="Times New Roman"/>
              </a:rPr>
              <a:t>Đoàn Minh Tuấn</a:t>
            </a:r>
            <a:endParaRPr lang="en-US" sz="3600" dirty="0">
              <a:solidFill>
                <a:schemeClr val="bg1"/>
              </a:solidFill>
              <a:latin typeface="Times New Roman"/>
            </a:endParaRPr>
          </a:p>
        </p:txBody>
      </p:sp>
      <p:sp>
        <p:nvSpPr>
          <p:cNvPr id="8195" name="Rectangle 4">
            <a:extLst>
              <a:ext uri="{FF2B5EF4-FFF2-40B4-BE49-F238E27FC236}">
                <a16:creationId xmlns:a16="http://schemas.microsoft.com/office/drawing/2014/main" id="{18020B0E-17E1-C685-4DCF-B9FC4D851928}"/>
              </a:ext>
            </a:extLst>
          </p:cNvPr>
          <p:cNvSpPr>
            <a:spLocks noChangeArrowheads="1"/>
          </p:cNvSpPr>
          <p:nvPr/>
        </p:nvSpPr>
        <p:spPr bwMode="auto">
          <a:xfrm>
            <a:off x="685800" y="1022350"/>
            <a:ext cx="353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u="sng">
                <a:solidFill>
                  <a:schemeClr val="bg1"/>
                </a:solidFill>
                <a:latin typeface="Times New Roman" panose="02020603050405020304" pitchFamily="18" charset="0"/>
              </a:rPr>
              <a:t>Luyện từ và câu</a:t>
            </a:r>
          </a:p>
        </p:txBody>
      </p:sp>
      <p:sp>
        <p:nvSpPr>
          <p:cNvPr id="45069" name="Oval 13">
            <a:extLst>
              <a:ext uri="{FF2B5EF4-FFF2-40B4-BE49-F238E27FC236}">
                <a16:creationId xmlns:a16="http://schemas.microsoft.com/office/drawing/2014/main" id="{546C4000-556D-810C-2E92-B79D14CCC6B4}"/>
              </a:ext>
            </a:extLst>
          </p:cNvPr>
          <p:cNvSpPr>
            <a:spLocks noChangeArrowheads="1"/>
          </p:cNvSpPr>
          <p:nvPr/>
        </p:nvSpPr>
        <p:spPr bwMode="auto">
          <a:xfrm>
            <a:off x="4876800" y="1427163"/>
            <a:ext cx="7924800" cy="4016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0000"/>
                </a:solidFill>
                <a:latin typeface="Times New Roman" panose="02020603050405020304" pitchFamily="18" charset="0"/>
              </a:rPr>
              <a:t>           Liên kết các câu trong bài bằng cách lặp </a:t>
            </a:r>
          </a:p>
          <a:p>
            <a:pPr algn="ctr" eaLnBrk="1" hangingPunct="1"/>
            <a:r>
              <a:rPr lang="vi-VN" altLang="en-US" sz="4000" b="1">
                <a:solidFill>
                  <a:srgbClr val="FF0000"/>
                </a:solidFill>
                <a:latin typeface="Times New Roman" panose="02020603050405020304" pitchFamily="18" charset="0"/>
              </a:rPr>
              <a:t>từ ngữ</a:t>
            </a:r>
            <a:endParaRPr lang="en-US" altLang="en-US" sz="4000" b="1">
              <a:solidFill>
                <a:srgbClr val="FF0000"/>
              </a:solidFill>
              <a:latin typeface="Times New Roman" panose="02020603050405020304" pitchFamily="18" charset="0"/>
            </a:endParaRPr>
          </a:p>
        </p:txBody>
      </p:sp>
      <p:sp>
        <p:nvSpPr>
          <p:cNvPr id="8197" name="Rectangle 4">
            <a:extLst>
              <a:ext uri="{FF2B5EF4-FFF2-40B4-BE49-F238E27FC236}">
                <a16:creationId xmlns:a16="http://schemas.microsoft.com/office/drawing/2014/main" id="{01675286-7A4E-5A54-26C3-A1084D18383B}"/>
              </a:ext>
            </a:extLst>
          </p:cNvPr>
          <p:cNvSpPr>
            <a:spLocks noChangeArrowheads="1"/>
          </p:cNvSpPr>
          <p:nvPr/>
        </p:nvSpPr>
        <p:spPr bwMode="auto">
          <a:xfrm>
            <a:off x="365125" y="457200"/>
            <a:ext cx="13777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a:solidFill>
                  <a:schemeClr val="bg1"/>
                </a:solidFill>
                <a:latin typeface="Times New Roman" panose="02020603050405020304" pitchFamily="18" charset="0"/>
              </a:rPr>
              <a:t>Thứ ba ngày </a:t>
            </a:r>
            <a:r>
              <a:rPr lang="vi-VN" altLang="en-US" sz="4000" b="1">
                <a:solidFill>
                  <a:schemeClr val="bg1"/>
                </a:solidFill>
                <a:latin typeface="Times New Roman" panose="02020603050405020304" pitchFamily="18" charset="0"/>
              </a:rPr>
              <a:t>8</a:t>
            </a:r>
            <a:r>
              <a:rPr lang="en-US" altLang="en-US" sz="4000" b="1">
                <a:solidFill>
                  <a:schemeClr val="bg1"/>
                </a:solidFill>
                <a:latin typeface="Times New Roman" panose="02020603050405020304" pitchFamily="18" charset="0"/>
              </a:rPr>
              <a:t> tháng </a:t>
            </a:r>
            <a:r>
              <a:rPr lang="vi-VN" altLang="en-US" sz="4000" b="1">
                <a:solidFill>
                  <a:schemeClr val="bg1"/>
                </a:solidFill>
                <a:latin typeface="Times New Roman" panose="02020603050405020304" pitchFamily="18" charset="0"/>
              </a:rPr>
              <a:t>3</a:t>
            </a:r>
            <a:r>
              <a:rPr lang="en-US" altLang="en-US" sz="4000" b="1">
                <a:solidFill>
                  <a:schemeClr val="bg1"/>
                </a:solidFill>
                <a:latin typeface="Times New Roman" panose="02020603050405020304" pitchFamily="18" charset="0"/>
              </a:rPr>
              <a:t> năm </a:t>
            </a:r>
            <a:r>
              <a:rPr lang="vi-VN" altLang="en-US" sz="4000" b="1">
                <a:solidFill>
                  <a:schemeClr val="bg1"/>
                </a:solidFill>
                <a:latin typeface="Times New Roman" panose="02020603050405020304" pitchFamily="18" charset="0"/>
              </a:rPr>
              <a:t>2022</a:t>
            </a:r>
            <a:endParaRPr lang="en-US" altLang="en-US" sz="4000" b="1">
              <a:solidFill>
                <a:schemeClr val="bg1"/>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5069"/>
                                        </p:tgtEl>
                                        <p:attrNameLst>
                                          <p:attrName>style.visibility</p:attrName>
                                        </p:attrNameLst>
                                      </p:cBhvr>
                                      <p:to>
                                        <p:strVal val="visible"/>
                                      </p:to>
                                    </p:set>
                                    <p:animEffect transition="in" filter="fade">
                                      <p:cBhvr>
                                        <p:cTn id="7" dur="2000"/>
                                        <p:tgtEl>
                                          <p:spTgt spid="45069"/>
                                        </p:tgtEl>
                                      </p:cBhvr>
                                    </p:animEffect>
                                    <p:anim calcmode="lin" valueType="num">
                                      <p:cBhvr>
                                        <p:cTn id="8" dur="2000" fill="hold"/>
                                        <p:tgtEl>
                                          <p:spTgt spid="45069"/>
                                        </p:tgtEl>
                                        <p:attrNameLst>
                                          <p:attrName>ppt_w</p:attrName>
                                        </p:attrNameLst>
                                      </p:cBhvr>
                                      <p:tavLst>
                                        <p:tav tm="0" fmla="#ppt_w*sin(2.5*pi*$)">
                                          <p:val>
                                            <p:fltVal val="0"/>
                                          </p:val>
                                        </p:tav>
                                        <p:tav tm="100000">
                                          <p:val>
                                            <p:fltVal val="1"/>
                                          </p:val>
                                        </p:tav>
                                      </p:tavLst>
                                    </p:anim>
                                    <p:anim calcmode="lin" valueType="num">
                                      <p:cBhvr>
                                        <p:cTn id="9" dur="2000" fill="hold"/>
                                        <p:tgtEl>
                                          <p:spTgt spid="45069"/>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45058">
                                            <p:txEl>
                                              <p:pRg st="0" end="0"/>
                                            </p:txEl>
                                          </p:spTgt>
                                        </p:tgtEl>
                                        <p:attrNameLst>
                                          <p:attrName>style.visibility</p:attrName>
                                        </p:attrNameLst>
                                      </p:cBhvr>
                                      <p:to>
                                        <p:strVal val="visible"/>
                                      </p:to>
                                    </p:set>
                                    <p:anim calcmode="lin" valueType="num">
                                      <p:cBhvr>
                                        <p:cTn id="14" dur="1000" fill="hold"/>
                                        <p:tgtEl>
                                          <p:spTgt spid="45058">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5058">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505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45058">
                                            <p:txEl>
                                              <p:pRg st="2" end="2"/>
                                            </p:txEl>
                                          </p:spTgt>
                                        </p:tgtEl>
                                        <p:attrNameLst>
                                          <p:attrName>style.visibility</p:attrName>
                                        </p:attrNameLst>
                                      </p:cBhvr>
                                      <p:to>
                                        <p:strVal val="visible"/>
                                      </p:to>
                                    </p:set>
                                    <p:anim calcmode="lin" valueType="num">
                                      <p:cBhvr>
                                        <p:cTn id="21" dur="500" fill="hold"/>
                                        <p:tgtEl>
                                          <p:spTgt spid="4505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505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5058">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45058">
                                            <p:txEl>
                                              <p:pRg st="1" end="1"/>
                                            </p:txEl>
                                          </p:spTgt>
                                        </p:tgtEl>
                                        <p:attrNameLst>
                                          <p:attrName>style.visibility</p:attrName>
                                        </p:attrNameLst>
                                      </p:cBhvr>
                                      <p:to>
                                        <p:strVal val="visible"/>
                                      </p:to>
                                    </p:set>
                                    <p:anim calcmode="lin" valueType="num">
                                      <p:cBhvr>
                                        <p:cTn id="28" dur="1000" fill="hold"/>
                                        <p:tgtEl>
                                          <p:spTgt spid="45058">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5058">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50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Đền Hùng – Nơi hội tụ những giá trị văn hóa tâm linh của dân tộc Việt Nam">
            <a:extLst>
              <a:ext uri="{FF2B5EF4-FFF2-40B4-BE49-F238E27FC236}">
                <a16:creationId xmlns:a16="http://schemas.microsoft.com/office/drawing/2014/main" id="{804BCEF6-7C21-C2D8-0468-6F43E4EBE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25638"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D968B45-0128-906B-81A3-286E20A262C5}"/>
              </a:ext>
            </a:extLst>
          </p:cNvPr>
          <p:cNvSpPr>
            <a:spLocks noGrp="1" noChangeArrowheads="1"/>
          </p:cNvSpPr>
          <p:nvPr>
            <p:ph type="body" sz="half" idx="4294967295"/>
          </p:nvPr>
        </p:nvSpPr>
        <p:spPr>
          <a:xfrm>
            <a:off x="244475" y="1752600"/>
            <a:ext cx="14020800" cy="3565525"/>
          </a:xfrm>
        </p:spPr>
        <p:txBody>
          <a:bodyPr rtlCol="0">
            <a:noAutofit/>
          </a:bodyPr>
          <a:lstStyle/>
          <a:p>
            <a:pPr marL="18142" indent="0" algn="just" eaLnBrk="1" fontAlgn="auto" hangingPunct="1">
              <a:spcBef>
                <a:spcPts val="0"/>
              </a:spcBef>
              <a:spcAft>
                <a:spcPts val="0"/>
              </a:spcAft>
              <a:buFont typeface="Arial" charset="0"/>
              <a:buNone/>
              <a:defRPr/>
            </a:pPr>
            <a:r>
              <a:rPr lang="en-US" sz="3600" b="1" dirty="0">
                <a:solidFill>
                  <a:schemeClr val="bg1"/>
                </a:solidFill>
                <a:latin typeface="Times New Roman"/>
              </a:rPr>
              <a:t> I. </a:t>
            </a:r>
            <a:r>
              <a:rPr lang="en-US" sz="3600" b="1" dirty="0" err="1">
                <a:solidFill>
                  <a:schemeClr val="bg1"/>
                </a:solidFill>
                <a:latin typeface="Times New Roman"/>
              </a:rPr>
              <a:t>Nhận</a:t>
            </a:r>
            <a:r>
              <a:rPr lang="en-US" sz="3600" b="1" dirty="0">
                <a:solidFill>
                  <a:schemeClr val="bg1"/>
                </a:solidFill>
                <a:latin typeface="Times New Roman"/>
              </a:rPr>
              <a:t> </a:t>
            </a:r>
            <a:r>
              <a:rPr lang="en-US" sz="3600" b="1" dirty="0" err="1">
                <a:solidFill>
                  <a:schemeClr val="bg1"/>
                </a:solidFill>
                <a:latin typeface="Times New Roman"/>
              </a:rPr>
              <a:t>xét</a:t>
            </a:r>
            <a:r>
              <a:rPr lang="en-US" sz="3600" b="1" dirty="0">
                <a:solidFill>
                  <a:schemeClr val="bg1"/>
                </a:solidFill>
                <a:latin typeface="Times New Roman"/>
              </a:rPr>
              <a:t>:</a:t>
            </a:r>
          </a:p>
          <a:p>
            <a:pPr marL="18142" indent="399123" algn="just" eaLnBrk="1" fontAlgn="auto" hangingPunct="1">
              <a:spcBef>
                <a:spcPts val="0"/>
              </a:spcBef>
              <a:spcAft>
                <a:spcPts val="0"/>
              </a:spcAft>
              <a:buFont typeface="Arial" charset="0"/>
              <a:buNone/>
              <a:defRPr/>
            </a:pPr>
            <a:r>
              <a:rPr lang="vi-VN" sz="3600" b="1" dirty="0">
                <a:solidFill>
                  <a:schemeClr val="bg1"/>
                </a:solidFill>
                <a:latin typeface="Times New Roman"/>
              </a:rPr>
              <a:t>Hai câu văn này có quan hệ với nhau về nghĩa hay không?</a:t>
            </a:r>
            <a:endParaRPr lang="en-US" sz="3600" b="1" dirty="0">
              <a:solidFill>
                <a:schemeClr val="bg1"/>
              </a:solidFill>
              <a:latin typeface="Times New Roman"/>
            </a:endParaRPr>
          </a:p>
          <a:p>
            <a:pPr marL="18142" indent="399123" eaLnBrk="1" fontAlgn="auto" hangingPunct="1">
              <a:spcBef>
                <a:spcPts val="0"/>
              </a:spcBef>
              <a:spcAft>
                <a:spcPts val="0"/>
              </a:spcAft>
              <a:buFont typeface="Arial" charset="0"/>
              <a:buNone/>
              <a:defRPr/>
            </a:pPr>
            <a:r>
              <a:rPr lang="en-US" sz="3600" dirty="0">
                <a:solidFill>
                  <a:schemeClr val="bg1"/>
                </a:solidFill>
                <a:latin typeface="Times New Roman"/>
              </a:rPr>
              <a:t>   </a:t>
            </a:r>
            <a:r>
              <a:rPr lang="vi-VN" sz="3600" dirty="0">
                <a:solidFill>
                  <a:schemeClr val="bg1"/>
                </a:solidFill>
                <a:latin typeface="Times New Roman"/>
              </a:rPr>
              <a:t>Đền thượng nằm chót vót trên đỉnh núi Nghĩa Lĩnh.    Trước đền, những khóm hải đường đâm bông rực đỏ, những cánh bướm nhiều màu sắc bay dập dờn như đang múa quạt xòe hoa.</a:t>
            </a:r>
            <a:r>
              <a:rPr lang="en-US" sz="3600" dirty="0">
                <a:solidFill>
                  <a:schemeClr val="bg1"/>
                </a:solidFill>
                <a:latin typeface="Times New Roman"/>
              </a:rPr>
              <a:t>                                                                            							</a:t>
            </a:r>
            <a:r>
              <a:rPr lang="vi-VN" sz="3600" dirty="0">
                <a:solidFill>
                  <a:schemeClr val="bg1"/>
                </a:solidFill>
                <a:latin typeface="Times New Roman"/>
              </a:rPr>
              <a:t>Đoàn Minh Tuấn</a:t>
            </a:r>
            <a:endParaRPr lang="en-US" sz="3600" dirty="0">
              <a:solidFill>
                <a:schemeClr val="bg1"/>
              </a:solidFill>
              <a:latin typeface="Times New Roman"/>
            </a:endParaRPr>
          </a:p>
        </p:txBody>
      </p:sp>
      <p:sp>
        <p:nvSpPr>
          <p:cNvPr id="10243" name="Rectangle 4">
            <a:extLst>
              <a:ext uri="{FF2B5EF4-FFF2-40B4-BE49-F238E27FC236}">
                <a16:creationId xmlns:a16="http://schemas.microsoft.com/office/drawing/2014/main" id="{20B4754A-04CC-425D-0352-B36E2E56B7D9}"/>
              </a:ext>
            </a:extLst>
          </p:cNvPr>
          <p:cNvSpPr>
            <a:spLocks noChangeArrowheads="1"/>
          </p:cNvSpPr>
          <p:nvPr/>
        </p:nvSpPr>
        <p:spPr bwMode="auto">
          <a:xfrm>
            <a:off x="685800" y="1022350"/>
            <a:ext cx="35353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u="sng">
                <a:solidFill>
                  <a:srgbClr val="FFFFFF"/>
                </a:solidFill>
                <a:latin typeface="Times New Roman" panose="02020603050405020304" pitchFamily="18" charset="0"/>
              </a:rPr>
              <a:t>Luyện từ và câu</a:t>
            </a:r>
          </a:p>
        </p:txBody>
      </p:sp>
      <p:sp>
        <p:nvSpPr>
          <p:cNvPr id="10244" name="Oval 13">
            <a:extLst>
              <a:ext uri="{FF2B5EF4-FFF2-40B4-BE49-F238E27FC236}">
                <a16:creationId xmlns:a16="http://schemas.microsoft.com/office/drawing/2014/main" id="{A362A238-B029-79D3-9D6E-1699050F86E1}"/>
              </a:ext>
            </a:extLst>
          </p:cNvPr>
          <p:cNvSpPr>
            <a:spLocks noChangeArrowheads="1"/>
          </p:cNvSpPr>
          <p:nvPr/>
        </p:nvSpPr>
        <p:spPr bwMode="auto">
          <a:xfrm>
            <a:off x="4876800" y="1427163"/>
            <a:ext cx="7924800" cy="4016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0000"/>
                </a:solidFill>
                <a:latin typeface="Times New Roman" panose="02020603050405020304" pitchFamily="18" charset="0"/>
              </a:rPr>
              <a:t>           Liên kết các câu trong bài bằng cách lặp </a:t>
            </a:r>
          </a:p>
          <a:p>
            <a:pPr algn="ctr" eaLnBrk="1" hangingPunct="1"/>
            <a:r>
              <a:rPr lang="vi-VN" altLang="en-US" sz="4000" b="1">
                <a:solidFill>
                  <a:srgbClr val="FF0000"/>
                </a:solidFill>
                <a:latin typeface="Times New Roman" panose="02020603050405020304" pitchFamily="18" charset="0"/>
              </a:rPr>
              <a:t>từ ngữ</a:t>
            </a:r>
            <a:endParaRPr lang="en-US" altLang="en-US" sz="4000" b="1">
              <a:solidFill>
                <a:srgbClr val="FF0000"/>
              </a:solidFill>
              <a:latin typeface="Times New Roman" panose="02020603050405020304" pitchFamily="18" charset="0"/>
            </a:endParaRPr>
          </a:p>
        </p:txBody>
      </p:sp>
      <p:sp>
        <p:nvSpPr>
          <p:cNvPr id="10245" name="Rectangle 4">
            <a:extLst>
              <a:ext uri="{FF2B5EF4-FFF2-40B4-BE49-F238E27FC236}">
                <a16:creationId xmlns:a16="http://schemas.microsoft.com/office/drawing/2014/main" id="{4FF4D36D-6017-2721-2611-8C0507FCC817}"/>
              </a:ext>
            </a:extLst>
          </p:cNvPr>
          <p:cNvSpPr>
            <a:spLocks noChangeArrowheads="1"/>
          </p:cNvSpPr>
          <p:nvPr/>
        </p:nvSpPr>
        <p:spPr bwMode="auto">
          <a:xfrm>
            <a:off x="365125" y="457200"/>
            <a:ext cx="137779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4000" b="1">
                <a:solidFill>
                  <a:srgbClr val="FFFFFF"/>
                </a:solidFill>
                <a:latin typeface="Times New Roman" panose="02020603050405020304" pitchFamily="18" charset="0"/>
              </a:rPr>
              <a:t>Thứ ba ngày </a:t>
            </a:r>
            <a:r>
              <a:rPr lang="vi-VN" altLang="en-US" sz="4000" b="1">
                <a:solidFill>
                  <a:srgbClr val="FFFFFF"/>
                </a:solidFill>
                <a:latin typeface="Times New Roman" panose="02020603050405020304" pitchFamily="18" charset="0"/>
              </a:rPr>
              <a:t>8</a:t>
            </a:r>
            <a:r>
              <a:rPr lang="en-US" altLang="en-US" sz="4000" b="1">
                <a:solidFill>
                  <a:srgbClr val="FFFFFF"/>
                </a:solidFill>
                <a:latin typeface="Times New Roman" panose="02020603050405020304" pitchFamily="18" charset="0"/>
              </a:rPr>
              <a:t> tháng </a:t>
            </a:r>
            <a:r>
              <a:rPr lang="vi-VN" altLang="en-US" sz="4000" b="1">
                <a:solidFill>
                  <a:srgbClr val="FFFFFF"/>
                </a:solidFill>
                <a:latin typeface="Times New Roman" panose="02020603050405020304" pitchFamily="18" charset="0"/>
              </a:rPr>
              <a:t>3</a:t>
            </a:r>
            <a:r>
              <a:rPr lang="en-US" altLang="en-US" sz="4000" b="1">
                <a:solidFill>
                  <a:srgbClr val="FFFFFF"/>
                </a:solidFill>
                <a:latin typeface="Times New Roman" panose="02020603050405020304" pitchFamily="18" charset="0"/>
              </a:rPr>
              <a:t> năm </a:t>
            </a:r>
            <a:r>
              <a:rPr lang="vi-VN" altLang="en-US" sz="4000" b="1">
                <a:solidFill>
                  <a:srgbClr val="FFFFFF"/>
                </a:solidFill>
                <a:latin typeface="Times New Roman" panose="02020603050405020304" pitchFamily="18" charset="0"/>
              </a:rPr>
              <a:t>2022</a:t>
            </a:r>
            <a:endParaRPr lang="en-US" altLang="en-US" sz="4000" b="1">
              <a:solidFill>
                <a:srgbClr val="FFFFFF"/>
              </a:solidFill>
              <a:latin typeface="Times New Roman" panose="02020603050405020304" pitchFamily="18" charset="0"/>
            </a:endParaRPr>
          </a:p>
        </p:txBody>
      </p:sp>
      <p:sp>
        <p:nvSpPr>
          <p:cNvPr id="2" name="Oval 1">
            <a:extLst>
              <a:ext uri="{FF2B5EF4-FFF2-40B4-BE49-F238E27FC236}">
                <a16:creationId xmlns:a16="http://schemas.microsoft.com/office/drawing/2014/main" id="{B314B26A-BAEA-6FFE-535A-4E882AF306CE}"/>
              </a:ext>
            </a:extLst>
          </p:cNvPr>
          <p:cNvSpPr/>
          <p:nvPr/>
        </p:nvSpPr>
        <p:spPr>
          <a:xfrm>
            <a:off x="609600" y="297815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latin typeface="+mj-lt"/>
              </a:rPr>
              <a:t>1</a:t>
            </a:r>
            <a:endParaRPr lang="en-US" dirty="0">
              <a:latin typeface="+mj-lt"/>
            </a:endParaRPr>
          </a:p>
        </p:txBody>
      </p:sp>
      <p:sp>
        <p:nvSpPr>
          <p:cNvPr id="7" name="Oval 6">
            <a:extLst>
              <a:ext uri="{FF2B5EF4-FFF2-40B4-BE49-F238E27FC236}">
                <a16:creationId xmlns:a16="http://schemas.microsoft.com/office/drawing/2014/main" id="{F67AC14B-294B-7D5F-CC3D-F41B4D43370A}"/>
              </a:ext>
            </a:extLst>
          </p:cNvPr>
          <p:cNvSpPr/>
          <p:nvPr/>
        </p:nvSpPr>
        <p:spPr>
          <a:xfrm>
            <a:off x="10668000" y="2971800"/>
            <a:ext cx="409575" cy="452438"/>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dirty="0">
                <a:latin typeface="+mj-lt"/>
              </a:rPr>
              <a:t>2</a:t>
            </a:r>
            <a:endParaRPr lang="en-US" dirty="0">
              <a:latin typeface="+mj-lt"/>
            </a:endParaRPr>
          </a:p>
        </p:txBody>
      </p:sp>
      <p:sp>
        <p:nvSpPr>
          <p:cNvPr id="8" name="Oval 7">
            <a:extLst>
              <a:ext uri="{FF2B5EF4-FFF2-40B4-BE49-F238E27FC236}">
                <a16:creationId xmlns:a16="http://schemas.microsoft.com/office/drawing/2014/main" id="{9D4ED1FF-D663-C08F-ACBC-FC666844535F}"/>
              </a:ext>
            </a:extLst>
          </p:cNvPr>
          <p:cNvSpPr/>
          <p:nvPr/>
        </p:nvSpPr>
        <p:spPr>
          <a:xfrm>
            <a:off x="641350" y="5029200"/>
            <a:ext cx="806450" cy="84772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3200" dirty="0">
                <a:latin typeface="+mj-lt"/>
              </a:rPr>
              <a:t>1</a:t>
            </a:r>
            <a:endParaRPr lang="en-US" sz="3200" dirty="0">
              <a:latin typeface="+mj-lt"/>
            </a:endParaRPr>
          </a:p>
        </p:txBody>
      </p:sp>
      <p:sp>
        <p:nvSpPr>
          <p:cNvPr id="3" name="Arrow: Right 2">
            <a:extLst>
              <a:ext uri="{FF2B5EF4-FFF2-40B4-BE49-F238E27FC236}">
                <a16:creationId xmlns:a16="http://schemas.microsoft.com/office/drawing/2014/main" id="{07ADCC75-09E5-5D05-DBB8-DAB71FB6277F}"/>
              </a:ext>
            </a:extLst>
          </p:cNvPr>
          <p:cNvSpPr/>
          <p:nvPr/>
        </p:nvSpPr>
        <p:spPr>
          <a:xfrm>
            <a:off x="1470025" y="5308600"/>
            <a:ext cx="1447800"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4">
            <a:extLst>
              <a:ext uri="{FF2B5EF4-FFF2-40B4-BE49-F238E27FC236}">
                <a16:creationId xmlns:a16="http://schemas.microsoft.com/office/drawing/2014/main" id="{E18A5EBC-5889-08A4-B197-C2B2E1626AB0}"/>
              </a:ext>
            </a:extLst>
          </p:cNvPr>
          <p:cNvSpPr>
            <a:spLocks noChangeArrowheads="1"/>
          </p:cNvSpPr>
          <p:nvPr/>
        </p:nvSpPr>
        <p:spPr bwMode="auto">
          <a:xfrm>
            <a:off x="3124200" y="5029200"/>
            <a:ext cx="51085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Vị trí của đền Thượng</a:t>
            </a:r>
            <a:endParaRPr lang="en-US" altLang="en-US" sz="4000" b="1">
              <a:solidFill>
                <a:srgbClr val="FFC000"/>
              </a:solidFill>
              <a:latin typeface="Times New Roman" panose="02020603050405020304" pitchFamily="18" charset="0"/>
            </a:endParaRPr>
          </a:p>
        </p:txBody>
      </p:sp>
      <p:sp>
        <p:nvSpPr>
          <p:cNvPr id="11" name="Oval 10">
            <a:extLst>
              <a:ext uri="{FF2B5EF4-FFF2-40B4-BE49-F238E27FC236}">
                <a16:creationId xmlns:a16="http://schemas.microsoft.com/office/drawing/2014/main" id="{7CF18DF1-24DC-2D25-9E16-5C0795D5340D}"/>
              </a:ext>
            </a:extLst>
          </p:cNvPr>
          <p:cNvSpPr/>
          <p:nvPr/>
        </p:nvSpPr>
        <p:spPr>
          <a:xfrm>
            <a:off x="609600" y="5943600"/>
            <a:ext cx="806450" cy="847725"/>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vi-VN" sz="3200" dirty="0">
                <a:latin typeface="+mj-lt"/>
              </a:rPr>
              <a:t>2</a:t>
            </a:r>
            <a:endParaRPr lang="en-US" sz="3200" dirty="0">
              <a:latin typeface="+mj-lt"/>
            </a:endParaRPr>
          </a:p>
        </p:txBody>
      </p:sp>
      <p:sp>
        <p:nvSpPr>
          <p:cNvPr id="12" name="Arrow: Right 11">
            <a:extLst>
              <a:ext uri="{FF2B5EF4-FFF2-40B4-BE49-F238E27FC236}">
                <a16:creationId xmlns:a16="http://schemas.microsoft.com/office/drawing/2014/main" id="{E8330392-1BB7-DDC1-D592-A897A7B1CD93}"/>
              </a:ext>
            </a:extLst>
          </p:cNvPr>
          <p:cNvSpPr/>
          <p:nvPr/>
        </p:nvSpPr>
        <p:spPr>
          <a:xfrm>
            <a:off x="1436688" y="6235700"/>
            <a:ext cx="1447800" cy="331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4">
            <a:extLst>
              <a:ext uri="{FF2B5EF4-FFF2-40B4-BE49-F238E27FC236}">
                <a16:creationId xmlns:a16="http://schemas.microsoft.com/office/drawing/2014/main" id="{D0A76F4C-F495-A0E8-02C8-AB20E3F769B4}"/>
              </a:ext>
            </a:extLst>
          </p:cNvPr>
          <p:cNvSpPr>
            <a:spLocks noChangeArrowheads="1"/>
          </p:cNvSpPr>
          <p:nvPr/>
        </p:nvSpPr>
        <p:spPr bwMode="auto">
          <a:xfrm>
            <a:off x="3200400" y="6029325"/>
            <a:ext cx="8229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Cảnh sắc thiên nhiên nơi đền Thượng</a:t>
            </a:r>
            <a:endParaRPr lang="en-US" altLang="en-US" sz="4000" b="1">
              <a:solidFill>
                <a:srgbClr val="FFC000"/>
              </a:solidFill>
              <a:latin typeface="Times New Roman" panose="02020603050405020304" pitchFamily="18" charset="0"/>
            </a:endParaRPr>
          </a:p>
        </p:txBody>
      </p:sp>
      <p:sp>
        <p:nvSpPr>
          <p:cNvPr id="14" name="Arrow: Right 13">
            <a:extLst>
              <a:ext uri="{FF2B5EF4-FFF2-40B4-BE49-F238E27FC236}">
                <a16:creationId xmlns:a16="http://schemas.microsoft.com/office/drawing/2014/main" id="{77B5D0B8-8C4E-7A2B-C28B-78F8DF5821CA}"/>
              </a:ext>
            </a:extLst>
          </p:cNvPr>
          <p:cNvSpPr/>
          <p:nvPr/>
        </p:nvSpPr>
        <p:spPr>
          <a:xfrm>
            <a:off x="1447800" y="7061200"/>
            <a:ext cx="1447800" cy="33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4">
            <a:extLst>
              <a:ext uri="{FF2B5EF4-FFF2-40B4-BE49-F238E27FC236}">
                <a16:creationId xmlns:a16="http://schemas.microsoft.com/office/drawing/2014/main" id="{0CEE6705-7C97-6F0A-8F80-9EF4253D097A}"/>
              </a:ext>
            </a:extLst>
          </p:cNvPr>
          <p:cNvSpPr>
            <a:spLocks noChangeArrowheads="1"/>
          </p:cNvSpPr>
          <p:nvPr/>
        </p:nvSpPr>
        <p:spPr bwMode="auto">
          <a:xfrm>
            <a:off x="3124200" y="6826250"/>
            <a:ext cx="9982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622" tIns="65311" rIns="130622" bIns="65311"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vi-VN" altLang="en-US" sz="4000" b="1">
                <a:solidFill>
                  <a:srgbClr val="FFC000"/>
                </a:solidFill>
                <a:latin typeface="Times New Roman" panose="02020603050405020304" pitchFamily="18" charset="0"/>
              </a:rPr>
              <a:t>2 câu văn liên kết với nhau chặt chẽ về nghĩa</a:t>
            </a:r>
            <a:endParaRPr lang="en-US" altLang="en-US" sz="4000" b="1">
              <a:solidFill>
                <a:srgbClr val="FFC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5058">
                                            <p:txEl>
                                              <p:pRg st="2" end="2"/>
                                            </p:txEl>
                                          </p:spTgt>
                                        </p:tgtEl>
                                        <p:attrNameLst>
                                          <p:attrName>style.visibility</p:attrName>
                                        </p:attrNameLst>
                                      </p:cBhvr>
                                      <p:to>
                                        <p:strVal val="visible"/>
                                      </p:to>
                                    </p:set>
                                    <p:anim calcmode="lin" valueType="num">
                                      <p:cBhvr>
                                        <p:cTn id="7" dur="500" fill="hold"/>
                                        <p:tgtEl>
                                          <p:spTgt spid="4505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505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5058">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45058">
                                            <p:txEl>
                                              <p:pRg st="1" end="1"/>
                                            </p:txEl>
                                          </p:spTgt>
                                        </p:tgtEl>
                                        <p:attrNameLst>
                                          <p:attrName>style.visibility</p:attrName>
                                        </p:attrNameLst>
                                      </p:cBhvr>
                                      <p:to>
                                        <p:strVal val="visible"/>
                                      </p:to>
                                    </p:set>
                                    <p:anim calcmode="lin" valueType="num">
                                      <p:cBhvr>
                                        <p:cTn id="28" dur="1000" fill="hold"/>
                                        <p:tgtEl>
                                          <p:spTgt spid="45058">
                                            <p:txEl>
                                              <p:pRg st="1" end="1"/>
                                            </p:txEl>
                                          </p:spTgt>
                                        </p:tgtEl>
                                        <p:attrNameLst>
                                          <p:attrName>ppt_w</p:attrName>
                                        </p:attrNameLst>
                                      </p:cBhvr>
                                      <p:tavLst>
                                        <p:tav tm="0">
                                          <p:val>
                                            <p:strVal val="#ppt_w*0.70"/>
                                          </p:val>
                                        </p:tav>
                                        <p:tav tm="100000">
                                          <p:val>
                                            <p:strVal val="#ppt_w"/>
                                          </p:val>
                                        </p:tav>
                                      </p:tavLst>
                                    </p:anim>
                                    <p:anim calcmode="lin" valueType="num">
                                      <p:cBhvr>
                                        <p:cTn id="29" dur="1000" fill="hold"/>
                                        <p:tgtEl>
                                          <p:spTgt spid="45058">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45058">
                                            <p:txEl>
                                              <p:pRg st="1" end="1"/>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500"/>
                                        <p:tgtEl>
                                          <p:spTgt spid="13"/>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3" grpId="0" animBg="1"/>
      <p:bldP spid="10" grpId="0"/>
      <p:bldP spid="11" grpId="0" animBg="1"/>
      <p:bldP spid="12" grpId="0" animBg="1"/>
      <p:bldP spid="13" grpId="0"/>
      <p:bldP spid="14" grpId="0" animBg="1"/>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1036</TotalTime>
  <Words>2871</Words>
  <Application>Microsoft Office PowerPoint</Application>
  <PresentationFormat>Custom</PresentationFormat>
  <Paragraphs>194</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Tahoma</vt: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Người đặt hộp thư lần nào cũng tạo cho anh sự bất ngờ. Bao giờ hộp thư cũng được đặt một nơi dễ tìm mà ít bị chú ý nhất.</vt:lpstr>
      <vt:lpstr>      Mùa xuân, phượng ra lá. Lá xanh um, mát rượi, ngon lành như lá me non.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mobile: 0918007762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&amp; ĐÀO TẠO THỊ XÃ GIA NGHĨA Trường tiểu học Nguyễn Thị Minh Khai</dc:title>
  <dc:creator>tuong vy</dc:creator>
  <cp:lastModifiedBy>Tram Nguyen</cp:lastModifiedBy>
  <cp:revision>177</cp:revision>
  <dcterms:created xsi:type="dcterms:W3CDTF">2003-12-31T17:12:16Z</dcterms:created>
  <dcterms:modified xsi:type="dcterms:W3CDTF">2022-05-12T07:28:00Z</dcterms:modified>
</cp:coreProperties>
</file>