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57" r:id="rId3"/>
    <p:sldId id="291" r:id="rId4"/>
    <p:sldId id="296" r:id="rId5"/>
    <p:sldId id="292" r:id="rId6"/>
    <p:sldId id="258" r:id="rId7"/>
    <p:sldId id="260" r:id="rId8"/>
    <p:sldId id="268" r:id="rId9"/>
    <p:sldId id="262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94" r:id="rId18"/>
    <p:sldId id="295" r:id="rId19"/>
    <p:sldId id="273" r:id="rId20"/>
    <p:sldId id="261" r:id="rId21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52463" indent="-195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04925" indent="-3905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58975" indent="-587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114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00FF"/>
    <a:srgbClr val="FF0000"/>
    <a:srgbClr val="66FFCC"/>
    <a:srgbClr val="FF3300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8" autoAdjust="0"/>
  </p:normalViewPr>
  <p:slideViewPr>
    <p:cSldViewPr>
      <p:cViewPr>
        <p:scale>
          <a:sx n="50" d="100"/>
          <a:sy n="50" d="100"/>
        </p:scale>
        <p:origin x="-1092" y="-26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C897370-EB8E-4251-9DC6-518C190B298C}" type="datetimeFigureOut">
              <a:rPr lang="en-US"/>
              <a:pPr>
                <a:defRPr/>
              </a:pPr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452B09-7287-4191-8910-ECC3A20039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AA129B-AA9D-4AB9-B4BC-36033720BF5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789D-09C7-4C6D-BF67-B4BBE7FA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069019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E1FEA-6436-485C-9244-F0530638A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84750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B2EB-E36C-4F9F-BB07-0659A3490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772765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12DA0-13A4-4C8F-8853-935251CA3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44749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B010-BF1E-475F-847D-AD2C6AFCF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488427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56D8D-61A6-4541-8F9B-097E54798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28970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000B9-6BCF-422E-AD5F-4696BEE4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656212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BEB9D-AA95-4AF3-B1FC-39718C55B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92744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CC75A-E945-4F81-9584-D86B65E7D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159144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0FC05-7CD5-4FDC-905A-B9E7781C7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92566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47F1-BB36-4617-894B-49BF24AC6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39669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</a:defRPr>
            </a:lvl1pPr>
          </a:lstStyle>
          <a:p>
            <a:fld id="{F18D05B1-BCC6-4F2C-A5B1-76470A32B5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65311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8950" indent="-4889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file:///D:\Thuvienhinh\clip%20Art\j0074201%5b1%5d.mi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audio" Target="file:///D:\Thuvienhinh\clip%20Art\j0074201%5b1%5d.mid" TargetMode="Externa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02075" y="5394325"/>
            <a:ext cx="74358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400">
              <a:latin typeface=".VnTime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6675" y="74613"/>
            <a:ext cx="14462125" cy="8080375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52" descr="MISSYO~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4630400" cy="82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3" name="WordArt 53"/>
          <p:cNvSpPr>
            <a:spLocks noChangeArrowheads="1" noChangeShapeType="1" noTextEdit="1"/>
          </p:cNvSpPr>
          <p:nvPr/>
        </p:nvSpPr>
        <p:spPr bwMode="auto">
          <a:xfrm>
            <a:off x="2316163" y="822325"/>
            <a:ext cx="103632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28575">
                  <a:pattFill prst="pct5">
                    <a:fgClr>
                      <a:srgbClr val="33CC33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ĐOÀN NGHIÊN</a:t>
            </a:r>
            <a:endParaRPr lang="en-US" sz="4000" b="1" kern="10">
              <a:ln w="28575">
                <a:pattFill prst="pct5">
                  <a:fgClr>
                    <a:srgbClr val="33CC33"/>
                  </a:fgClr>
                  <a:bgClr>
                    <a:srgbClr val="FF3300"/>
                  </a:bgClr>
                </a:patt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74" name="WordArt 54"/>
          <p:cNvSpPr>
            <a:spLocks noChangeArrowheads="1" noChangeShapeType="1" noTextEdit="1"/>
          </p:cNvSpPr>
          <p:nvPr/>
        </p:nvSpPr>
        <p:spPr bwMode="auto">
          <a:xfrm>
            <a:off x="2193925" y="1920875"/>
            <a:ext cx="11095038" cy="2101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2292"/>
              </a:avLst>
            </a:prstTxWarp>
          </a:bodyPr>
          <a:lstStyle/>
          <a:p>
            <a:pPr algn="ctr"/>
            <a:r>
              <a:rPr lang="en-US" sz="51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kính chào quý thầy cô và các em học sinh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292475" y="4937125"/>
            <a:ext cx="9021763" cy="15478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600" b="1">
                <a:solidFill>
                  <a:srgbClr val="FF0066"/>
                </a:solidFill>
              </a:rPr>
              <a:t>MÔN DẠY</a:t>
            </a:r>
            <a:r>
              <a:rPr lang="en-US" altLang="en-US" sz="4000" b="1">
                <a:solidFill>
                  <a:srgbClr val="FF0066"/>
                </a:solidFill>
              </a:rPr>
              <a:t>: </a:t>
            </a:r>
            <a:r>
              <a:rPr lang="en-US" altLang="en-US" sz="4600" b="1">
                <a:solidFill>
                  <a:srgbClr val="FF0066"/>
                </a:solidFill>
              </a:rPr>
              <a:t>LTVC</a:t>
            </a:r>
          </a:p>
          <a:p>
            <a:pPr algn="ctr" eaLnBrk="1" hangingPunct="1"/>
            <a:r>
              <a:rPr lang="en-US" altLang="en-US" sz="4600" b="1">
                <a:solidFill>
                  <a:srgbClr val="FF0066"/>
                </a:solidFill>
              </a:rPr>
              <a:t>Lớp 3</a:t>
            </a:r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4022725" y="7332663"/>
            <a:ext cx="6324600" cy="747712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009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u="sng">
                <a:solidFill>
                  <a:srgbClr val="0000FF"/>
                </a:solidFill>
              </a:rPr>
              <a:t>Giáo viên</a:t>
            </a:r>
            <a:r>
              <a:rPr lang="en-US" altLang="en-US" sz="4000" b="1"/>
              <a:t>: </a:t>
            </a:r>
            <a:r>
              <a:rPr lang="en-US" altLang="en-US" sz="3400" b="1">
                <a:solidFill>
                  <a:srgbClr val="FF0066"/>
                </a:solidFill>
              </a:rPr>
              <a:t>Nguyễn Thị  Hoa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5" grpId="0"/>
      <p:bldP spid="51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028405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468563"/>
            <a:ext cx="5729287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j0074201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25" y="274638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MSj0359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4206875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8"/>
          <p:cNvSpPr>
            <a:spLocks noChangeArrowheads="1"/>
          </p:cNvSpPr>
          <p:nvPr/>
        </p:nvSpPr>
        <p:spPr bwMode="auto">
          <a:xfrm>
            <a:off x="0" y="0"/>
            <a:ext cx="4144963" cy="1189038"/>
          </a:xfrm>
          <a:prstGeom prst="cloudCallout">
            <a:avLst>
              <a:gd name="adj1" fmla="val 60486"/>
              <a:gd name="adj2" fmla="val 39009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048000" y="1463675"/>
            <a:ext cx="10240963" cy="6905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00"/>
                </a:solidFill>
              </a:rPr>
              <a:t>Chọn </a:t>
            </a:r>
            <a:r>
              <a:rPr lang="en-US" altLang="en-US" b="1">
                <a:solidFill>
                  <a:srgbClr val="FF3300"/>
                </a:solidFill>
              </a:rPr>
              <a:t>A</a:t>
            </a:r>
            <a:r>
              <a:rPr lang="en-US" altLang="en-US" b="1">
                <a:solidFill>
                  <a:srgbClr val="FFFF00"/>
                </a:solidFill>
              </a:rPr>
              <a:t>, hoặc </a:t>
            </a:r>
            <a:r>
              <a:rPr lang="en-US" altLang="en-US" b="1">
                <a:solidFill>
                  <a:srgbClr val="FF3300"/>
                </a:solidFill>
              </a:rPr>
              <a:t>B</a:t>
            </a:r>
            <a:r>
              <a:rPr lang="en-US" altLang="en-US" b="1">
                <a:solidFill>
                  <a:srgbClr val="FFFF00"/>
                </a:solidFill>
              </a:rPr>
              <a:t>, hoặc </a:t>
            </a:r>
            <a:r>
              <a:rPr lang="en-US" altLang="en-US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9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5356225" y="469900"/>
            <a:ext cx="7543800" cy="1050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17 0.04514 C -0.36562 0.03403 -0.35017 0.02778 -0.33646 0.01667 C -0.3342 0.01481 -0.33247 0.01134 -0.33003 0.00995 C -0.32639 0.00764 -0.32222 0.00764 -0.3184 0.00579 C -0.31389 0.00347 -0.30972 3.7037E-7 -0.30503 -0.00301 C -0.29462 -0.01019 -0.26927 -0.00741 -0.26927 -0.00718 C -0.225 -0.00579 -0.21406 -0.00995 -0.18073 0.01227 C -0.17708 0.0331 -0.17726 0.05532 -0.18247 0.07546 C -0.18385 0.09097 -0.18507 0.10648 -0.18906 0.1213 C -0.18958 0.13009 -0.19062 0.13866 -0.19062 0.14745 C -0.19062 0.18681 -0.19288 0.275 -0.15781 0.29815 C -0.15469 0.29699 -0.14045 0.29306 -0.13646 0.28935 C -0.1349 0.28796 -0.13455 0.28449 -0.13316 0.28287 C -0.13021 0.2794 -0.12344 0.27407 -0.12344 0.27454 C -0.11997 0.25718 -0.12448 0.27315 -0.11684 0.25903 C -0.1125 0.25093 -0.11094 0.24444 -0.10538 0.23727 C -0.10156 0.22407 -0.0974 0.21227 -0.09219 0.2 C -0.08906 0.19259 -0.08247 0.17824 -0.08247 0.17847 C -0.08056 0.16366 -0.08247 0.1456 -0.07743 0.13218 C -0.07222 0.11829 -0.06632 0.10463 -0.06111 0.09074 C -0.05729 0.06412 -0.04549 0.04028 -0.0283 0.02546 C -0.01007 0.03056 -0.00885 0.02778 -0.00052 0.04931 C 0.00382 0.07685 0.00087 0.10741 -0.00538 0.13449 C -0.00764 0.15625 -0.01076 0.18171 -0.00382 0.20208 C -0.00035 0.2125 0.00174 0.21296 0.00608 0.22176 C 0.01163 0.2331 0.01615 0.23912 0.02569 0.24375 C 0.03229 0.23796 0.03524 0.22731 0.03889 0.21759 C 0.04097 0.19699 0.04549 0.17616 0.05035 0.15625 C 0.05174 0.13843 0.04913 0.12384 0.06354 0.11921 C 0.07257 0.10671 0.07396 0.10741 0.0783 0.12338 C 0.07847 0.13218 0.07031 0.1919 0.08976 0.2 C 0.09774 0.20718 0.10017 0.20417 0.10781 0.19792 C 0.11458 0.18356 0.125 0.17153 0.13073 0.15625 C 0.13299 0.15046 0.13507 0.14468 0.13733 0.13889 C 0.13819 0.13681 0.13889 0.13218 0.13889 0.13241 " pathEditMode="relative" rAng="0" ptsTypes="ffffffffffffffffffffffffffffffffffA">
                                      <p:cBhvr>
                                        <p:cTn id="25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98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audio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2011363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chuo35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uong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274638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4475" y="1016000"/>
            <a:ext cx="143859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    Vị hoa chua chua như vị nắng non của mùa hè.</a:t>
            </a:r>
            <a:endParaRPr lang="en-US" altLang="en-US" sz="4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7899" name="WordArt 11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901" name="WordArt 13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7907" name="WordArt 19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623675" y="2011363"/>
            <a:ext cx="1935163" cy="1401762"/>
            <a:chOff x="3936" y="0"/>
            <a:chExt cx="720" cy="720"/>
          </a:xfrm>
        </p:grpSpPr>
        <p:sp>
          <p:nvSpPr>
            <p:cNvPr id="12319" name="Oval 21"/>
            <p:cNvSpPr>
              <a:spLocks noChangeArrowheads="1"/>
            </p:cNvSpPr>
            <p:nvPr/>
          </p:nvSpPr>
          <p:spPr bwMode="auto">
            <a:xfrm>
              <a:off x="3936" y="0"/>
              <a:ext cx="720" cy="720"/>
            </a:xfrm>
            <a:prstGeom prst="ellipse">
              <a:avLst/>
            </a:prstGeom>
            <a:noFill/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232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314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232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032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11663363" y="2011363"/>
            <a:ext cx="1706562" cy="13716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7914" name="MSj0360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6400800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MSj0360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21176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365125" y="3475038"/>
            <a:ext cx="1402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700" b="1">
                <a:latin typeface="Times New Roman" panose="02020603050405020304" pitchFamily="18" charset="0"/>
              </a:rPr>
              <a:t>Hai hình ảnh được so sánh với nhau trong câu thơ trên là:</a:t>
            </a:r>
          </a:p>
        </p:txBody>
      </p:sp>
      <p:sp>
        <p:nvSpPr>
          <p:cNvPr id="12312" name="Text Box 35"/>
          <p:cNvSpPr txBox="1">
            <a:spLocks noChangeArrowheads="1"/>
          </p:cNvSpPr>
          <p:nvPr/>
        </p:nvSpPr>
        <p:spPr bwMode="auto">
          <a:xfrm>
            <a:off x="8534400" y="7132638"/>
            <a:ext cx="56086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13" name="Text Box 39"/>
          <p:cNvSpPr txBox="1">
            <a:spLocks noChangeArrowheads="1"/>
          </p:cNvSpPr>
          <p:nvPr/>
        </p:nvSpPr>
        <p:spPr bwMode="auto">
          <a:xfrm>
            <a:off x="1706563" y="6035675"/>
            <a:ext cx="75596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chua chua – vị nắng non</a:t>
            </a:r>
          </a:p>
        </p:txBody>
      </p:sp>
      <p:sp>
        <p:nvSpPr>
          <p:cNvPr id="12314" name="Text Box 40"/>
          <p:cNvSpPr txBox="1">
            <a:spLocks noChangeArrowheads="1"/>
          </p:cNvSpPr>
          <p:nvPr/>
        </p:nvSpPr>
        <p:spPr bwMode="auto">
          <a:xfrm>
            <a:off x="1706563" y="5394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B. Vị hoa – vị nắng non của mùa hè</a:t>
            </a:r>
          </a:p>
        </p:txBody>
      </p:sp>
      <p:sp>
        <p:nvSpPr>
          <p:cNvPr id="12315" name="Text Box 41"/>
          <p:cNvSpPr txBox="1">
            <a:spLocks noChangeArrowheads="1"/>
          </p:cNvSpPr>
          <p:nvPr/>
        </p:nvSpPr>
        <p:spPr bwMode="auto">
          <a:xfrm>
            <a:off x="1663700" y="4664075"/>
            <a:ext cx="49990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A. Vị hoa – mùa hè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1706563" y="5394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B. Vị hoa – vị nắng non của mùa hè</a:t>
            </a:r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7924800" y="2559050"/>
            <a:ext cx="3171825" cy="914400"/>
          </a:xfrm>
          <a:prstGeom prst="cloudCallout">
            <a:avLst>
              <a:gd name="adj1" fmla="val 82667"/>
              <a:gd name="adj2" fmla="val -11062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12318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4016375" y="-77788"/>
            <a:ext cx="7543800" cy="1049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tmFilter="0,0; .5, 1; 1, 1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98" fill="hold"/>
                                        <p:tgtEl>
                                          <p:spTgt spid="37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898" fill="hold"/>
                                        <p:tgtEl>
                                          <p:spTgt spid="37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audio>
            <p:audio>
              <p:cMediaNode vol="100000" showWhenStopped="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14"/>
                </p:tgtEl>
              </p:cMediaNode>
            </p:audio>
            <p:audio>
              <p:cMediaNode vol="100000" showWhenStopped="0"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15"/>
                </p:tgtEl>
              </p:cMediaNode>
            </p:audio>
          </p:childTnLst>
        </p:cTn>
      </p:par>
    </p:tnLst>
    <p:bldLst>
      <p:bldP spid="37912" grpId="0" animBg="1"/>
      <p:bldP spid="37912" grpId="1" animBg="1"/>
      <p:bldP spid="16445" grpId="0" animBg="1"/>
      <p:bldP spid="164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1630363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chuo36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uong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274638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8925" name="WordArt 13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8928" name="WordArt 16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8930" name="WordArt 18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399838" y="1812925"/>
            <a:ext cx="1935162" cy="1403350"/>
            <a:chOff x="3936" y="0"/>
            <a:chExt cx="720" cy="720"/>
          </a:xfrm>
        </p:grpSpPr>
        <p:sp>
          <p:nvSpPr>
            <p:cNvPr id="13342" name="Oval 20"/>
            <p:cNvSpPr>
              <a:spLocks noChangeArrowheads="1"/>
            </p:cNvSpPr>
            <p:nvPr/>
          </p:nvSpPr>
          <p:spPr bwMode="auto">
            <a:xfrm>
              <a:off x="3936" y="0"/>
              <a:ext cx="720" cy="720"/>
            </a:xfrm>
            <a:prstGeom prst="ellipse">
              <a:avLst/>
            </a:prstGeom>
            <a:noFill/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334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314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334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032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11642725" y="1722438"/>
            <a:ext cx="1828800" cy="13716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8937" name="MSj0362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6400800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MSj0362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21176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Text Box 27"/>
          <p:cNvSpPr txBox="1">
            <a:spLocks noChangeArrowheads="1"/>
          </p:cNvSpPr>
          <p:nvPr/>
        </p:nvSpPr>
        <p:spPr bwMode="auto">
          <a:xfrm>
            <a:off x="1463675" y="3749675"/>
            <a:ext cx="10972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2</a:t>
            </a:r>
            <a:r>
              <a:rPr lang="en-US" altLang="en-US" sz="3700" b="1">
                <a:latin typeface="Times New Roman" panose="02020603050405020304" pitchFamily="18" charset="0"/>
              </a:rPr>
              <a:t>. Từ chỉ đặc điểm trong câu trên là:</a:t>
            </a:r>
          </a:p>
        </p:txBody>
      </p:sp>
      <p:sp>
        <p:nvSpPr>
          <p:cNvPr id="13335" name="Text Box 30"/>
          <p:cNvSpPr txBox="1">
            <a:spLocks noChangeArrowheads="1"/>
          </p:cNvSpPr>
          <p:nvPr/>
        </p:nvSpPr>
        <p:spPr bwMode="auto">
          <a:xfrm>
            <a:off x="104775" y="989013"/>
            <a:ext cx="145256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    Vị hoa chua chua như vị nắng non của mùa hè.</a:t>
            </a:r>
            <a:endParaRPr lang="en-US" altLang="en-US" sz="4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6" name="Text Box 34"/>
          <p:cNvSpPr txBox="1">
            <a:spLocks noChangeArrowheads="1"/>
          </p:cNvSpPr>
          <p:nvPr/>
        </p:nvSpPr>
        <p:spPr bwMode="auto">
          <a:xfrm>
            <a:off x="2193925" y="5303838"/>
            <a:ext cx="6827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B. mùa hè</a:t>
            </a:r>
          </a:p>
        </p:txBody>
      </p:sp>
      <p:sp>
        <p:nvSpPr>
          <p:cNvPr id="13337" name="Text Box 35"/>
          <p:cNvSpPr txBox="1">
            <a:spLocks noChangeArrowheads="1"/>
          </p:cNvSpPr>
          <p:nvPr/>
        </p:nvSpPr>
        <p:spPr bwMode="auto">
          <a:xfrm>
            <a:off x="2193925" y="59436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chua chua</a:t>
            </a:r>
          </a:p>
        </p:txBody>
      </p:sp>
      <p:sp>
        <p:nvSpPr>
          <p:cNvPr id="13338" name="Text Box 36"/>
          <p:cNvSpPr txBox="1">
            <a:spLocks noChangeArrowheads="1"/>
          </p:cNvSpPr>
          <p:nvPr/>
        </p:nvSpPr>
        <p:spPr bwMode="auto">
          <a:xfrm>
            <a:off x="2193925" y="4664075"/>
            <a:ext cx="6096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A. nắng non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2193925" y="59436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chua chua</a:t>
            </a:r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7924800" y="2651125"/>
            <a:ext cx="3171825" cy="914400"/>
          </a:xfrm>
          <a:prstGeom prst="cloudCallout">
            <a:avLst>
              <a:gd name="adj1" fmla="val 82667"/>
              <a:gd name="adj2" fmla="val -11062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13341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3162300" y="-28575"/>
            <a:ext cx="7543800" cy="1049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tmFilter="0,0; .5, 1; 1, 1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98" fill="hold"/>
                                        <p:tgtEl>
                                          <p:spTgt spid="38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898" fill="hold"/>
                                        <p:tgtEl>
                                          <p:spTgt spid="38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audio>
            <p:audio>
              <p:cMediaNode vol="100000" showWhenStopped="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7"/>
                </p:tgtEl>
              </p:cMediaNode>
            </p:audio>
            <p:audio>
              <p:cMediaNode vol="100000" showWhenStopped="0"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8"/>
                </p:tgtEl>
              </p:cMediaNode>
            </p:audio>
          </p:childTnLst>
        </p:cTn>
      </p:par>
    </p:tnLst>
    <p:bldLst>
      <p:bldP spid="38935" grpId="0" animBg="1"/>
      <p:bldP spid="38935" grpId="1" animBg="1"/>
      <p:bldP spid="38949" grpId="0"/>
      <p:bldP spid="16445" grpId="0" animBg="1"/>
      <p:bldP spid="164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646238"/>
            <a:ext cx="1951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chuo36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uong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274638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9949" name="WordArt 13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9951" name="WordArt 1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337925" y="1798638"/>
            <a:ext cx="1936750" cy="1401762"/>
            <a:chOff x="3936" y="0"/>
            <a:chExt cx="720" cy="720"/>
          </a:xfrm>
        </p:grpSpPr>
        <p:sp>
          <p:nvSpPr>
            <p:cNvPr id="14365" name="Oval 20"/>
            <p:cNvSpPr>
              <a:spLocks noChangeArrowheads="1"/>
            </p:cNvSpPr>
            <p:nvPr/>
          </p:nvSpPr>
          <p:spPr bwMode="auto">
            <a:xfrm>
              <a:off x="3936" y="0"/>
              <a:ext cx="720" cy="720"/>
            </a:xfrm>
            <a:prstGeom prst="ellipse">
              <a:avLst/>
            </a:prstGeom>
            <a:noFill/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436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314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436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032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11460163" y="1736725"/>
            <a:ext cx="1828800" cy="13716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9961" name="MSj0364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6400800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MSj036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21176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Text Box 27"/>
          <p:cNvSpPr txBox="1">
            <a:spLocks noChangeArrowheads="1"/>
          </p:cNvSpPr>
          <p:nvPr/>
        </p:nvSpPr>
        <p:spPr bwMode="auto">
          <a:xfrm>
            <a:off x="244475" y="3382963"/>
            <a:ext cx="141414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latin typeface="Times New Roman" panose="02020603050405020304" pitchFamily="18" charset="0"/>
              </a:rPr>
              <a:t>3.</a:t>
            </a:r>
            <a:r>
              <a:rPr lang="en-US" altLang="en-US" sz="3400">
                <a:latin typeface="Times New Roman" panose="02020603050405020304" pitchFamily="18" charset="0"/>
              </a:rPr>
              <a:t> </a:t>
            </a:r>
            <a:r>
              <a:rPr lang="en-US" altLang="en-US" sz="3700" b="1">
                <a:latin typeface="Times New Roman" panose="02020603050405020304" pitchFamily="18" charset="0"/>
              </a:rPr>
              <a:t>Bộ phận trả lời cho câu hỏi “ </a:t>
            </a:r>
            <a:r>
              <a:rPr lang="en-US" altLang="en-US" sz="3700" b="1" i="1">
                <a:latin typeface="Times New Roman" panose="02020603050405020304" pitchFamily="18" charset="0"/>
              </a:rPr>
              <a:t>Ai ( cái gì, con gì)?”</a:t>
            </a:r>
            <a:r>
              <a:rPr lang="en-US" altLang="en-US" sz="3700" b="1">
                <a:latin typeface="Times New Roman" panose="02020603050405020304" pitchFamily="18" charset="0"/>
              </a:rPr>
              <a:t> trong câu trên là:</a:t>
            </a:r>
          </a:p>
        </p:txBody>
      </p:sp>
      <p:sp>
        <p:nvSpPr>
          <p:cNvPr id="14359" name="Text Box 30"/>
          <p:cNvSpPr txBox="1">
            <a:spLocks noChangeArrowheads="1"/>
          </p:cNvSpPr>
          <p:nvPr/>
        </p:nvSpPr>
        <p:spPr bwMode="auto">
          <a:xfrm>
            <a:off x="55563" y="1031875"/>
            <a:ext cx="1433036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     Vị hoa chua chua như vị nắng non của mùa hè.</a:t>
            </a:r>
            <a:endParaRPr lang="en-US" altLang="en-US" sz="4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34"/>
          <p:cNvSpPr txBox="1">
            <a:spLocks noChangeArrowheads="1"/>
          </p:cNvSpPr>
          <p:nvPr/>
        </p:nvSpPr>
        <p:spPr bwMode="auto">
          <a:xfrm>
            <a:off x="1706563" y="5211763"/>
            <a:ext cx="8291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B. mùa hè</a:t>
            </a:r>
          </a:p>
        </p:txBody>
      </p:sp>
      <p:sp>
        <p:nvSpPr>
          <p:cNvPr id="14361" name="Text Box 35"/>
          <p:cNvSpPr txBox="1">
            <a:spLocks noChangeArrowheads="1"/>
          </p:cNvSpPr>
          <p:nvPr/>
        </p:nvSpPr>
        <p:spPr bwMode="auto">
          <a:xfrm>
            <a:off x="1658938" y="5943600"/>
            <a:ext cx="8289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vị nắng non của mùa hè 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681163" y="4479925"/>
            <a:ext cx="7072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A. Vị hoa</a:t>
            </a:r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7924800" y="2384425"/>
            <a:ext cx="3171825" cy="914400"/>
          </a:xfrm>
          <a:prstGeom prst="cloudCallout">
            <a:avLst>
              <a:gd name="adj1" fmla="val 82667"/>
              <a:gd name="adj2" fmla="val -11062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14364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824163" y="-12700"/>
            <a:ext cx="7543800" cy="1049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tmFilter="0,0; .5, 1; 1, 1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98" fill="hold"/>
                                        <p:tgtEl>
                                          <p:spTgt spid="399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898" fill="hold"/>
                                        <p:tgtEl>
                                          <p:spTgt spid="39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audio>
            <p:audio>
              <p:cMediaNode vol="100000" showWhenStopped="0"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1"/>
                </p:tgtEl>
              </p:cMediaNode>
            </p:audio>
            <p:audio>
              <p:cMediaNode vol="100000"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2"/>
                </p:tgtEl>
              </p:cMediaNode>
            </p:audio>
          </p:childTnLst>
        </p:cTn>
      </p:par>
    </p:tnLst>
    <p:bldLst>
      <p:bldP spid="39959" grpId="0" animBg="1"/>
      <p:bldP spid="39959" grpId="1" animBg="1"/>
      <p:bldP spid="39972" grpId="0"/>
      <p:bldP spid="16445" grpId="0" animBg="1"/>
      <p:bldP spid="164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646238"/>
            <a:ext cx="1951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chuo36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uong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274638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0972" name="WordArt 12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0973" name="WordArt 13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0975" name="WordArt 15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0976" name="WordArt 16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977" name="WordArt 17"/>
          <p:cNvSpPr>
            <a:spLocks noChangeArrowheads="1" noChangeShapeType="1" noTextEdit="1"/>
          </p:cNvSpPr>
          <p:nvPr/>
        </p:nvSpPr>
        <p:spPr bwMode="auto">
          <a:xfrm>
            <a:off x="12360275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0978" name="WordArt 18"/>
          <p:cNvSpPr>
            <a:spLocks noChangeArrowheads="1" noChangeShapeType="1" noTextEdit="1"/>
          </p:cNvSpPr>
          <p:nvPr/>
        </p:nvSpPr>
        <p:spPr bwMode="auto">
          <a:xfrm>
            <a:off x="11704638" y="2095500"/>
            <a:ext cx="5937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0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460163" y="1752600"/>
            <a:ext cx="1935162" cy="1401763"/>
            <a:chOff x="3936" y="0"/>
            <a:chExt cx="720" cy="720"/>
          </a:xfrm>
        </p:grpSpPr>
        <p:sp>
          <p:nvSpPr>
            <p:cNvPr id="15390" name="Oval 20"/>
            <p:cNvSpPr>
              <a:spLocks noChangeArrowheads="1"/>
            </p:cNvSpPr>
            <p:nvPr/>
          </p:nvSpPr>
          <p:spPr bwMode="auto">
            <a:xfrm>
              <a:off x="3936" y="0"/>
              <a:ext cx="720" cy="720"/>
            </a:xfrm>
            <a:prstGeom prst="ellipse">
              <a:avLst/>
            </a:prstGeom>
            <a:noFill/>
            <a:ln>
              <a:noFill/>
            </a:ln>
            <a:effectLst>
              <a:prstShdw prst="shdw11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539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314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1539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032" y="144"/>
              <a:ext cx="234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63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50000">
                        <a:srgbClr val="FF3300"/>
                      </a:gs>
                      <a:gs pos="100000">
                        <a:srgbClr val="800000"/>
                      </a:gs>
                    </a:gsLst>
                    <a:lin ang="5400000" scaled="1"/>
                  </a:gra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11460163" y="1736725"/>
            <a:ext cx="1828800" cy="13716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40985" name="MSj0367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6400800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MSj0367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21176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 Box 27"/>
          <p:cNvSpPr txBox="1">
            <a:spLocks noChangeArrowheads="1"/>
          </p:cNvSpPr>
          <p:nvPr/>
        </p:nvSpPr>
        <p:spPr bwMode="auto">
          <a:xfrm>
            <a:off x="244475" y="3565525"/>
            <a:ext cx="14385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4.</a:t>
            </a:r>
            <a:r>
              <a:rPr lang="en-US" altLang="en-US" sz="2900">
                <a:latin typeface="Times New Roman" panose="02020603050405020304" pitchFamily="18" charset="0"/>
              </a:rPr>
              <a:t> </a:t>
            </a:r>
            <a:r>
              <a:rPr lang="en-US" altLang="en-US" sz="3700" b="1">
                <a:latin typeface="Times New Roman" panose="02020603050405020304" pitchFamily="18" charset="0"/>
              </a:rPr>
              <a:t>Bộ phận trả lời cho câu hỏi “ </a:t>
            </a:r>
            <a:r>
              <a:rPr lang="en-US" altLang="en-US" sz="3700" b="1" i="1">
                <a:latin typeface="Times New Roman" panose="02020603050405020304" pitchFamily="18" charset="0"/>
              </a:rPr>
              <a:t>Thế nào</a:t>
            </a:r>
            <a:r>
              <a:rPr lang="en-US" altLang="en-US" sz="3700" b="1">
                <a:latin typeface="Times New Roman" panose="02020603050405020304" pitchFamily="18" charset="0"/>
              </a:rPr>
              <a:t> ?” trong câu trên là:</a:t>
            </a:r>
          </a:p>
        </p:txBody>
      </p:sp>
      <p:sp>
        <p:nvSpPr>
          <p:cNvPr id="15383" name="Text Box 30"/>
          <p:cNvSpPr txBox="1">
            <a:spLocks noChangeArrowheads="1"/>
          </p:cNvSpPr>
          <p:nvPr/>
        </p:nvSpPr>
        <p:spPr bwMode="auto">
          <a:xfrm>
            <a:off x="-122238" y="992188"/>
            <a:ext cx="1450816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    Vị hoa chua chua như vị nắng non của mùa hè.</a:t>
            </a:r>
            <a:endParaRPr lang="en-US" altLang="en-US" sz="4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Text Box 38"/>
          <p:cNvSpPr txBox="1">
            <a:spLocks noChangeArrowheads="1"/>
          </p:cNvSpPr>
          <p:nvPr/>
        </p:nvSpPr>
        <p:spPr bwMode="auto">
          <a:xfrm>
            <a:off x="974725" y="4846638"/>
            <a:ext cx="8291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A. vị hoa chua chua</a:t>
            </a:r>
          </a:p>
        </p:txBody>
      </p:sp>
      <p:sp>
        <p:nvSpPr>
          <p:cNvPr id="15385" name="Text Box 39"/>
          <p:cNvSpPr txBox="1">
            <a:spLocks noChangeArrowheads="1"/>
          </p:cNvSpPr>
          <p:nvPr/>
        </p:nvSpPr>
        <p:spPr bwMode="auto">
          <a:xfrm>
            <a:off x="974725" y="6400800"/>
            <a:ext cx="1097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chua chua như vị nắng non của mùa hè</a:t>
            </a:r>
          </a:p>
        </p:txBody>
      </p:sp>
      <p:sp>
        <p:nvSpPr>
          <p:cNvPr id="15386" name="Text Box 40"/>
          <p:cNvSpPr txBox="1">
            <a:spLocks noChangeArrowheads="1"/>
          </p:cNvSpPr>
          <p:nvPr/>
        </p:nvSpPr>
        <p:spPr bwMode="auto">
          <a:xfrm>
            <a:off x="974725" y="5578475"/>
            <a:ext cx="10972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B. vị nắng non của mùa hè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974725" y="6400800"/>
            <a:ext cx="1097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00" b="1">
                <a:latin typeface="Times New Roman" panose="02020603050405020304" pitchFamily="18" charset="0"/>
              </a:rPr>
              <a:t>C. chua chua như vị nắng non của mùa hè</a:t>
            </a:r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7924800" y="2651125"/>
            <a:ext cx="3171825" cy="914400"/>
          </a:xfrm>
          <a:prstGeom prst="cloudCallout">
            <a:avLst>
              <a:gd name="adj1" fmla="val 82667"/>
              <a:gd name="adj2" fmla="val -110625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FFFF00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sp>
        <p:nvSpPr>
          <p:cNvPr id="15389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2949575" y="-1588"/>
            <a:ext cx="7543800" cy="1049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tmFilter="0,0; .5, 1; 1, 1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898" fill="hold"/>
                                        <p:tgtEl>
                                          <p:spTgt spid="409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898" fill="hold"/>
                                        <p:tgtEl>
                                          <p:spTgt spid="40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audio>
            <p:audio>
              <p:cMediaNode vol="100000" showWhenStopped="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5"/>
                </p:tgtEl>
              </p:cMediaNode>
            </p:audio>
            <p:audio>
              <p:cMediaNode vol="100000" showWhenStopped="0"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6"/>
                </p:tgtEl>
              </p:cMediaNode>
            </p:audio>
          </p:childTnLst>
        </p:cTn>
      </p:par>
    </p:tnLst>
    <p:bldLst>
      <p:bldP spid="40983" grpId="0" animBg="1"/>
      <p:bldP spid="40983" grpId="1" animBg="1"/>
      <p:bldP spid="41001" grpId="0"/>
      <p:bldP spid="16445" grpId="0" animBg="1"/>
      <p:bldP spid="164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028405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9838" y="639763"/>
            <a:ext cx="5730876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j0074201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25" y="274638"/>
            <a:ext cx="488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MSj0367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3883420000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5211763"/>
            <a:ext cx="48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048000" y="6583363"/>
            <a:ext cx="1951038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    Tổ</a:t>
            </a:r>
            <a:r>
              <a:rPr lang="en-US" altLang="en-US" b="1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10118725" y="6583363"/>
            <a:ext cx="1951038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Tổ</a:t>
            </a:r>
            <a:r>
              <a:rPr lang="en-US" altLang="en-US" b="1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3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583363" y="6583363"/>
            <a:ext cx="1706562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   Tổ 2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6583363" y="6583363"/>
            <a:ext cx="1706562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VNI-Times" pitchFamily="2" charset="0"/>
              </a:rPr>
              <a:t>   Tổ 2</a:t>
            </a:r>
          </a:p>
        </p:txBody>
      </p:sp>
      <p:sp>
        <p:nvSpPr>
          <p:cNvPr id="56375" name="Text Box 55"/>
          <p:cNvSpPr txBox="1">
            <a:spLocks noChangeArrowheads="1"/>
          </p:cNvSpPr>
          <p:nvPr/>
        </p:nvSpPr>
        <p:spPr bwMode="auto">
          <a:xfrm flipH="1">
            <a:off x="2925763" y="6492875"/>
            <a:ext cx="2316162" cy="639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7700" b="1">
              <a:latin typeface="VNI-Times" pitchFamily="2" charset="0"/>
            </a:endParaRPr>
          </a:p>
        </p:txBody>
      </p:sp>
      <p:sp>
        <p:nvSpPr>
          <p:cNvPr id="2" name="Text Box 55"/>
          <p:cNvSpPr txBox="1">
            <a:spLocks noChangeArrowheads="1"/>
          </p:cNvSpPr>
          <p:nvPr/>
        </p:nvSpPr>
        <p:spPr bwMode="auto">
          <a:xfrm flipH="1">
            <a:off x="6340475" y="6492875"/>
            <a:ext cx="2193925" cy="639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7700" b="1">
              <a:latin typeface="VNI-Times" pitchFamily="2" charset="0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 flipH="1">
            <a:off x="9998075" y="6492875"/>
            <a:ext cx="2193925" cy="639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7700" b="1">
              <a:latin typeface="VNI-Times" pitchFamily="2" charset="0"/>
            </a:endParaRPr>
          </a:p>
        </p:txBody>
      </p:sp>
      <p:sp>
        <p:nvSpPr>
          <p:cNvPr id="4" name="Rectangle 8" descr="nhip_vo_tay"/>
          <p:cNvSpPr>
            <a:spLocks noChangeArrowheads="1"/>
          </p:cNvSpPr>
          <p:nvPr/>
        </p:nvSpPr>
        <p:spPr bwMode="auto">
          <a:xfrm>
            <a:off x="5121275" y="4297363"/>
            <a:ext cx="4022725" cy="21034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6397" name="WordArt 51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4503738" y="196850"/>
            <a:ext cx="7543800" cy="1049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6728 C 0.06771 0.05618 0.08316 0.04994 0.09688 0.03884 C 0.09914 0.03699 0.10087 0.03352 0.1033 0.03214 C 0.10695 0.02982 0.11111 0.02982 0.11493 0.02798 C 0.11945 0.02566 0.12361 0.02219 0.1283 0.01919 C 0.13872 0.01202 0.16407 0.0148 0.16407 0.01503 C 0.20834 0.01641 0.21927 0.01225 0.25261 0.03445 C 0.25625 0.05526 0.25608 0.07745 0.25087 0.0978 C 0.24948 0.11329 0.24827 0.12878 0.24427 0.14358 C 0.24375 0.15237 0.24271 0.16092 0.24271 0.16971 C 0.24271 0.20902 0.24045 0.29711 0.27552 0.32046 C 0.27865 0.3193 0.29289 0.31537 0.29688 0.31167 C 0.29844 0.31029 0.29879 0.30682 0.30018 0.3052 C 0.30313 0.30173 0.3099 0.29641 0.3099 0.29665 C 0.31337 0.2793 0.30886 0.29526 0.3165 0.28115 C 0.32084 0.27306 0.3224 0.26659 0.32795 0.25942 C 0.33177 0.24624 0.33594 0.23445 0.34115 0.22219 C 0.34427 0.2148 0.35087 0.20046 0.35087 0.20069 C 0.35278 0.18589 0.35087 0.16786 0.35591 0.15445 C 0.36111 0.14058 0.36702 0.12693 0.37223 0.11306 C 0.37605 0.08624 0.38785 0.06243 0.40504 0.04763 C 0.42327 0.05272 0.42448 0.04994 0.43282 0.07144 C 0.43716 0.09896 0.4342 0.12971 0.42795 0.15676 C 0.4257 0.1785 0.42257 0.20393 0.42952 0.22428 C 0.43299 0.23468 0.43507 0.23514 0.43941 0.24393 C 0.44497 0.25526 0.44948 0.26127 0.45903 0.26589 C 0.46563 0.26011 0.46858 0.24948 0.47223 0.23977 C 0.47431 0.21919 0.47882 0.19838 0.48368 0.1785 C 0.48507 0.16069 0.48247 0.14613 0.49688 0.1415 C 0.50591 0.12902 0.5073 0.12971 0.51164 0.14566 C 0.51181 0.15445 0.50365 0.2141 0.52309 0.22219 C 0.53108 0.22936 0.53351 0.22636 0.54115 0.22011 C 0.54792 0.20578 0.55834 0.19376 0.56407 0.1785 C 0.56632 0.17272 0.56841 0.16693 0.57066 0.16115 C 0.57153 0.15907 0.57223 0.15445 0.57223 0.15468 " pathEditMode="relative" rAng="0" ptsTypes="ffffffffffffffffffffffffffffffffffA">
                                      <p:cBhvr>
                                        <p:cTn id="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9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98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audio>
            <p:audio>
              <p:cMediaNode vol="10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6375" grpId="0" animBg="1"/>
      <p:bldP spid="2" grpId="0" animBg="1"/>
      <p:bldP spid="3" grpId="0" animBg="1"/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bảy ngày 8 tháng 12 năm 2018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999038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999038" y="10064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075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10025" y="944563"/>
            <a:ext cx="7437438" cy="1371600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73500" y="2327275"/>
            <a:ext cx="817403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1/ Về học thuộc lòng các câu thơ có hình ảnh so sánh đẹp trong bài tập 2</a:t>
            </a:r>
          </a:p>
          <a:p>
            <a:pPr eaLnBrk="1" hangingPunct="1"/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2/ Xem trước bài: Mở rộng vốn từ: Các dân tộc </a:t>
            </a:r>
            <a:b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4277" name="Picture 17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6400800"/>
            <a:ext cx="21939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93925" y="822325"/>
            <a:ext cx="118268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100" b="1">
                <a:latin typeface="Times New Roman" panose="02020603050405020304" pitchFamily="18" charset="0"/>
              </a:rPr>
              <a:t>Chân thành cảm ơn quý thầy cô</a:t>
            </a:r>
          </a:p>
        </p:txBody>
      </p:sp>
      <p:pic>
        <p:nvPicPr>
          <p:cNvPr id="55302" name="Picture 6" descr="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657600"/>
            <a:ext cx="8534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52780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780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1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652780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0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3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125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14" descr="Firewrk8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108325"/>
            <a:ext cx="2438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bảy ngày 22 tháng 11 năm 2014</a:t>
            </a:r>
          </a:p>
        </p:txBody>
      </p:sp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4999038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điểm.</a:t>
            </a: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4999038" y="10064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pic>
        <p:nvPicPr>
          <p:cNvPr id="20486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0325"/>
            <a:ext cx="14554200" cy="7178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76200" y="7305675"/>
            <a:ext cx="14498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/>
              <a:t>Khu Di tích Anh hùng liệt sỹ Kim Đồng tại làng Nà Mạ, xã Trường Hà (Hà Quảng)</a:t>
            </a:r>
            <a:r>
              <a:rPr lang="en-US" altLang="en-US" sz="2800" b="1"/>
              <a:t>-</a:t>
            </a:r>
            <a:r>
              <a:rPr lang="vi-VN" altLang="en-US" sz="2800" b="1" i="1"/>
              <a:t>Cao Bằng</a:t>
            </a:r>
            <a:endParaRPr lang="vi-VN" altLang="en-US" sz="2800" b="1"/>
          </a:p>
          <a:p>
            <a:pPr eaLnBrk="1" hangingPunct="1"/>
            <a:r>
              <a:rPr lang="vi-VN" altLang="en-US" sz="2800" b="1"/>
              <a:t>.  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  <p:sp>
        <p:nvSpPr>
          <p:cNvPr id="3075" name="Text Box 33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câu: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730875" y="549275"/>
            <a:ext cx="5119688" cy="219392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6723063" y="1066800"/>
            <a:ext cx="3133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11250" y="6697663"/>
            <a:ext cx="508793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00CC"/>
                </a:solidFill>
              </a:rPr>
              <a:t>Em bé thế nào?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1" name="Picture 3" descr="DSC03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38375"/>
            <a:ext cx="6948487" cy="4402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SC03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39963"/>
            <a:ext cx="7208838" cy="440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977188" y="6678613"/>
            <a:ext cx="6269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Con voi thế nào?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1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pic>
        <p:nvPicPr>
          <p:cNvPr id="21507" name="Picture 4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57200"/>
            <a:ext cx="136556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2103438"/>
            <a:ext cx="14630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1.Tìm các từ chỉ đặc điểm trong những câu thơ sau:</a:t>
            </a:r>
            <a:r>
              <a:rPr lang="en-US" altLang="en-US" sz="4000" b="1">
                <a:solidFill>
                  <a:schemeClr val="accent2"/>
                </a:solidFill>
              </a:rPr>
              <a:t> </a:t>
            </a:r>
            <a:endParaRPr lang="en-US" altLang="en-US" sz="3700" b="1">
              <a:solidFill>
                <a:schemeClr val="accent2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5125" y="2743200"/>
            <a:ext cx="6827838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Em vẽ làng xóm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Tre xanh, lúa xanh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Sông máng lượn quanh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Một dòng xanh mát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Trời mây bát ngát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Xanh ngắt mùa thu.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Định Hải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144963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144963" y="1096963"/>
            <a:ext cx="92662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57200" y="2676525"/>
            <a:ext cx="533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295400" y="396557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2895600" y="3960813"/>
            <a:ext cx="854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286000" y="5434013"/>
            <a:ext cx="1539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533400" y="6891338"/>
            <a:ext cx="1782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189163" y="6173788"/>
            <a:ext cx="1508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0" y="1189038"/>
            <a:ext cx="2682875" cy="5476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00FF"/>
                </a:solidFill>
              </a:rPr>
              <a:t>SGK/117</a:t>
            </a: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8169275" y="4206875"/>
            <a:ext cx="6096000" cy="2286000"/>
          </a:xfrm>
          <a:prstGeom prst="cloudCallout">
            <a:avLst>
              <a:gd name="adj1" fmla="val -63125"/>
              <a:gd name="adj2" fmla="val 15333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Thế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đặc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33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40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0607675" y="3475038"/>
            <a:ext cx="13398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/>
              <a:t>N2</a:t>
            </a:r>
          </a:p>
        </p:txBody>
      </p:sp>
      <p:sp>
        <p:nvSpPr>
          <p:cNvPr id="4112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4" grpId="0"/>
      <p:bldP spid="50185" grpId="0"/>
      <p:bldP spid="50193" grpId="0" animBg="1"/>
      <p:bldP spid="50195" grpId="0" animBg="1"/>
      <p:bldP spid="50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144963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144963" y="1096963"/>
            <a:ext cx="92662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0" y="1189038"/>
            <a:ext cx="2682875" cy="5476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0000FF"/>
                </a:solidFill>
              </a:rPr>
              <a:t>SGK/117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632325" y="1920875"/>
            <a:ext cx="5486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Kết luận</a:t>
            </a: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1706563" y="2286000"/>
            <a:ext cx="11704637" cy="2743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438400" y="2835275"/>
            <a:ext cx="1036320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Từ chỉ đặc điểm là những từ chỉ màu sắc, mùi vị, tính chất, hình dạng, kích thước… của sự vật.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>
              <a:latin typeface="Times New Roman" panose="02020603050405020304" pitchFamily="18" charset="0"/>
            </a:endParaRPr>
          </a:p>
        </p:txBody>
      </p:sp>
      <p:pic>
        <p:nvPicPr>
          <p:cNvPr id="57362" name="Picture 18" descr="c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029200"/>
            <a:ext cx="5121275" cy="30178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3" name="Picture 19" descr="hoa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5029200"/>
            <a:ext cx="4267200" cy="30178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4" name="Picture 20" descr="k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4632325" cy="301783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9" grpId="0" animBg="1"/>
      <p:bldP spid="573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5738" y="1593850"/>
            <a:ext cx="137763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. Trong những câu thơ sau, các sự vật được so sánh với nhau về những đặc điểm nào?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9600" y="2743200"/>
            <a:ext cx="96313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a) Tiếng suối trong như tiếng hát xa,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Trăng lồng cổ thụ bóng lồng hoa.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351838" y="3886200"/>
            <a:ext cx="719296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b) Rồi đến chị rất thương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Rồi đến em rất thảo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Ông hiền như hạt gạo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Bà hiền như suối trong.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46075" y="6464300"/>
            <a:ext cx="76803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c) Cam Xã Đoài mọng nước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Giọt vàng như mật ong.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999038" y="379413"/>
            <a:ext cx="92662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4999038" y="909638"/>
            <a:ext cx="92662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6934200" y="3781425"/>
            <a:ext cx="280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Hồ Chí Minh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2425363" y="6629400"/>
            <a:ext cx="25860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Trúc Thông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105400" y="7696200"/>
            <a:ext cx="39020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Phạm Tiến Duật</a:t>
            </a: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5334000" y="2195513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7" name="Text Box 4"/>
          <p:cNvSpPr txBox="1">
            <a:spLocks noChangeArrowheads="1"/>
          </p:cNvSpPr>
          <p:nvPr/>
        </p:nvSpPr>
        <p:spPr bwMode="auto">
          <a:xfrm>
            <a:off x="2073275" y="-128588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719388"/>
            <a:ext cx="172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  <p:bldP spid="51214" grpId="0"/>
      <p:bldP spid="51215" grpId="0"/>
      <p:bldP spid="51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9"/>
          <p:cNvSpPr>
            <a:spLocks noChangeShapeType="1"/>
          </p:cNvSpPr>
          <p:nvPr/>
        </p:nvSpPr>
        <p:spPr bwMode="auto">
          <a:xfrm>
            <a:off x="854075" y="58515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71" name="Text Box 29"/>
          <p:cNvSpPr txBox="1">
            <a:spLocks noChangeArrowheads="1"/>
          </p:cNvSpPr>
          <p:nvPr/>
        </p:nvSpPr>
        <p:spPr bwMode="auto">
          <a:xfrm>
            <a:off x="6950075" y="5761038"/>
            <a:ext cx="68262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3" name="Text Box 34"/>
          <p:cNvSpPr txBox="1">
            <a:spLocks noChangeArrowheads="1"/>
          </p:cNvSpPr>
          <p:nvPr/>
        </p:nvSpPr>
        <p:spPr bwMode="auto">
          <a:xfrm>
            <a:off x="4999038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7174" name="Text Box 35"/>
          <p:cNvSpPr txBox="1">
            <a:spLocks noChangeArrowheads="1"/>
          </p:cNvSpPr>
          <p:nvPr/>
        </p:nvSpPr>
        <p:spPr bwMode="auto">
          <a:xfrm>
            <a:off x="4999038" y="9683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7175" name="Text Box 37"/>
          <p:cNvSpPr txBox="1">
            <a:spLocks noChangeArrowheads="1"/>
          </p:cNvSpPr>
          <p:nvPr/>
        </p:nvSpPr>
        <p:spPr bwMode="auto">
          <a:xfrm>
            <a:off x="609600" y="1736725"/>
            <a:ext cx="137763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2. Trong những câu thơ sau, các sự vật được so sánh với nhau về những đặc điểm nào? </a:t>
            </a:r>
          </a:p>
        </p:txBody>
      </p:sp>
      <p:sp>
        <p:nvSpPr>
          <p:cNvPr id="7176" name="Text Box 38"/>
          <p:cNvSpPr txBox="1">
            <a:spLocks noChangeArrowheads="1"/>
          </p:cNvSpPr>
          <p:nvPr/>
        </p:nvSpPr>
        <p:spPr bwMode="auto">
          <a:xfrm>
            <a:off x="609600" y="2978150"/>
            <a:ext cx="96313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a) Tiếng suối trong như tiếng hát xa,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Trăng lồng cổ thụ bóng lồng hoa.</a:t>
            </a:r>
          </a:p>
        </p:txBody>
      </p:sp>
      <p:sp>
        <p:nvSpPr>
          <p:cNvPr id="7177" name="Text Box 39"/>
          <p:cNvSpPr txBox="1">
            <a:spLocks noChangeArrowheads="1"/>
          </p:cNvSpPr>
          <p:nvPr/>
        </p:nvSpPr>
        <p:spPr bwMode="auto">
          <a:xfrm>
            <a:off x="8610600" y="4314825"/>
            <a:ext cx="280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Hồ Chí Minh</a:t>
            </a:r>
          </a:p>
        </p:txBody>
      </p:sp>
      <p:graphicFrame>
        <p:nvGraphicFramePr>
          <p:cNvPr id="4136" name="Group 40"/>
          <p:cNvGraphicFramePr>
            <a:graphicFrameLocks noGrp="1"/>
          </p:cNvGraphicFramePr>
          <p:nvPr/>
        </p:nvGraphicFramePr>
        <p:xfrm>
          <a:off x="487363" y="5029200"/>
          <a:ext cx="14020800" cy="2651125"/>
        </p:xfrm>
        <a:graphic>
          <a:graphicData uri="http://schemas.openxmlformats.org/drawingml/2006/table">
            <a:tbl>
              <a:tblPr/>
              <a:tblGrid>
                <a:gridCol w="4754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 A </a:t>
                      </a:r>
                    </a:p>
                  </a:txBody>
                  <a:tcPr marL="146304" marR="146304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L="146304" marR="146304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marL="146304" marR="146304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73275" y="6765925"/>
            <a:ext cx="3413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Tiếng suối</a:t>
            </a:r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5851525" y="6858000"/>
            <a:ext cx="28051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trong</a:t>
            </a: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10240963" y="6858000"/>
            <a:ext cx="3657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tiếng hát</a:t>
            </a:r>
          </a:p>
        </p:txBody>
      </p:sp>
      <p:sp>
        <p:nvSpPr>
          <p:cNvPr id="7195" name="Text Box 59"/>
          <p:cNvSpPr txBox="1">
            <a:spLocks noChangeArrowheads="1"/>
          </p:cNvSpPr>
          <p:nvPr/>
        </p:nvSpPr>
        <p:spPr bwMode="auto">
          <a:xfrm>
            <a:off x="1058863" y="6846888"/>
            <a:ext cx="11350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a)</a:t>
            </a:r>
          </a:p>
        </p:txBody>
      </p:sp>
      <p:sp>
        <p:nvSpPr>
          <p:cNvPr id="7196" name="Line 17"/>
          <p:cNvSpPr>
            <a:spLocks noChangeShapeType="1"/>
          </p:cNvSpPr>
          <p:nvPr/>
        </p:nvSpPr>
        <p:spPr bwMode="auto">
          <a:xfrm>
            <a:off x="7088188" y="2319338"/>
            <a:ext cx="68103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97" name="Line 18"/>
          <p:cNvSpPr>
            <a:spLocks noChangeShapeType="1"/>
          </p:cNvSpPr>
          <p:nvPr/>
        </p:nvSpPr>
        <p:spPr bwMode="auto">
          <a:xfrm>
            <a:off x="774700" y="2900363"/>
            <a:ext cx="5076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98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  <p:bldP spid="4151" grpId="0"/>
      <p:bldP spid="4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3" name="Group 15"/>
          <p:cNvGraphicFramePr>
            <a:graphicFrameLocks noGrp="1"/>
          </p:cNvGraphicFramePr>
          <p:nvPr/>
        </p:nvGraphicFramePr>
        <p:xfrm>
          <a:off x="122238" y="2835275"/>
          <a:ext cx="14385925" cy="5302250"/>
        </p:xfrm>
        <a:graphic>
          <a:graphicData uri="http://schemas.openxmlformats.org/drawingml/2006/table">
            <a:tbl>
              <a:tblPr/>
              <a:tblGrid>
                <a:gridCol w="424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2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So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sánh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gì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vật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a)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b)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c)</a:t>
                      </a: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46298" marR="146298" marT="54851" marB="54851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46298" marR="146298" marT="54851" marB="54851" anchor="ctr" horzOverflow="overflow">
                    <a:lnL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99"/>
                        </a:gs>
                        <a:gs pos="50000">
                          <a:schemeClr val="bg1"/>
                        </a:gs>
                        <a:gs pos="100000">
                          <a:srgbClr val="CCFF99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16" name="Rectangle 37"/>
          <p:cNvSpPr>
            <a:spLocks noChangeArrowheads="1"/>
          </p:cNvSpPr>
          <p:nvPr/>
        </p:nvSpPr>
        <p:spPr bwMode="auto">
          <a:xfrm>
            <a:off x="550863" y="44450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Tiếng suối</a:t>
            </a:r>
          </a:p>
        </p:txBody>
      </p:sp>
      <p:sp>
        <p:nvSpPr>
          <p:cNvPr id="8217" name="Rectangle 38"/>
          <p:cNvSpPr>
            <a:spLocks noChangeArrowheads="1"/>
          </p:cNvSpPr>
          <p:nvPr/>
        </p:nvSpPr>
        <p:spPr bwMode="auto">
          <a:xfrm>
            <a:off x="5605463" y="4552950"/>
            <a:ext cx="28051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trong</a:t>
            </a:r>
          </a:p>
        </p:txBody>
      </p:sp>
      <p:sp>
        <p:nvSpPr>
          <p:cNvPr id="8218" name="Rectangle 39"/>
          <p:cNvSpPr>
            <a:spLocks noChangeArrowheads="1"/>
          </p:cNvSpPr>
          <p:nvPr/>
        </p:nvSpPr>
        <p:spPr bwMode="auto">
          <a:xfrm>
            <a:off x="10515600" y="4525963"/>
            <a:ext cx="3657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tiếng hát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-12700" y="5578475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Ông</a:t>
            </a:r>
          </a:p>
        </p:txBody>
      </p: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5291138" y="5627688"/>
            <a:ext cx="3413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hiền</a:t>
            </a:r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10506075" y="5588000"/>
            <a:ext cx="32908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hạt gạo</a:t>
            </a:r>
          </a:p>
        </p:txBody>
      </p:sp>
      <p:sp>
        <p:nvSpPr>
          <p:cNvPr id="7211" name="Rectangle 43"/>
          <p:cNvSpPr>
            <a:spLocks noChangeArrowheads="1"/>
          </p:cNvSpPr>
          <p:nvPr/>
        </p:nvSpPr>
        <p:spPr bwMode="auto">
          <a:xfrm>
            <a:off x="244475" y="7070725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Giọt nước</a:t>
            </a:r>
          </a:p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cam (Xã Đoài) 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5414963" y="6918325"/>
            <a:ext cx="35353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vàng</a:t>
            </a:r>
            <a:r>
              <a:rPr lang="en-US" altLang="en-US" sz="4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10709275" y="7000875"/>
            <a:ext cx="3413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mật ong 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-117475" y="6308725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Bà 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10485438" y="6294438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suối trong </a:t>
            </a: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5300663" y="6369050"/>
            <a:ext cx="3414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hiền</a:t>
            </a:r>
          </a:p>
        </p:txBody>
      </p:sp>
      <p:sp>
        <p:nvSpPr>
          <p:cNvPr id="8228" name="Text Box 49"/>
          <p:cNvSpPr txBox="1">
            <a:spLocks noChangeArrowheads="1"/>
          </p:cNvSpPr>
          <p:nvPr/>
        </p:nvSpPr>
        <p:spPr bwMode="auto">
          <a:xfrm>
            <a:off x="609600" y="1562100"/>
            <a:ext cx="137763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2. Trong những câu thơ sau, các sự vật được so sánh với nhau về những đặc điểm nào? </a:t>
            </a:r>
          </a:p>
        </p:txBody>
      </p:sp>
      <p:sp>
        <p:nvSpPr>
          <p:cNvPr id="8229" name="Text Box 51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230" name="Text Box 52"/>
          <p:cNvSpPr txBox="1">
            <a:spLocks noChangeArrowheads="1"/>
          </p:cNvSpPr>
          <p:nvPr/>
        </p:nvSpPr>
        <p:spPr bwMode="auto">
          <a:xfrm>
            <a:off x="4999038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8231" name="Text Box 53"/>
          <p:cNvSpPr txBox="1">
            <a:spLocks noChangeArrowheads="1"/>
          </p:cNvSpPr>
          <p:nvPr/>
        </p:nvSpPr>
        <p:spPr bwMode="auto">
          <a:xfrm>
            <a:off x="4999038" y="10064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8232" name="Line 54"/>
          <p:cNvSpPr>
            <a:spLocks noChangeShapeType="1"/>
          </p:cNvSpPr>
          <p:nvPr/>
        </p:nvSpPr>
        <p:spPr bwMode="auto">
          <a:xfrm>
            <a:off x="7086600" y="2152650"/>
            <a:ext cx="703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33" name="Line 55"/>
          <p:cNvSpPr>
            <a:spLocks noChangeShapeType="1"/>
          </p:cNvSpPr>
          <p:nvPr/>
        </p:nvSpPr>
        <p:spPr bwMode="auto">
          <a:xfrm>
            <a:off x="876300" y="2762250"/>
            <a:ext cx="50133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34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5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60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7209" grpId="1"/>
      <p:bldP spid="7210" grpId="0"/>
      <p:bldP spid="7211" grpId="0"/>
      <p:bldP spid="7212" grpId="0"/>
      <p:bldP spid="7212" grpId="1"/>
      <p:bldP spid="7213" grpId="0"/>
      <p:bldP spid="7214" grpId="0"/>
      <p:bldP spid="7215" grpId="0"/>
      <p:bldP spid="72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7680325" cy="40227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6950075" cy="4114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6"/>
          <p:cNvSpPr txBox="1">
            <a:spLocks noChangeArrowheads="1"/>
          </p:cNvSpPr>
          <p:nvPr/>
        </p:nvSpPr>
        <p:spPr bwMode="auto">
          <a:xfrm>
            <a:off x="122238" y="639763"/>
            <a:ext cx="414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u="sng">
                <a:solidFill>
                  <a:srgbClr val="000066"/>
                </a:solidFill>
                <a:latin typeface="Times New Roman" panose="02020603050405020304" pitchFamily="18" charset="0"/>
              </a:rPr>
              <a:t>Luyện từ và câu</a:t>
            </a:r>
            <a:r>
              <a:rPr lang="en-US" altLang="en-US" sz="3400" b="1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Text Box 67"/>
          <p:cNvSpPr txBox="1">
            <a:spLocks noChangeArrowheads="1"/>
          </p:cNvSpPr>
          <p:nvPr/>
        </p:nvSpPr>
        <p:spPr bwMode="auto">
          <a:xfrm>
            <a:off x="4999038" y="5492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về từ chỉ đặc điểm</a:t>
            </a:r>
          </a:p>
        </p:txBody>
      </p:sp>
      <p:sp>
        <p:nvSpPr>
          <p:cNvPr id="10244" name="Text Box 68"/>
          <p:cNvSpPr txBox="1">
            <a:spLocks noChangeArrowheads="1"/>
          </p:cNvSpPr>
          <p:nvPr/>
        </p:nvSpPr>
        <p:spPr bwMode="auto">
          <a:xfrm>
            <a:off x="4999038" y="1006475"/>
            <a:ext cx="926623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Ai thế nào?</a:t>
            </a:r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0" y="1477963"/>
            <a:ext cx="131667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</a:rPr>
              <a:t>3. Tìm bộ phận của câu:</a:t>
            </a:r>
          </a:p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</a:rPr>
              <a:t>- Trả lời câu hỏi “Ai (con gì, cái gì)?”.      		                     Trả lời câu hỏi “ Thế nào?”.</a:t>
            </a:r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6200" y="3292475"/>
            <a:ext cx="12801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a)Anh Kim Đồng rất nhanh trí và dũng cảm. </a:t>
            </a:r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30163" y="4478338"/>
            <a:ext cx="1414303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b)Những giọt sương sớm long lanh như những</a:t>
            </a:r>
            <a:r>
              <a:rPr lang="en-US" altLang="en-US" sz="4000" b="1">
                <a:solidFill>
                  <a:schemeClr val="accent2"/>
                </a:solidFill>
              </a:rPr>
              <a:t> </a:t>
            </a:r>
            <a:r>
              <a:rPr lang="en-US" altLang="en-US" sz="4000" b="1">
                <a:solidFill>
                  <a:srgbClr val="0000FF"/>
                </a:solidFill>
              </a:rPr>
              <a:t>bóng đèn pha lê. </a:t>
            </a:r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30163" y="6581775"/>
            <a:ext cx="1536223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c)Chợ hoa trên đường Nguyễn Huệ đông nghịt người.</a:t>
            </a:r>
          </a:p>
          <a:p>
            <a:pPr eaLnBrk="1" hangingPunct="1"/>
            <a:endParaRPr lang="en-US" altLang="en-US" sz="40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4000" b="1">
                <a:solidFill>
                  <a:schemeClr val="accent2"/>
                </a:solidFill>
              </a:rPr>
              <a:t> </a:t>
            </a:r>
            <a:endParaRPr lang="en-US" altLang="en-US" sz="4000"/>
          </a:p>
        </p:txBody>
      </p:sp>
      <p:sp>
        <p:nvSpPr>
          <p:cNvPr id="9301" name="Line 85"/>
          <p:cNvSpPr>
            <a:spLocks noChangeShapeType="1"/>
          </p:cNvSpPr>
          <p:nvPr/>
        </p:nvSpPr>
        <p:spPr bwMode="auto">
          <a:xfrm>
            <a:off x="708025" y="2081213"/>
            <a:ext cx="46466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>
            <a:off x="19050" y="3397250"/>
            <a:ext cx="5600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03" name="Line 87"/>
          <p:cNvSpPr>
            <a:spLocks noChangeShapeType="1"/>
          </p:cNvSpPr>
          <p:nvPr/>
        </p:nvSpPr>
        <p:spPr bwMode="auto">
          <a:xfrm>
            <a:off x="609600" y="2724150"/>
            <a:ext cx="6900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>
            <a:off x="550863" y="3852863"/>
            <a:ext cx="3681412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338638" y="3840163"/>
            <a:ext cx="62753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08" name="Line 92"/>
          <p:cNvSpPr>
            <a:spLocks noChangeShapeType="1"/>
          </p:cNvSpPr>
          <p:nvPr/>
        </p:nvSpPr>
        <p:spPr bwMode="auto">
          <a:xfrm>
            <a:off x="4343400" y="3897313"/>
            <a:ext cx="6194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>
            <a:off x="117475" y="5662613"/>
            <a:ext cx="247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12" name="Line 96"/>
          <p:cNvSpPr>
            <a:spLocks noChangeShapeType="1"/>
          </p:cNvSpPr>
          <p:nvPr/>
        </p:nvSpPr>
        <p:spPr bwMode="auto">
          <a:xfrm>
            <a:off x="117475" y="5707063"/>
            <a:ext cx="2473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13" name="Line 97"/>
          <p:cNvSpPr>
            <a:spLocks noChangeShapeType="1"/>
          </p:cNvSpPr>
          <p:nvPr/>
        </p:nvSpPr>
        <p:spPr bwMode="auto">
          <a:xfrm>
            <a:off x="9001125" y="7156450"/>
            <a:ext cx="4238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14" name="Line 98"/>
          <p:cNvSpPr>
            <a:spLocks noChangeShapeType="1"/>
          </p:cNvSpPr>
          <p:nvPr/>
        </p:nvSpPr>
        <p:spPr bwMode="auto">
          <a:xfrm>
            <a:off x="9020175" y="7232650"/>
            <a:ext cx="4162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321" name="Text Box 105"/>
          <p:cNvSpPr txBox="1">
            <a:spLocks noChangeArrowheads="1"/>
          </p:cNvSpPr>
          <p:nvPr/>
        </p:nvSpPr>
        <p:spPr bwMode="auto">
          <a:xfrm>
            <a:off x="4956175" y="3289300"/>
            <a:ext cx="32924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nhanh trí</a:t>
            </a:r>
          </a:p>
        </p:txBody>
      </p:sp>
      <p:sp>
        <p:nvSpPr>
          <p:cNvPr id="9322" name="Text Box 10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985125" y="3289300"/>
            <a:ext cx="32924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dũng cảm</a:t>
            </a:r>
          </a:p>
        </p:txBody>
      </p:sp>
      <p:sp>
        <p:nvSpPr>
          <p:cNvPr id="9323" name="Text Box 10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65875" y="4479925"/>
            <a:ext cx="32924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long lanh</a:t>
            </a:r>
          </a:p>
        </p:txBody>
      </p: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8670925" y="6567488"/>
            <a:ext cx="32924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đông nghịt</a:t>
            </a:r>
          </a:p>
        </p:txBody>
      </p:sp>
      <p:sp>
        <p:nvSpPr>
          <p:cNvPr id="30" name="Line 86"/>
          <p:cNvSpPr>
            <a:spLocks noChangeShapeType="1"/>
          </p:cNvSpPr>
          <p:nvPr/>
        </p:nvSpPr>
        <p:spPr bwMode="auto">
          <a:xfrm>
            <a:off x="28575" y="3333750"/>
            <a:ext cx="55911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" y="7180263"/>
            <a:ext cx="815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2438" y="5076825"/>
            <a:ext cx="5919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Text Box 4"/>
          <p:cNvSpPr txBox="1">
            <a:spLocks noChangeArrowheads="1"/>
          </p:cNvSpPr>
          <p:nvPr/>
        </p:nvSpPr>
        <p:spPr bwMode="auto">
          <a:xfrm>
            <a:off x="2073275" y="0"/>
            <a:ext cx="113379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>
                <a:latin typeface="Times New Roman" panose="02020603050405020304" pitchFamily="18" charset="0"/>
              </a:rPr>
              <a:t>Thứ  bảy ngày 8 tháng 12 năm 2018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73813" y="5102225"/>
            <a:ext cx="6503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92863" y="5162550"/>
            <a:ext cx="6503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5" grpId="0"/>
      <p:bldP spid="9296" grpId="0"/>
      <p:bldP spid="9299" grpId="0"/>
      <p:bldP spid="9300" grpId="0"/>
      <p:bldP spid="9321" grpId="0"/>
      <p:bldP spid="9322" grpId="0"/>
      <p:bldP spid="9323" grpId="0"/>
      <p:bldP spid="93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1056</Words>
  <Application>Microsoft Office PowerPoint</Application>
  <PresentationFormat>Custom</PresentationFormat>
  <Paragraphs>223</Paragraphs>
  <Slides>20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.VnTime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word</cp:lastModifiedBy>
  <cp:revision>132</cp:revision>
  <dcterms:created xsi:type="dcterms:W3CDTF">2010-11-08T13:33:09Z</dcterms:created>
  <dcterms:modified xsi:type="dcterms:W3CDTF">2022-05-12T04:35:53Z</dcterms:modified>
</cp:coreProperties>
</file>