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306" r:id="rId2"/>
    <p:sldId id="256" r:id="rId3"/>
    <p:sldId id="281" r:id="rId4"/>
    <p:sldId id="314" r:id="rId5"/>
    <p:sldId id="299" r:id="rId6"/>
    <p:sldId id="300" r:id="rId7"/>
    <p:sldId id="305" r:id="rId8"/>
    <p:sldId id="304" r:id="rId9"/>
    <p:sldId id="257" r:id="rId10"/>
    <p:sldId id="307" r:id="rId11"/>
    <p:sldId id="303" r:id="rId12"/>
    <p:sldId id="271" r:id="rId13"/>
    <p:sldId id="290" r:id="rId14"/>
    <p:sldId id="308" r:id="rId15"/>
    <p:sldId id="309" r:id="rId16"/>
    <p:sldId id="310" r:id="rId17"/>
    <p:sldId id="311" r:id="rId18"/>
    <p:sldId id="312" r:id="rId19"/>
    <p:sldId id="291" r:id="rId20"/>
    <p:sldId id="313" r:id="rId21"/>
    <p:sldId id="289" r:id="rId22"/>
    <p:sldId id="288" r:id="rId23"/>
    <p:sldId id="276" r:id="rId24"/>
    <p:sldId id="292" r:id="rId25"/>
    <p:sldId id="293" r:id="rId26"/>
    <p:sldId id="302" r:id="rId27"/>
    <p:sldId id="294" r:id="rId28"/>
    <p:sldId id="296" r:id="rId29"/>
    <p:sldId id="297" r:id="rId30"/>
    <p:sldId id="28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66FF"/>
    <a:srgbClr val="0000CC"/>
    <a:srgbClr val="DDDDDD"/>
    <a:srgbClr val="C0C0C0"/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3081" autoAdjust="0"/>
  </p:normalViewPr>
  <p:slideViewPr>
    <p:cSldViewPr>
      <p:cViewPr>
        <p:scale>
          <a:sx n="75" d="100"/>
          <a:sy n="75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8499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8499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0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8501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8501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1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8501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2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8502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2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8502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2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3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503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503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5B2847-FE00-4AAE-B0F6-6D20A702D6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50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50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47D98-D23C-4715-B5EB-0073E84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A26CD-BD2C-44DF-B06F-42674F190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3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89142F-671E-4DEB-9F39-07278E5F6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925FF-7751-46AE-AAD1-E4161BDFA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0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AA24-73EC-40A5-95EB-FE41D614A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85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5F90-DE85-4ACB-99B5-8B61A71B8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0E71F-0247-4B67-814C-27930DE62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4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5584-6E3B-4429-A990-DC4F209DA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93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EA0A-DE05-427F-B402-2E6982059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3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7B2D-E73A-4331-9C32-46FB1A866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4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4F7D-95CB-402D-B0EA-337CA86AE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0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397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7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397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7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397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8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398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98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398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99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399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99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399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9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1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401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01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40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2E91E5-20E3-4475-91C1-C8D9620C08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OUTPUT_ndacKh.mp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OUTPUT_ndacKh.mp3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MISSYO~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47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pattFill prst="pct5">
                    <a:fgClr>
                      <a:srgbClr val="33CC33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6666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TRƯỜNG TIỂU HỌC ĐOÀN NGHIÊN</a:t>
            </a:r>
            <a:endParaRPr lang="en-US" sz="2800" b="1" kern="10">
              <a:ln w="28575">
                <a:pattFill prst="pct5">
                  <a:fgClr>
                    <a:srgbClr val="33CC33"/>
                  </a:fgClr>
                  <a:bgClr>
                    <a:srgbClr val="FF3300"/>
                  </a:bgClr>
                </a:patt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6666FF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8006" name="WordArt 6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93420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9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kính chào quý thầy cô và các em học sinh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057400" y="4114800"/>
            <a:ext cx="5638800" cy="1066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FF0066"/>
                </a:solidFill>
              </a:rPr>
              <a:t>MÔN DẠY</a:t>
            </a:r>
            <a:r>
              <a:rPr lang="en-US" altLang="en-US" sz="2800" b="1">
                <a:solidFill>
                  <a:srgbClr val="FF0066"/>
                </a:solidFill>
              </a:rPr>
              <a:t> :</a:t>
            </a:r>
            <a:r>
              <a:rPr lang="en-US" altLang="en-US" sz="3200" b="1">
                <a:solidFill>
                  <a:srgbClr val="FF0066"/>
                </a:solidFill>
              </a:rPr>
              <a:t>LTVC</a:t>
            </a:r>
          </a:p>
          <a:p>
            <a:pPr algn="ctr"/>
            <a:r>
              <a:rPr lang="en-US" altLang="en-US" sz="3200" b="1">
                <a:solidFill>
                  <a:srgbClr val="FF0066"/>
                </a:solidFill>
              </a:rPr>
              <a:t>Lớp BA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514600" y="5715000"/>
            <a:ext cx="4175125" cy="519113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u="sng">
                <a:solidFill>
                  <a:srgbClr val="0000FF"/>
                </a:solidFill>
              </a:rPr>
              <a:t>Giáo viên</a:t>
            </a:r>
            <a:r>
              <a:rPr lang="en-US" altLang="en-US" sz="2800"/>
              <a:t>: </a:t>
            </a:r>
            <a:r>
              <a:rPr lang="en-US" altLang="en-US" sz="2400">
                <a:solidFill>
                  <a:srgbClr val="FF0066"/>
                </a:solidFill>
              </a:rPr>
              <a:t>Nguyễn Thị 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6" name="Group 4"/>
          <p:cNvGraphicFramePr>
            <a:graphicFrameLocks noGrp="1"/>
          </p:cNvGraphicFramePr>
          <p:nvPr/>
        </p:nvGraphicFramePr>
        <p:xfrm>
          <a:off x="228600" y="1524000"/>
          <a:ext cx="9067800" cy="5416550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4275114708"/>
                    </a:ext>
                  </a:extLst>
                </a:gridCol>
                <a:gridCol w="6523037">
                  <a:extLst>
                    <a:ext uri="{9D8B030D-6E8A-4147-A177-3AD203B41FA5}">
                      <a16:colId xmlns:a16="http://schemas.microsoft.com/office/drawing/2014/main" val="1173276425"/>
                    </a:ext>
                  </a:extLst>
                </a:gridCol>
              </a:tblGrid>
              <a:tr h="162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a)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lễ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917563"/>
                  </a:ext>
                </a:extLst>
              </a:tr>
              <a:tr h="174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04253"/>
                  </a:ext>
                </a:extLst>
              </a:tr>
              <a:tr h="192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c) Tên một số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trong lễ hội và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914663"/>
                  </a:ext>
                </a:extLst>
              </a:tr>
            </a:tbl>
          </a:graphicData>
        </a:graphic>
      </p:graphicFrame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640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lễ hội đền Hùng, đền Gióng, chùa Hương, Tháp Bà, núi Bà, chùa Keo, Phủ Giầy, Kiếp Bạc, Cổ Loa,..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743200" y="3170238"/>
            <a:ext cx="6400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hội vật, bơi trải, đua thuyền, chọi trâu, đua voi, đua ngựa,chọi gà, thả diều, hội Lim, hội khỏe Phù Đổng,..</a:t>
            </a: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31095" name="Text Box 23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41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304800" y="100488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* Xem ảnh  một số hội ở nước ta</a:t>
            </a:r>
          </a:p>
        </p:txBody>
      </p:sp>
      <p:pic>
        <p:nvPicPr>
          <p:cNvPr id="114718" name="Picture 30" descr="hoi%20l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19600" cy="35067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6019800" y="5638800"/>
            <a:ext cx="167163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Hội Lim</a:t>
            </a:r>
          </a:p>
        </p:txBody>
      </p:sp>
      <p:pic>
        <p:nvPicPr>
          <p:cNvPr id="11472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267200" cy="3505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1371600" y="5562600"/>
            <a:ext cx="243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Hội đấu vật</a:t>
            </a:r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5486400" y="6172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(ở Bắc Ninh -13/1)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  <p:bldP spid="114719" grpId="0" animBg="1"/>
      <p:bldP spid="114721" grpId="0" animBg="1"/>
      <p:bldP spid="114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1066800" y="6172200"/>
            <a:ext cx="2895600" cy="5953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FCCB"/>
                    </a:gs>
                    <a:gs pos="100000">
                      <a:srgbClr val="A2FCC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đua thuyền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7461" name="Picture 53" descr="i56_153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3688"/>
            <a:ext cx="4572000" cy="32194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2" name="Picture 54" descr="hai-luu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267200" cy="3276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5181600" y="6172200"/>
            <a:ext cx="2895600" cy="5953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2FCCB"/>
                    </a:gs>
                    <a:gs pos="100000">
                      <a:srgbClr val="A2FCCB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Chọi trâu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0" grpId="0" animBg="1"/>
      <p:bldP spid="174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5029200" y="4343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86088" name="Text Box 72"/>
          <p:cNvSpPr txBox="1">
            <a:spLocks noChangeArrowheads="1"/>
          </p:cNvSpPr>
          <p:nvPr/>
        </p:nvSpPr>
        <p:spPr bwMode="auto">
          <a:xfrm>
            <a:off x="5410200" y="4572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6124" name="Text Box 108"/>
          <p:cNvSpPr txBox="1">
            <a:spLocks noChangeArrowheads="1"/>
          </p:cNvSpPr>
          <p:nvPr/>
        </p:nvSpPr>
        <p:spPr bwMode="auto">
          <a:xfrm>
            <a:off x="51054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86138" name="Group 122"/>
          <p:cNvGraphicFramePr>
            <a:graphicFrameLocks noGrp="1"/>
          </p:cNvGraphicFramePr>
          <p:nvPr/>
        </p:nvGraphicFramePr>
        <p:xfrm>
          <a:off x="381000" y="1219200"/>
          <a:ext cx="9067800" cy="5416550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3617814040"/>
                    </a:ext>
                  </a:extLst>
                </a:gridCol>
                <a:gridCol w="6523037">
                  <a:extLst>
                    <a:ext uri="{9D8B030D-6E8A-4147-A177-3AD203B41FA5}">
                      <a16:colId xmlns:a16="http://schemas.microsoft.com/office/drawing/2014/main" val="2534222151"/>
                    </a:ext>
                  </a:extLst>
                </a:gridCol>
              </a:tblGrid>
              <a:tr h="162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a)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lễ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606487"/>
                  </a:ext>
                </a:extLst>
              </a:tr>
              <a:tr h="174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154734"/>
                  </a:ext>
                </a:extLst>
              </a:tr>
              <a:tr h="192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c) Tên một số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trong lễ hội và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42676"/>
                  </a:ext>
                </a:extLst>
              </a:tr>
            </a:tbl>
          </a:graphicData>
        </a:graphic>
      </p:graphicFrame>
      <p:sp>
        <p:nvSpPr>
          <p:cNvPr id="86152" name="Text Box 136"/>
          <p:cNvSpPr txBox="1">
            <a:spLocks noChangeArrowheads="1"/>
          </p:cNvSpPr>
          <p:nvPr/>
        </p:nvSpPr>
        <p:spPr bwMode="auto">
          <a:xfrm>
            <a:off x="2895600" y="1219200"/>
            <a:ext cx="640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lễ hội đền Hùng, đền Gióng, chùa Hương, Tháp Bà, núi Bà, chùa Keo, Phủ Giầy, Kiếp Bạc, Cổ Loa,..</a:t>
            </a:r>
          </a:p>
        </p:txBody>
      </p:sp>
      <p:sp>
        <p:nvSpPr>
          <p:cNvPr id="86153" name="Text Box 137"/>
          <p:cNvSpPr txBox="1">
            <a:spLocks noChangeArrowheads="1"/>
          </p:cNvSpPr>
          <p:nvPr/>
        </p:nvSpPr>
        <p:spPr bwMode="auto">
          <a:xfrm>
            <a:off x="2895600" y="2819400"/>
            <a:ext cx="640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hội vật, bơi trải, đua thuyền, chọi trâu, đua voi, đua ngựa,chọi gà, thả diều, hội Lim, hội khỏe Phù Đổng,..</a:t>
            </a:r>
          </a:p>
        </p:txBody>
      </p:sp>
      <p:sp>
        <p:nvSpPr>
          <p:cNvPr id="86154" name="Text Box 138"/>
          <p:cNvSpPr txBox="1">
            <a:spLocks noChangeArrowheads="1"/>
          </p:cNvSpPr>
          <p:nvPr/>
        </p:nvSpPr>
        <p:spPr bwMode="auto">
          <a:xfrm>
            <a:off x="2895600" y="4572000"/>
            <a:ext cx="6400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cúng Phật, lễ Phật, thắp hương, tưởng niệm, rước kiệu, đua thuyền, đua ngựa, đua xe, kéo co, đánh đu, thả diều, chơi cờ tướng, chọi gà,..</a:t>
            </a:r>
          </a:p>
        </p:txBody>
      </p:sp>
      <p:sp>
        <p:nvSpPr>
          <p:cNvPr id="86155" name="Rectangle 139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86156" name="Text Box 140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86157" name="Text Box 141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pic>
        <p:nvPicPr>
          <p:cNvPr id="132103" name="Picture 7" descr="cúng ph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4038600" cy="40227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</a:rPr>
              <a:t>* Xem ảnh một số hoạt động trong lễ hội và hội.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609600" y="62626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cúng Phật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 descr="dang 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886200" cy="4038600"/>
          </a:xfrm>
          <a:prstGeom prst="rect">
            <a:avLst/>
          </a:prstGeom>
          <a:noFill/>
          <a:ln w="76200" cmpd="tri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572000" y="63388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Dâng hương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  <p:bldP spid="132105" grpId="0"/>
      <p:bldP spid="132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914400" y="6019800"/>
            <a:ext cx="2806700" cy="519113"/>
          </a:xfrm>
          <a:prstGeom prst="rect">
            <a:avLst/>
          </a:prstGeom>
          <a:gradFill rotWithShape="1">
            <a:gsLst>
              <a:gs pos="0">
                <a:srgbClr val="A2FCAD"/>
              </a:gs>
              <a:gs pos="100000">
                <a:srgbClr val="A2FCA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đua xe đạp  </a:t>
            </a:r>
          </a:p>
        </p:txBody>
      </p:sp>
      <p:pic>
        <p:nvPicPr>
          <p:cNvPr id="133129" name="Picture 9" descr="co k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800600" cy="4191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562600" y="6034088"/>
            <a:ext cx="1905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kéo co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33131" name="Picture 11" descr="toan quoc xe 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114800" cy="4267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  <p:bldP spid="133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76200" y="1066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II. Dấu phẩy: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1295400" y="1676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4178" name="Text Box 34"/>
          <p:cNvSpPr txBox="1">
            <a:spLocks noChangeArrowheads="1"/>
          </p:cNvSpPr>
          <p:nvPr/>
        </p:nvSpPr>
        <p:spPr bwMode="auto">
          <a:xfrm>
            <a:off x="152400" y="1524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3. Em đặt dấu phẩy vào những chỗ nào trong mỗi câu dưới đây?</a:t>
            </a: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>
            <a:off x="0" y="2590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 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a) Vì thương dân  Chử Đồng Tử và công chúa đi khắp nơi dạy dân cách trồng lúa  nuôi tằm  dệt vải.</a:t>
            </a: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>
            <a:off x="7366000" y="2955925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1" name="Text Box 37"/>
          <p:cNvSpPr txBox="1">
            <a:spLocks noChangeArrowheads="1"/>
          </p:cNvSpPr>
          <p:nvPr/>
        </p:nvSpPr>
        <p:spPr bwMode="auto">
          <a:xfrm>
            <a:off x="5613400" y="29845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3149600" y="24384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-22225" y="3806825"/>
            <a:ext cx="8861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b) Vì nhớ lời mẹ dặn không được làm phiền người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khác  chị em Xô-phi</a:t>
            </a: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đã về ngay.</a:t>
            </a: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889000" y="44323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5" name="Rectangle 41"/>
          <p:cNvSpPr>
            <a:spLocks noChangeArrowheads="1"/>
          </p:cNvSpPr>
          <p:nvPr/>
        </p:nvSpPr>
        <p:spPr bwMode="auto">
          <a:xfrm>
            <a:off x="76200" y="5241925"/>
            <a:ext cx="8731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c) Tại thiếu kinh nghiệm  nôn nóng và coi thường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đối thủ  Quắm Đen đã bị thua.</a:t>
            </a: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4343400" y="51054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1422400" y="58293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4188" name="Line 44"/>
          <p:cNvSpPr>
            <a:spLocks noChangeShapeType="1"/>
          </p:cNvSpPr>
          <p:nvPr/>
        </p:nvSpPr>
        <p:spPr bwMode="auto">
          <a:xfrm>
            <a:off x="1524000" y="2057400"/>
            <a:ext cx="7315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647700" y="2590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Vì</a:t>
            </a: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>
            <a:off x="444500" y="3810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Vì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495300" y="52451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Tại</a:t>
            </a:r>
          </a:p>
        </p:txBody>
      </p:sp>
      <p:sp>
        <p:nvSpPr>
          <p:cNvPr id="134192" name="Line 48"/>
          <p:cNvSpPr>
            <a:spLocks noChangeShapeType="1"/>
          </p:cNvSpPr>
          <p:nvPr/>
        </p:nvSpPr>
        <p:spPr bwMode="auto">
          <a:xfrm>
            <a:off x="304800" y="25146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8" grpId="0"/>
      <p:bldP spid="134179" grpId="0"/>
      <p:bldP spid="134180" grpId="0"/>
      <p:bldP spid="134181" grpId="0"/>
      <p:bldP spid="134182" grpId="0"/>
      <p:bldP spid="134183" grpId="0"/>
      <p:bldP spid="134184" grpId="0"/>
      <p:bldP spid="134185" grpId="0"/>
      <p:bldP spid="134186" grpId="0"/>
      <p:bldP spid="134187" grpId="0"/>
      <p:bldP spid="134189" grpId="0"/>
      <p:bldP spid="134189" grpId="1"/>
      <p:bldP spid="134190" grpId="0"/>
      <p:bldP spid="134190" grpId="1"/>
      <p:bldP spid="134191" grpId="0"/>
      <p:bldP spid="1341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 rot="216140">
            <a:off x="3810000" y="2895600"/>
            <a:ext cx="2819400" cy="4800600"/>
            <a:chOff x="2160" y="1728"/>
            <a:chExt cx="1536" cy="3024"/>
          </a:xfrm>
        </p:grpSpPr>
        <p:sp>
          <p:nvSpPr>
            <p:cNvPr id="135179" name="Freeform 4"/>
            <p:cNvSpPr>
              <a:spLocks/>
            </p:cNvSpPr>
            <p:nvPr/>
          </p:nvSpPr>
          <p:spPr bwMode="auto">
            <a:xfrm rot="334804">
              <a:off x="2616" y="2832"/>
              <a:ext cx="360" cy="1920"/>
            </a:xfrm>
            <a:custGeom>
              <a:avLst/>
              <a:gdLst>
                <a:gd name="T0" fmla="*/ 222 w 312"/>
                <a:gd name="T1" fmla="*/ 0 h 1488"/>
                <a:gd name="T2" fmla="*/ 332 w 312"/>
                <a:gd name="T3" fmla="*/ 867 h 1488"/>
                <a:gd name="T4" fmla="*/ 55 w 312"/>
                <a:gd name="T5" fmla="*/ 1486 h 1488"/>
                <a:gd name="T6" fmla="*/ 0 w 312"/>
                <a:gd name="T7" fmla="*/ 1920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1488">
                  <a:moveTo>
                    <a:pt x="192" y="0"/>
                  </a:moveTo>
                  <a:cubicBezTo>
                    <a:pt x="252" y="240"/>
                    <a:pt x="312" y="480"/>
                    <a:pt x="288" y="672"/>
                  </a:cubicBezTo>
                  <a:cubicBezTo>
                    <a:pt x="264" y="864"/>
                    <a:pt x="96" y="1016"/>
                    <a:pt x="48" y="1152"/>
                  </a:cubicBezTo>
                  <a:cubicBezTo>
                    <a:pt x="0" y="1288"/>
                    <a:pt x="0" y="1388"/>
                    <a:pt x="0" y="1488"/>
                  </a:cubicBezTo>
                </a:path>
              </a:pathLst>
            </a:custGeom>
            <a:noFill/>
            <a:ln w="762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180" name="Group 5"/>
            <p:cNvGrpSpPr>
              <a:grpSpLocks/>
            </p:cNvGrpSpPr>
            <p:nvPr/>
          </p:nvGrpSpPr>
          <p:grpSpPr bwMode="auto">
            <a:xfrm rot="-194552">
              <a:off x="2160" y="1728"/>
              <a:ext cx="1536" cy="1536"/>
              <a:chOff x="144" y="912"/>
              <a:chExt cx="2016" cy="1968"/>
            </a:xfrm>
          </p:grpSpPr>
          <p:sp>
            <p:nvSpPr>
              <p:cNvPr id="135181" name="Oval 6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864" cy="86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82" name="Oval 7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864" cy="86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83" name="Oval 8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864" cy="86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84" name="Oval 9"/>
              <p:cNvSpPr>
                <a:spLocks noChangeArrowheads="1"/>
              </p:cNvSpPr>
              <p:nvPr/>
            </p:nvSpPr>
            <p:spPr bwMode="auto">
              <a:xfrm>
                <a:off x="144" y="1200"/>
                <a:ext cx="864" cy="86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85" name="Oval 10"/>
              <p:cNvSpPr>
                <a:spLocks noChangeArrowheads="1"/>
              </p:cNvSpPr>
              <p:nvPr/>
            </p:nvSpPr>
            <p:spPr bwMode="auto">
              <a:xfrm>
                <a:off x="1296" y="1296"/>
                <a:ext cx="864" cy="864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86" name="Oval 11"/>
              <p:cNvSpPr>
                <a:spLocks noChangeArrowheads="1"/>
              </p:cNvSpPr>
              <p:nvPr/>
            </p:nvSpPr>
            <p:spPr bwMode="auto">
              <a:xfrm>
                <a:off x="672" y="1479"/>
                <a:ext cx="864" cy="86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 rot="703053">
            <a:off x="4267200" y="0"/>
            <a:ext cx="2895600" cy="3048000"/>
            <a:chOff x="638" y="647"/>
            <a:chExt cx="1584" cy="1776"/>
          </a:xfrm>
        </p:grpSpPr>
        <p:sp>
          <p:nvSpPr>
            <p:cNvPr id="135188" name="Freeform 13"/>
            <p:cNvSpPr>
              <a:spLocks/>
            </p:cNvSpPr>
            <p:nvPr/>
          </p:nvSpPr>
          <p:spPr bwMode="auto">
            <a:xfrm>
              <a:off x="1502" y="1895"/>
              <a:ext cx="48" cy="528"/>
            </a:xfrm>
            <a:custGeom>
              <a:avLst/>
              <a:gdLst>
                <a:gd name="T0" fmla="*/ 48 w 48"/>
                <a:gd name="T1" fmla="*/ 0 h 528"/>
                <a:gd name="T2" fmla="*/ 0 w 48"/>
                <a:gd name="T3" fmla="*/ 528 h 5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528">
                  <a:moveTo>
                    <a:pt x="48" y="0"/>
                  </a:moveTo>
                  <a:cubicBezTo>
                    <a:pt x="32" y="224"/>
                    <a:pt x="16" y="448"/>
                    <a:pt x="0" y="528"/>
                  </a:cubicBezTo>
                </a:path>
              </a:pathLst>
            </a:custGeom>
            <a:noFill/>
            <a:ln w="762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189" name="Group 14"/>
            <p:cNvGrpSpPr>
              <a:grpSpLocks/>
            </p:cNvGrpSpPr>
            <p:nvPr/>
          </p:nvGrpSpPr>
          <p:grpSpPr bwMode="auto">
            <a:xfrm rot="-1121180">
              <a:off x="638" y="647"/>
              <a:ext cx="1584" cy="1584"/>
              <a:chOff x="5232" y="1152"/>
              <a:chExt cx="2016" cy="1968"/>
            </a:xfrm>
          </p:grpSpPr>
          <p:sp>
            <p:nvSpPr>
              <p:cNvPr id="135190" name="Oval 15"/>
              <p:cNvSpPr>
                <a:spLocks noChangeArrowheads="1"/>
              </p:cNvSpPr>
              <p:nvPr/>
            </p:nvSpPr>
            <p:spPr bwMode="auto">
              <a:xfrm>
                <a:off x="5328" y="2160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91" name="Oval 16"/>
              <p:cNvSpPr>
                <a:spLocks noChangeArrowheads="1"/>
              </p:cNvSpPr>
              <p:nvPr/>
            </p:nvSpPr>
            <p:spPr bwMode="auto">
              <a:xfrm>
                <a:off x="5808" y="1152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92" name="Oval 17"/>
              <p:cNvSpPr>
                <a:spLocks noChangeArrowheads="1"/>
              </p:cNvSpPr>
              <p:nvPr/>
            </p:nvSpPr>
            <p:spPr bwMode="auto">
              <a:xfrm>
                <a:off x="6144" y="2256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93" name="Oval 18"/>
              <p:cNvSpPr>
                <a:spLocks noChangeArrowheads="1"/>
              </p:cNvSpPr>
              <p:nvPr/>
            </p:nvSpPr>
            <p:spPr bwMode="auto">
              <a:xfrm>
                <a:off x="5232" y="1440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94" name="Oval 19"/>
              <p:cNvSpPr>
                <a:spLocks noChangeArrowheads="1"/>
              </p:cNvSpPr>
              <p:nvPr/>
            </p:nvSpPr>
            <p:spPr bwMode="auto">
              <a:xfrm>
                <a:off x="6384" y="1536"/>
                <a:ext cx="864" cy="86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195" name="Oval 20"/>
              <p:cNvSpPr>
                <a:spLocks noChangeArrowheads="1"/>
              </p:cNvSpPr>
              <p:nvPr/>
            </p:nvSpPr>
            <p:spPr bwMode="auto">
              <a:xfrm>
                <a:off x="5782" y="1706"/>
                <a:ext cx="864" cy="86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 rot="725350">
            <a:off x="6083300" y="1736725"/>
            <a:ext cx="3517900" cy="6340475"/>
            <a:chOff x="3497" y="843"/>
            <a:chExt cx="2216" cy="3994"/>
          </a:xfrm>
        </p:grpSpPr>
        <p:sp>
          <p:nvSpPr>
            <p:cNvPr id="135197" name="Freeform 22"/>
            <p:cNvSpPr>
              <a:spLocks/>
            </p:cNvSpPr>
            <p:nvPr/>
          </p:nvSpPr>
          <p:spPr bwMode="auto">
            <a:xfrm rot="774239">
              <a:off x="3497" y="2101"/>
              <a:ext cx="768" cy="2736"/>
            </a:xfrm>
            <a:custGeom>
              <a:avLst/>
              <a:gdLst>
                <a:gd name="T0" fmla="*/ 576 w 768"/>
                <a:gd name="T1" fmla="*/ 0 h 2736"/>
                <a:gd name="T2" fmla="*/ 672 w 768"/>
                <a:gd name="T3" fmla="*/ 1008 h 2736"/>
                <a:gd name="T4" fmla="*/ 0 w 768"/>
                <a:gd name="T5" fmla="*/ 2736 h 2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2736">
                  <a:moveTo>
                    <a:pt x="576" y="0"/>
                  </a:moveTo>
                  <a:cubicBezTo>
                    <a:pt x="672" y="276"/>
                    <a:pt x="768" y="552"/>
                    <a:pt x="672" y="1008"/>
                  </a:cubicBezTo>
                  <a:cubicBezTo>
                    <a:pt x="576" y="1464"/>
                    <a:pt x="288" y="2100"/>
                    <a:pt x="0" y="2736"/>
                  </a:cubicBezTo>
                </a:path>
              </a:pathLst>
            </a:custGeom>
            <a:noFill/>
            <a:ln w="762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8" name="Oval 23"/>
            <p:cNvSpPr>
              <a:spLocks noChangeArrowheads="1"/>
            </p:cNvSpPr>
            <p:nvPr/>
          </p:nvSpPr>
          <p:spPr bwMode="auto">
            <a:xfrm rot="144226">
              <a:off x="3741" y="1637"/>
              <a:ext cx="679" cy="696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199" name="Oval 24"/>
            <p:cNvSpPr>
              <a:spLocks noChangeArrowheads="1"/>
            </p:cNvSpPr>
            <p:nvPr/>
          </p:nvSpPr>
          <p:spPr bwMode="auto">
            <a:xfrm rot="144226">
              <a:off x="4153" y="843"/>
              <a:ext cx="678" cy="69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200" name="Oval 25"/>
            <p:cNvSpPr>
              <a:spLocks noChangeArrowheads="1"/>
            </p:cNvSpPr>
            <p:nvPr/>
          </p:nvSpPr>
          <p:spPr bwMode="auto">
            <a:xfrm rot="144226">
              <a:off x="4379" y="1742"/>
              <a:ext cx="678" cy="69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201" name="Oval 26"/>
            <p:cNvSpPr>
              <a:spLocks noChangeArrowheads="1"/>
            </p:cNvSpPr>
            <p:nvPr/>
          </p:nvSpPr>
          <p:spPr bwMode="auto">
            <a:xfrm rot="144226">
              <a:off x="3690" y="1055"/>
              <a:ext cx="679" cy="69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202" name="Oval 27"/>
            <p:cNvSpPr>
              <a:spLocks noChangeArrowheads="1"/>
            </p:cNvSpPr>
            <p:nvPr/>
          </p:nvSpPr>
          <p:spPr bwMode="auto">
            <a:xfrm rot="144226">
              <a:off x="4591" y="1170"/>
              <a:ext cx="679" cy="69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203" name="Oval 28"/>
            <p:cNvSpPr>
              <a:spLocks noChangeArrowheads="1"/>
            </p:cNvSpPr>
            <p:nvPr/>
          </p:nvSpPr>
          <p:spPr bwMode="auto">
            <a:xfrm rot="144226">
              <a:off x="4138" y="1292"/>
              <a:ext cx="671" cy="6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35204" name="Freeform 29"/>
            <p:cNvSpPr>
              <a:spLocks/>
            </p:cNvSpPr>
            <p:nvPr/>
          </p:nvSpPr>
          <p:spPr bwMode="auto">
            <a:xfrm rot="-978701">
              <a:off x="3505" y="3225"/>
              <a:ext cx="2208" cy="584"/>
            </a:xfrm>
            <a:custGeom>
              <a:avLst/>
              <a:gdLst>
                <a:gd name="T0" fmla="*/ 484 w 2192"/>
                <a:gd name="T1" fmla="*/ 474 h 1016"/>
                <a:gd name="T2" fmla="*/ 1160 w 2192"/>
                <a:gd name="T3" fmla="*/ 87 h 1016"/>
                <a:gd name="T4" fmla="*/ 2127 w 2192"/>
                <a:gd name="T5" fmla="*/ 60 h 1016"/>
                <a:gd name="T6" fmla="*/ 1644 w 2192"/>
                <a:gd name="T7" fmla="*/ 446 h 1016"/>
                <a:gd name="T8" fmla="*/ 338 w 2192"/>
                <a:gd name="T9" fmla="*/ 474 h 1016"/>
                <a:gd name="T10" fmla="*/ 0 w 2192"/>
                <a:gd name="T11" fmla="*/ 584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2" h="1016">
                  <a:moveTo>
                    <a:pt x="480" y="824"/>
                  </a:moveTo>
                  <a:cubicBezTo>
                    <a:pt x="680" y="548"/>
                    <a:pt x="880" y="272"/>
                    <a:pt x="1152" y="152"/>
                  </a:cubicBezTo>
                  <a:cubicBezTo>
                    <a:pt x="1424" y="32"/>
                    <a:pt x="2032" y="0"/>
                    <a:pt x="2112" y="104"/>
                  </a:cubicBezTo>
                  <a:cubicBezTo>
                    <a:pt x="2192" y="208"/>
                    <a:pt x="1928" y="656"/>
                    <a:pt x="1632" y="776"/>
                  </a:cubicBezTo>
                  <a:cubicBezTo>
                    <a:pt x="1336" y="896"/>
                    <a:pt x="608" y="784"/>
                    <a:pt x="336" y="824"/>
                  </a:cubicBezTo>
                  <a:cubicBezTo>
                    <a:pt x="64" y="864"/>
                    <a:pt x="56" y="984"/>
                    <a:pt x="0" y="1016"/>
                  </a:cubicBezTo>
                </a:path>
              </a:pathLst>
            </a:custGeom>
            <a:solidFill>
              <a:schemeClr val="folHlink"/>
            </a:solidFill>
            <a:ln w="762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0" y="1676400"/>
            <a:ext cx="4953000" cy="5181600"/>
            <a:chOff x="-274" y="2256"/>
            <a:chExt cx="2914" cy="2896"/>
          </a:xfrm>
        </p:grpSpPr>
        <p:sp>
          <p:nvSpPr>
            <p:cNvPr id="135206" name="Freeform 31"/>
            <p:cNvSpPr>
              <a:spLocks/>
            </p:cNvSpPr>
            <p:nvPr/>
          </p:nvSpPr>
          <p:spPr bwMode="auto">
            <a:xfrm>
              <a:off x="1584" y="3488"/>
              <a:ext cx="1056" cy="1664"/>
            </a:xfrm>
            <a:custGeom>
              <a:avLst/>
              <a:gdLst>
                <a:gd name="T0" fmla="*/ 0 w 1056"/>
                <a:gd name="T1" fmla="*/ 0 h 1664"/>
                <a:gd name="T2" fmla="*/ 864 w 1056"/>
                <a:gd name="T3" fmla="*/ 1488 h 1664"/>
                <a:gd name="T4" fmla="*/ 1056 w 1056"/>
                <a:gd name="T5" fmla="*/ 1056 h 16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1664">
                  <a:moveTo>
                    <a:pt x="0" y="0"/>
                  </a:moveTo>
                  <a:cubicBezTo>
                    <a:pt x="344" y="656"/>
                    <a:pt x="688" y="1312"/>
                    <a:pt x="864" y="1488"/>
                  </a:cubicBezTo>
                  <a:cubicBezTo>
                    <a:pt x="1040" y="1664"/>
                    <a:pt x="1024" y="1128"/>
                    <a:pt x="1056" y="1056"/>
                  </a:cubicBezTo>
                </a:path>
              </a:pathLst>
            </a:custGeom>
            <a:noFill/>
            <a:ln w="76200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207" name="Group 32"/>
            <p:cNvGrpSpPr>
              <a:grpSpLocks/>
            </p:cNvGrpSpPr>
            <p:nvPr/>
          </p:nvGrpSpPr>
          <p:grpSpPr bwMode="auto">
            <a:xfrm rot="-1327426">
              <a:off x="690" y="2256"/>
              <a:ext cx="1584" cy="1584"/>
              <a:chOff x="2304" y="960"/>
              <a:chExt cx="2016" cy="1968"/>
            </a:xfrm>
          </p:grpSpPr>
          <p:sp>
            <p:nvSpPr>
              <p:cNvPr id="135208" name="Oval 33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209" name="Oval 34"/>
              <p:cNvSpPr>
                <a:spLocks noChangeArrowheads="1"/>
              </p:cNvSpPr>
              <p:nvPr/>
            </p:nvSpPr>
            <p:spPr bwMode="auto">
              <a:xfrm>
                <a:off x="2880" y="960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210" name="Oval 35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211" name="Oval 36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212" name="Oval 37"/>
              <p:cNvSpPr>
                <a:spLocks noChangeArrowheads="1"/>
              </p:cNvSpPr>
              <p:nvPr/>
            </p:nvSpPr>
            <p:spPr bwMode="auto">
              <a:xfrm>
                <a:off x="3456" y="1344"/>
                <a:ext cx="864" cy="864"/>
              </a:xfrm>
              <a:prstGeom prst="ellipse">
                <a:avLst/>
              </a:prstGeom>
              <a:solidFill>
                <a:srgbClr val="9933FF"/>
              </a:solidFill>
              <a:ln w="952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135213" name="Oval 38"/>
              <p:cNvSpPr>
                <a:spLocks noChangeArrowheads="1"/>
              </p:cNvSpPr>
              <p:nvPr/>
            </p:nvSpPr>
            <p:spPr bwMode="auto">
              <a:xfrm>
                <a:off x="2845" y="1488"/>
                <a:ext cx="864" cy="86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  <p:grpSp>
          <p:nvGrpSpPr>
            <p:cNvPr id="135214" name="Group 39"/>
            <p:cNvGrpSpPr>
              <a:grpSpLocks/>
            </p:cNvGrpSpPr>
            <p:nvPr/>
          </p:nvGrpSpPr>
          <p:grpSpPr bwMode="auto">
            <a:xfrm>
              <a:off x="-274" y="3479"/>
              <a:ext cx="2472" cy="1296"/>
              <a:chOff x="136" y="4184"/>
              <a:chExt cx="2520" cy="1200"/>
            </a:xfrm>
          </p:grpSpPr>
          <p:sp>
            <p:nvSpPr>
              <p:cNvPr id="135215" name="Freeform 40"/>
              <p:cNvSpPr>
                <a:spLocks/>
              </p:cNvSpPr>
              <p:nvPr/>
            </p:nvSpPr>
            <p:spPr bwMode="auto">
              <a:xfrm>
                <a:off x="136" y="4184"/>
                <a:ext cx="2520" cy="1200"/>
              </a:xfrm>
              <a:custGeom>
                <a:avLst/>
                <a:gdLst>
                  <a:gd name="T0" fmla="*/ 1976 w 2520"/>
                  <a:gd name="T1" fmla="*/ 952 h 1200"/>
                  <a:gd name="T2" fmla="*/ 1256 w 2520"/>
                  <a:gd name="T3" fmla="*/ 232 h 1200"/>
                  <a:gd name="T4" fmla="*/ 104 w 2520"/>
                  <a:gd name="T5" fmla="*/ 88 h 1200"/>
                  <a:gd name="T6" fmla="*/ 632 w 2520"/>
                  <a:gd name="T7" fmla="*/ 760 h 1200"/>
                  <a:gd name="T8" fmla="*/ 1544 w 2520"/>
                  <a:gd name="T9" fmla="*/ 904 h 1200"/>
                  <a:gd name="T10" fmla="*/ 2120 w 2520"/>
                  <a:gd name="T11" fmla="*/ 952 h 1200"/>
                  <a:gd name="T12" fmla="*/ 2408 w 2520"/>
                  <a:gd name="T13" fmla="*/ 1048 h 1200"/>
                  <a:gd name="T14" fmla="*/ 2504 w 2520"/>
                  <a:gd name="T15" fmla="*/ 1192 h 1200"/>
                  <a:gd name="T16" fmla="*/ 2504 w 2520"/>
                  <a:gd name="T17" fmla="*/ 1096 h 1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20" h="1200">
                    <a:moveTo>
                      <a:pt x="1976" y="952"/>
                    </a:moveTo>
                    <a:cubicBezTo>
                      <a:pt x="1772" y="664"/>
                      <a:pt x="1568" y="376"/>
                      <a:pt x="1256" y="232"/>
                    </a:cubicBezTo>
                    <a:cubicBezTo>
                      <a:pt x="944" y="88"/>
                      <a:pt x="208" y="0"/>
                      <a:pt x="104" y="88"/>
                    </a:cubicBezTo>
                    <a:cubicBezTo>
                      <a:pt x="0" y="176"/>
                      <a:pt x="392" y="624"/>
                      <a:pt x="632" y="760"/>
                    </a:cubicBezTo>
                    <a:cubicBezTo>
                      <a:pt x="872" y="896"/>
                      <a:pt x="1296" y="872"/>
                      <a:pt x="1544" y="904"/>
                    </a:cubicBezTo>
                    <a:cubicBezTo>
                      <a:pt x="1792" y="936"/>
                      <a:pt x="1976" y="928"/>
                      <a:pt x="2120" y="952"/>
                    </a:cubicBezTo>
                    <a:cubicBezTo>
                      <a:pt x="2264" y="976"/>
                      <a:pt x="2344" y="1008"/>
                      <a:pt x="2408" y="1048"/>
                    </a:cubicBezTo>
                    <a:cubicBezTo>
                      <a:pt x="2472" y="1088"/>
                      <a:pt x="2488" y="1184"/>
                      <a:pt x="2504" y="1192"/>
                    </a:cubicBezTo>
                    <a:cubicBezTo>
                      <a:pt x="2520" y="1200"/>
                      <a:pt x="2512" y="1148"/>
                      <a:pt x="2504" y="1096"/>
                    </a:cubicBezTo>
                  </a:path>
                </a:pathLst>
              </a:custGeom>
              <a:solidFill>
                <a:schemeClr val="folHlink"/>
              </a:solidFill>
              <a:ln w="7620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6" name="Freeform 41"/>
              <p:cNvSpPr>
                <a:spLocks/>
              </p:cNvSpPr>
              <p:nvPr/>
            </p:nvSpPr>
            <p:spPr bwMode="auto">
              <a:xfrm>
                <a:off x="480" y="4464"/>
                <a:ext cx="1488" cy="576"/>
              </a:xfrm>
              <a:custGeom>
                <a:avLst/>
                <a:gdLst>
                  <a:gd name="T0" fmla="*/ 1488 w 1488"/>
                  <a:gd name="T1" fmla="*/ 576 h 576"/>
                  <a:gd name="T2" fmla="*/ 816 w 1488"/>
                  <a:gd name="T3" fmla="*/ 240 h 576"/>
                  <a:gd name="T4" fmla="*/ 240 w 1488"/>
                  <a:gd name="T5" fmla="*/ 144 h 576"/>
                  <a:gd name="T6" fmla="*/ 0 w 1488"/>
                  <a:gd name="T7" fmla="*/ 0 h 5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88" h="576">
                    <a:moveTo>
                      <a:pt x="1488" y="576"/>
                    </a:moveTo>
                    <a:cubicBezTo>
                      <a:pt x="1256" y="444"/>
                      <a:pt x="1024" y="312"/>
                      <a:pt x="816" y="240"/>
                    </a:cubicBezTo>
                    <a:cubicBezTo>
                      <a:pt x="608" y="168"/>
                      <a:pt x="376" y="184"/>
                      <a:pt x="240" y="144"/>
                    </a:cubicBezTo>
                    <a:cubicBezTo>
                      <a:pt x="104" y="104"/>
                      <a:pt x="52" y="52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057400" y="2362200"/>
            <a:ext cx="17526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Nêu tên một</a:t>
            </a:r>
          </a:p>
          <a:p>
            <a:pPr algn="ctr"/>
            <a:r>
              <a:rPr lang="en-US" altLang="en-US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số lễ hội</a:t>
            </a:r>
            <a:r>
              <a:rPr lang="en-US" altLang="en-US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5218" name="WordArt 46"/>
          <p:cNvSpPr>
            <a:spLocks noChangeArrowheads="1" noChangeShapeType="1" noTextEdit="1"/>
          </p:cNvSpPr>
          <p:nvPr/>
        </p:nvSpPr>
        <p:spPr bwMode="auto">
          <a:xfrm>
            <a:off x="2022475" y="152400"/>
            <a:ext cx="5978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4400" b="1" i="1" kern="10">
                <a:ln w="9525">
                  <a:round/>
                  <a:headEnd/>
                  <a:tailEnd/>
                </a:ln>
                <a:solidFill>
                  <a:srgbClr val="FFFF00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:Hái hoa dân chủ</a:t>
            </a:r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4038600" y="3276600"/>
            <a:ext cx="2209800" cy="1600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một số 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hoạt động </a:t>
            </a:r>
          </a:p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trong lễ hội</a:t>
            </a:r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4876800" y="533400"/>
            <a:ext cx="1676400" cy="16002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Dấu phẩy</a:t>
            </a:r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6934200" y="2133600"/>
            <a:ext cx="1981200" cy="1676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Nêu tên một</a:t>
            </a:r>
          </a:p>
          <a:p>
            <a:pPr algn="ctr"/>
            <a:r>
              <a:rPr lang="en-US" alt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số hội</a:t>
            </a:r>
          </a:p>
        </p:txBody>
      </p:sp>
      <p:pic>
        <p:nvPicPr>
          <p:cNvPr id="135223" name="Picture 55" descr="Tro c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</p:childTnLst>
        </p:cTn>
      </p:par>
    </p:tnLst>
    <p:bldLst>
      <p:bldP spid="21549" grpId="0" animBg="1"/>
      <p:bldP spid="21546" grpId="0" animBg="1"/>
      <p:bldP spid="21547" grpId="0" animBg="1"/>
      <p:bldP spid="215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1600200" y="3108325"/>
            <a:ext cx="5943600" cy="1563688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 siêng, năng nghe lời, cô giáo Như đã đạt học sinh giỏi.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524000" y="14478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Em hãy đặt lại dấu phẩy cho thích hợp trong câu sau: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1600200" y="4876800"/>
            <a:ext cx="5943600" cy="156368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 siêng năng</a:t>
            </a:r>
            <a: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nghe lời cô giáo</a:t>
            </a:r>
            <a: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Như đã đạt học sinh giỏi.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animBg="1"/>
      <p:bldP spid="136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9" name="AutoShape 49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verticalScroll">
            <a:avLst>
              <a:gd name="adj" fmla="val 12500"/>
            </a:avLst>
          </a:prstGeom>
          <a:solidFill>
            <a:srgbClr val="FECED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2133600" y="2743200"/>
            <a:ext cx="495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1/Về nhà xem lại các bài LTVC đã học để chuẩn bị ôn tập vào tuần sau.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962400" y="1928813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663300"/>
                </a:solidFill>
              </a:rPr>
              <a:t>DẶN DÒ</a:t>
            </a:r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2209800" y="4114800"/>
            <a:ext cx="495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2/Về nhà làm vào vở bài tập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52600" y="508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Thứ sáu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FF"/>
                </a:solidFill>
              </a:rPr>
              <a:t>ngày 28  tháng 2 năm 2014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0" y="563563"/>
            <a:ext cx="303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Kiểm tra bài cũ</a:t>
            </a:r>
            <a:r>
              <a:rPr lang="en-US" altLang="en-US" sz="32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6781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447800" y="22098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600200" y="35814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727325" y="575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76200" y="533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0" y="10668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1/Đoạn thơ sau có những sự vật và con vật nào được nhân hóa?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762000" y="2057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Những chị lúa phất phơ bím tóc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762000" y="2590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Những cậu tre bá vai nhau thì thầm đứng học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762000" y="30988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Đàn cò áo trắng 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762000" y="3581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Khiêng nắng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762000" y="40386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Qua sông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762000" y="45466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 gió chăn mây trên đồng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762000" y="4991100"/>
            <a:ext cx="6515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Bác mặt trời đạp xe qua ngọn núi.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5334000" y="5486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819400" y="2590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882900" y="3073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914400" y="35814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>
            <a:off x="1447800" y="5029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>
            <a:off x="1676400" y="5486400"/>
            <a:ext cx="121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106" grpId="0"/>
      <p:bldP spid="2113" grpId="0"/>
      <p:bldP spid="2114" grpId="0"/>
      <p:bldP spid="2115" grpId="0"/>
      <p:bldP spid="2116" grpId="0"/>
      <p:bldP spid="2117" grpId="0"/>
      <p:bldP spid="2118" grpId="0"/>
      <p:bldP spid="2119" grpId="0"/>
      <p:bldP spid="2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7225" name="Picture 9" descr="MISSYO~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MISSYO~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9144000" cy="69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1534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XIN CHÂN THÀNH CẢM ƠN QUÝ THẦY CÔ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228" name="WordArt 12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4791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7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7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447800" y="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</a:rPr>
              <a:t>Thứ </a:t>
            </a:r>
            <a:r>
              <a:rPr lang="en-US" altLang="en-US" sz="2800">
                <a:solidFill>
                  <a:srgbClr val="0000CC"/>
                </a:solidFill>
              </a:rPr>
              <a:t>tư </a:t>
            </a:r>
            <a:r>
              <a:rPr lang="en-US" altLang="en-US" sz="2800">
                <a:solidFill>
                  <a:srgbClr val="0000FF"/>
                </a:solidFill>
              </a:rPr>
              <a:t>ngày 22 tháng 10 năm 2008</a:t>
            </a:r>
          </a:p>
        </p:txBody>
      </p:sp>
      <p:sp>
        <p:nvSpPr>
          <p:cNvPr id="79883" name="WordArt 11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2133600" cy="487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524125" y="6096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SO SÁNH . DẤU CHẤM</a:t>
            </a:r>
            <a:r>
              <a:rPr lang="en-US" altLang="en-US" sz="28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79885" name="Picture 13" descr="Tro c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362200" y="2590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Đ</a:t>
            </a:r>
            <a:r>
              <a:rPr lang="en-US" altLang="en-US" sz="3200" b="1">
                <a:solidFill>
                  <a:srgbClr val="0000CC"/>
                </a:solidFill>
              </a:rPr>
              <a:t>Ả</a:t>
            </a:r>
            <a:r>
              <a:rPr lang="en-US" altLang="en-US" sz="3200" b="1">
                <a:solidFill>
                  <a:schemeClr val="hlink"/>
                </a:solidFill>
              </a:rPr>
              <a:t>O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9900"/>
                </a:solidFill>
              </a:rPr>
              <a:t>C</a:t>
            </a:r>
            <a:r>
              <a:rPr lang="en-US" altLang="en-US" sz="3200" b="1">
                <a:solidFill>
                  <a:srgbClr val="000000"/>
                </a:solidFill>
              </a:rPr>
              <a:t>H</a:t>
            </a:r>
            <a:r>
              <a:rPr lang="en-US" altLang="en-US" sz="3200" b="1">
                <a:solidFill>
                  <a:srgbClr val="FF33CC"/>
                </a:solidFill>
              </a:rPr>
              <a:t>Ữ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FF9900"/>
                </a:solidFill>
              </a:rPr>
              <a:t>Đ</a:t>
            </a:r>
            <a:r>
              <a:rPr lang="en-US" altLang="en-US" sz="3200" b="1"/>
              <a:t>O</a:t>
            </a:r>
            <a:r>
              <a:rPr lang="en-US" altLang="en-US" sz="3200" b="1">
                <a:solidFill>
                  <a:srgbClr val="663300"/>
                </a:solidFill>
              </a:rPr>
              <a:t>Á</a:t>
            </a:r>
            <a:r>
              <a:rPr lang="en-US" altLang="en-US" sz="3200" b="1">
                <a:solidFill>
                  <a:srgbClr val="FF33CC"/>
                </a:solidFill>
              </a:rPr>
              <a:t>N</a:t>
            </a: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0000CC"/>
                </a:solidFill>
              </a:rPr>
              <a:t>N</a:t>
            </a:r>
            <a:r>
              <a:rPr lang="en-US" altLang="en-US" sz="3200" b="1">
                <a:solidFill>
                  <a:srgbClr val="FF3300"/>
                </a:solidFill>
              </a:rPr>
              <a:t>G</a:t>
            </a:r>
            <a:r>
              <a:rPr lang="en-US" altLang="en-US" sz="3200" b="1">
                <a:solidFill>
                  <a:srgbClr val="009900"/>
                </a:solidFill>
              </a:rPr>
              <a:t>H</a:t>
            </a:r>
            <a:r>
              <a:rPr lang="en-US" altLang="en-US" sz="3200" b="1">
                <a:solidFill>
                  <a:srgbClr val="663300"/>
                </a:solidFill>
              </a:rPr>
              <a:t>Ĩ</a:t>
            </a:r>
            <a:r>
              <a:rPr lang="en-US" altLang="en-US" sz="3200" b="1">
                <a:solidFill>
                  <a:srgbClr val="FF9900"/>
                </a:solidFill>
              </a:rPr>
              <a:t>A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26670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2185988" y="3886200"/>
            <a:ext cx="2133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543175" y="3886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giọng hót</a:t>
            </a:r>
            <a:r>
              <a:rPr lang="en-US" altLang="en-US"/>
              <a:t>  </a:t>
            </a: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6343650" y="3200400"/>
            <a:ext cx="2133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334125" y="3276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một tiếng nhạc</a:t>
            </a:r>
            <a:r>
              <a:rPr lang="en-US" altLang="en-US"/>
              <a:t> 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1676400" y="3200400"/>
            <a:ext cx="2133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1752600" y="3276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chim sơn ca </a:t>
            </a: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4895850" y="3886200"/>
            <a:ext cx="35814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5148263" y="3886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du dương trầm bổng</a:t>
            </a:r>
            <a:r>
              <a:rPr lang="en-US" altLang="en-US"/>
              <a:t> </a:t>
            </a: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4038600" y="3200400"/>
            <a:ext cx="2133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267200" y="3276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</a:t>
            </a:r>
            <a:r>
              <a:rPr lang="en-US" altLang="en-US" sz="2400"/>
              <a:t>như 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885950" y="4605338"/>
            <a:ext cx="647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Giọng hót chim sơn ca như một tiếng nhạc du dương trầm bổng.</a:t>
            </a:r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2081213" y="5000625"/>
            <a:ext cx="3200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5943600" y="5000625"/>
            <a:ext cx="2133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03" name="Picture 31" descr="Picture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/>
      <p:bldP spid="79889" grpId="0"/>
      <p:bldP spid="79891" grpId="0"/>
      <p:bldP spid="79894" grpId="0"/>
      <p:bldP spid="79896" grpId="0"/>
      <p:bldP spid="79898" grpId="0"/>
      <p:bldP spid="799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128x128P_5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S128x128P_8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1534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XIN CHÂN THÀNH CẢM ƠN QUÝ THẦY CÔ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4791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89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7" name="OUTPUT_ndacK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257800" y="4648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4" name="Picture 20" descr="Picture 2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D9D9F"/>
              </a:clrFrom>
              <a:clrTo>
                <a:srgbClr val="9D9D9F">
                  <a:alpha val="0"/>
                </a:srgbClr>
              </a:clrTo>
            </a:clrChange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52400"/>
            <a:ext cx="8001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85800" y="38100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</a:rPr>
              <a:t>   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2209800" y="25146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Picture 1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48F93"/>
              </a:clrFrom>
              <a:clrTo>
                <a:srgbClr val="948F93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t="26250" r="28799" b="43800"/>
          <a:stretch>
            <a:fillRect/>
          </a:stretch>
        </p:blipFill>
        <p:spPr bwMode="auto">
          <a:xfrm rot="3837245">
            <a:off x="-1993107" y="-369093"/>
            <a:ext cx="23733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OUTPUT_ndacK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33400" y="3349625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066800" y="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895600" y="457200"/>
            <a:ext cx="281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0000FF"/>
                </a:solidFill>
              </a:rPr>
              <a:t>Kiểm tra bài cũ</a:t>
            </a:r>
            <a:r>
              <a:rPr lang="en-US" altLang="en-US" b="1"/>
              <a:t>: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2/Tìm và gạch chân dưới bộ phận câu trả lời cho câu hỏi “ Vì sao?”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85800" y="2438400"/>
            <a:ext cx="7620000" cy="60801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a. Cả lớp cười ồ lên vì câu thơ vô lí quá.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85800" y="3352800"/>
            <a:ext cx="7620000" cy="1095375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b. Chị em Xô- phi đã về ngay vì nhớ lời mẹ dặn không được làm phiền người khác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343400" y="2933700"/>
            <a:ext cx="3124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6096000" y="388620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914400" y="4343400"/>
            <a:ext cx="655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2667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</a:rPr>
              <a:t>          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127125" y="483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6400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352800" y="381000"/>
            <a:ext cx="19812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" y="60325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                                                          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endParaRPr lang="en-US" altLang="en-US" sz="2000">
              <a:solidFill>
                <a:srgbClr val="009900"/>
              </a:solidFill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-12700" y="10795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I. Từ ngữ về lễ hội:</a:t>
            </a: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0" y="1625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1.Chọn nghĩa thích hợp ở cột B cho các từ ở cột A:</a:t>
            </a: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057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5257800" y="20875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304800" y="2620963"/>
            <a:ext cx="8382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133600" y="2667000"/>
            <a:ext cx="70104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Hoạt động tập thể có cả phần lễ và phần hội.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304800" y="3708400"/>
            <a:ext cx="8382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lễ</a:t>
            </a: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2133600" y="3733800"/>
            <a:ext cx="70104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Cuộc vui tổ chức cho đông người dự theo phong tục hoặc nhân dịp đặc biệt.</a:t>
            </a: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304800" y="4762500"/>
            <a:ext cx="8382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Lễhội</a:t>
            </a: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2133600" y="4800600"/>
            <a:ext cx="7010400" cy="10763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Các nghi thức nhằm đánh dấu hoặc kỉ niệm một sự kiện có ý nghĩa.</a:t>
            </a:r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1143000" y="3200400"/>
            <a:ext cx="9906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2" name="Line 62"/>
          <p:cNvSpPr>
            <a:spLocks noChangeShapeType="1"/>
          </p:cNvSpPr>
          <p:nvPr/>
        </p:nvSpPr>
        <p:spPr bwMode="auto">
          <a:xfrm flipV="1">
            <a:off x="1143000" y="3200400"/>
            <a:ext cx="990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>
            <a:off x="1143000" y="4216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4" name="Line 64"/>
          <p:cNvSpPr>
            <a:spLocks noChangeShapeType="1"/>
          </p:cNvSpPr>
          <p:nvPr/>
        </p:nvSpPr>
        <p:spPr bwMode="auto">
          <a:xfrm>
            <a:off x="533400" y="2133600"/>
            <a:ext cx="807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1" grpId="0"/>
      <p:bldP spid="97322" grpId="0"/>
      <p:bldP spid="97323" grpId="0"/>
      <p:bldP spid="97324" grpId="0"/>
      <p:bldP spid="97325" grpId="0"/>
      <p:bldP spid="97326" grpId="0" animBg="1"/>
      <p:bldP spid="97328" grpId="0" animBg="1"/>
      <p:bldP spid="97330" grpId="0" animBg="1"/>
      <p:bldP spid="97331" grpId="0" animBg="1"/>
      <p:bldP spid="97332" grpId="0" animBg="1"/>
      <p:bldP spid="97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36525" y="1103313"/>
            <a:ext cx="5045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2. Tìm và ghi :</a:t>
            </a: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28600" y="1828800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Tên một số lễ hội 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M: lễ hội đền Hùng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228600" y="3048000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b.Tên một số  hội  </a:t>
            </a:r>
          </a:p>
          <a:p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M: hội bơi trải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228600" y="42672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c.Tên  một số hoạt động trong lễ hội và hội  </a:t>
            </a:r>
          </a:p>
          <a:p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M: đua thuyền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auto">
          <a:xfrm>
            <a:off x="4648200" y="1447800"/>
            <a:ext cx="3352800" cy="2667000"/>
          </a:xfrm>
          <a:prstGeom prst="irregularSeal1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auto">
          <a:xfrm>
            <a:off x="5791200" y="2209800"/>
            <a:ext cx="114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THẢO LUẬN N4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/>
      <p:bldP spid="99360" grpId="0"/>
      <p:bldP spid="99361" grpId="0"/>
      <p:bldP spid="99362" grpId="0"/>
      <p:bldP spid="99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28600" y="60325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                                                          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endParaRPr lang="en-US" altLang="en-US" sz="2000">
              <a:solidFill>
                <a:srgbClr val="009900"/>
              </a:solidFill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graphicFrame>
        <p:nvGraphicFramePr>
          <p:cNvPr id="127012" name="Group 36"/>
          <p:cNvGraphicFramePr>
            <a:graphicFrameLocks noGrp="1"/>
          </p:cNvGraphicFramePr>
          <p:nvPr>
            <p:ph/>
          </p:nvPr>
        </p:nvGraphicFramePr>
        <p:xfrm>
          <a:off x="76200" y="1371600"/>
          <a:ext cx="9067800" cy="5416550"/>
        </p:xfrm>
        <a:graphic>
          <a:graphicData uri="http://schemas.openxmlformats.org/drawingml/2006/table">
            <a:tbl>
              <a:tblPr/>
              <a:tblGrid>
                <a:gridCol w="2544763">
                  <a:extLst>
                    <a:ext uri="{9D8B030D-6E8A-4147-A177-3AD203B41FA5}">
                      <a16:colId xmlns:a16="http://schemas.microsoft.com/office/drawing/2014/main" val="2893313174"/>
                    </a:ext>
                  </a:extLst>
                </a:gridCol>
                <a:gridCol w="6523037">
                  <a:extLst>
                    <a:ext uri="{9D8B030D-6E8A-4147-A177-3AD203B41FA5}">
                      <a16:colId xmlns:a16="http://schemas.microsoft.com/office/drawing/2014/main" val="4043260675"/>
                    </a:ext>
                  </a:extLst>
                </a:gridCol>
              </a:tblGrid>
              <a:tr h="162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a)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lễ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19921"/>
                  </a:ext>
                </a:extLst>
              </a:tr>
              <a:tr h="174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b) Tên một số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366343"/>
                  </a:ext>
                </a:extLst>
              </a:tr>
              <a:tr h="192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c) Tên một số 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trong lễ hội và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585662"/>
                  </a:ext>
                </a:extLst>
              </a:tr>
            </a:tbl>
          </a:graphicData>
        </a:graphic>
      </p:graphicFrame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2590800" y="1371600"/>
            <a:ext cx="640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lễ hội đền Hùng, đền Gióng, chùa Hương, Tháp Bà, núi Bà, chùa Keo,  Chử Đồng Tử, Cổ Loa,Phủ Giầy,..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41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1447800" y="138588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* Xem ảnh  một số lễ hội ở nước ta</a:t>
            </a:r>
          </a:p>
        </p:txBody>
      </p:sp>
      <p:pic>
        <p:nvPicPr>
          <p:cNvPr id="115739" name="Picture 27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419600" cy="33115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838200" y="5715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Lễ hội đền Hùng</a:t>
            </a:r>
          </a:p>
        </p:txBody>
      </p:sp>
      <p:pic>
        <p:nvPicPr>
          <p:cNvPr id="115741" name="Picture 29" descr="chùa 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3352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4724400" y="5638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CF"/>
                    </a:gs>
                    <a:gs pos="100000">
                      <a:srgbClr val="FDA1C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Lễ hội (hội)chùa Hương </a:t>
            </a:r>
          </a:p>
        </p:txBody>
      </p:sp>
      <p:sp>
        <p:nvSpPr>
          <p:cNvPr id="115743" name="Text Box 31"/>
          <p:cNvSpPr txBox="1">
            <a:spLocks noChangeArrowheads="1"/>
          </p:cNvSpPr>
          <p:nvPr/>
        </p:nvSpPr>
        <p:spPr bwMode="auto">
          <a:xfrm>
            <a:off x="5334000" y="61722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(ở Mĩ Đức-HN. 15/1-18/2)</a:t>
            </a:r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1447800" y="6172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(ở Phú Thọ-HN)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8" grpId="0"/>
      <p:bldP spid="115740" grpId="0"/>
      <p:bldP spid="115742" grpId="0"/>
      <p:bldP spid="115743" grpId="0"/>
      <p:bldP spid="1157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1325" y="417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1371600" y="19812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4" name="Text Box 102"/>
          <p:cNvSpPr txBox="1">
            <a:spLocks noChangeArrowheads="1"/>
          </p:cNvSpPr>
          <p:nvPr/>
        </p:nvSpPr>
        <p:spPr bwMode="auto">
          <a:xfrm>
            <a:off x="3375025" y="311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1752600" y="1588"/>
            <a:ext cx="5578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sáu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ngày 28  tháng 2 năm 2014</a:t>
            </a:r>
          </a:p>
        </p:txBody>
      </p:sp>
      <p:sp>
        <p:nvSpPr>
          <p:cNvPr id="3199" name="Text Box 127"/>
          <p:cNvSpPr txBox="1">
            <a:spLocks noChangeArrowheads="1"/>
          </p:cNvSpPr>
          <p:nvPr/>
        </p:nvSpPr>
        <p:spPr bwMode="auto">
          <a:xfrm>
            <a:off x="0" y="60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3200" name="Text Box 128"/>
          <p:cNvSpPr txBox="1">
            <a:spLocks noChangeArrowheads="1"/>
          </p:cNvSpPr>
          <p:nvPr/>
        </p:nvSpPr>
        <p:spPr bwMode="auto">
          <a:xfrm>
            <a:off x="2286000" y="4826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Mở rộng vốn từ: Lễ hội. Dấu phẩy</a:t>
            </a:r>
          </a:p>
        </p:txBody>
      </p:sp>
      <p:pic>
        <p:nvPicPr>
          <p:cNvPr id="3201" name="Picture 129" descr="colo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32385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685800" y="5029200"/>
            <a:ext cx="3429000" cy="5953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Lễ hội Cổ Loa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203" name="Picture 131" descr="Hoi%20Chu%20Dong%20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3276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4953000" y="5029200"/>
            <a:ext cx="3429000" cy="5953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Lễ hội Chử Đồng Tử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05" name="Text Box 133"/>
          <p:cNvSpPr txBox="1">
            <a:spLocks noChangeArrowheads="1"/>
          </p:cNvSpPr>
          <p:nvPr/>
        </p:nvSpPr>
        <p:spPr bwMode="auto">
          <a:xfrm>
            <a:off x="1447800" y="5638800"/>
            <a:ext cx="251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(ở Đông Anh- HN 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      6-15/1)</a:t>
            </a:r>
          </a:p>
        </p:txBody>
      </p:sp>
      <p:sp>
        <p:nvSpPr>
          <p:cNvPr id="3206" name="Text Box 134"/>
          <p:cNvSpPr txBox="1">
            <a:spLocks noChangeArrowheads="1"/>
          </p:cNvSpPr>
          <p:nvPr/>
        </p:nvSpPr>
        <p:spPr bwMode="auto">
          <a:xfrm>
            <a:off x="5257800" y="56388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(ở Khoái Châu- Hưng Yên)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2" grpId="0" animBg="1"/>
      <p:bldP spid="3204" grpId="0" animBg="1"/>
      <p:bldP spid="3205" grpId="0"/>
      <p:bldP spid="3206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3754480</TotalTime>
  <Words>1253</Words>
  <Application>Microsoft Office PowerPoint</Application>
  <PresentationFormat>On-screen Show (4:3)</PresentationFormat>
  <Paragraphs>169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Verdana</vt:lpstr>
      <vt:lpstr>Times New Roman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Long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word</cp:lastModifiedBy>
  <cp:revision>337</cp:revision>
  <dcterms:created xsi:type="dcterms:W3CDTF">2008-03-11T01:09:02Z</dcterms:created>
  <dcterms:modified xsi:type="dcterms:W3CDTF">2022-05-12T04:52:37Z</dcterms:modified>
</cp:coreProperties>
</file>