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6" r:id="rId2"/>
    <p:sldId id="288" r:id="rId3"/>
    <p:sldId id="298" r:id="rId4"/>
    <p:sldId id="289" r:id="rId5"/>
    <p:sldId id="301" r:id="rId6"/>
    <p:sldId id="313" r:id="rId7"/>
    <p:sldId id="314" r:id="rId8"/>
    <p:sldId id="315" r:id="rId9"/>
    <p:sldId id="316" r:id="rId10"/>
    <p:sldId id="317" r:id="rId11"/>
    <p:sldId id="307" r:id="rId12"/>
    <p:sldId id="311" r:id="rId13"/>
    <p:sldId id="318" r:id="rId14"/>
    <p:sldId id="279" r:id="rId15"/>
    <p:sldId id="312" r:id="rId16"/>
    <p:sldId id="277" r:id="rId17"/>
    <p:sldId id="276" r:id="rId18"/>
    <p:sldId id="280" r:id="rId19"/>
    <p:sldId id="261" r:id="rId20"/>
    <p:sldId id="293" r:id="rId21"/>
    <p:sldId id="294" r:id="rId22"/>
    <p:sldId id="310" r:id="rId23"/>
    <p:sldId id="274" r:id="rId24"/>
    <p:sldId id="297" r:id="rId25"/>
    <p:sldId id="296" r:id="rId26"/>
    <p:sldId id="295" r:id="rId27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57213" indent="-100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14425" indent="-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71638" indent="-300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228850" indent="-400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D23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99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026" y="-294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57555" indent="0" algn="ctr">
              <a:buNone/>
              <a:defRPr sz="2400"/>
            </a:lvl2pPr>
            <a:lvl3pPr marL="1115111" indent="0" algn="ctr">
              <a:buNone/>
              <a:defRPr sz="2200"/>
            </a:lvl3pPr>
            <a:lvl4pPr marL="1672666" indent="0" algn="ctr">
              <a:buNone/>
              <a:defRPr sz="2000"/>
            </a:lvl4pPr>
            <a:lvl5pPr marL="2230222" indent="0" algn="ctr">
              <a:buNone/>
              <a:defRPr sz="2000"/>
            </a:lvl5pPr>
            <a:lvl6pPr marL="2787777" indent="0" algn="ctr">
              <a:buNone/>
              <a:defRPr sz="2000"/>
            </a:lvl6pPr>
            <a:lvl7pPr marL="3345332" indent="0" algn="ctr">
              <a:buNone/>
              <a:defRPr sz="2000"/>
            </a:lvl7pPr>
            <a:lvl8pPr marL="3902888" indent="0" algn="ctr">
              <a:buNone/>
              <a:defRPr sz="2000"/>
            </a:lvl8pPr>
            <a:lvl9pPr marL="4460443" indent="0" algn="ctr">
              <a:buNone/>
              <a:defRPr sz="20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FF96-BFD6-4F59-8E08-C594FB3BECEA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77A9-F98C-4A74-AD2E-99AA2F633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49C4-5C29-4ADB-B3F6-C2D2DEED9240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63AD-5FA2-4B87-B55D-2722A7D596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0"/>
            <a:ext cx="3154681" cy="6974206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1" cy="6974206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DFE3-2ACE-44D2-918B-EC98934EB86A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9CAC-7A33-4637-AA1F-82798DA63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C8D2-0235-4DC9-AF4F-5F50292740A7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88E3-B9F7-458E-A589-14B62C2C52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9"/>
            <a:ext cx="12618720" cy="3423284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9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57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151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72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30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7877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453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028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604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20C9-19EB-4DCD-98D5-FFB6976CAB15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D01C-3E83-422B-8BC3-7B28AE7B40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1EA1-D08E-47AE-B27D-1C1E563A4F22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4250-3DC0-411C-805E-00E16942E8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3"/>
            <a:ext cx="12618720" cy="1590676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555" indent="0">
              <a:buNone/>
              <a:defRPr sz="2400" b="1"/>
            </a:lvl2pPr>
            <a:lvl3pPr marL="1115111" indent="0">
              <a:buNone/>
              <a:defRPr sz="2200" b="1"/>
            </a:lvl3pPr>
            <a:lvl4pPr marL="1672666" indent="0">
              <a:buNone/>
              <a:defRPr sz="2000" b="1"/>
            </a:lvl4pPr>
            <a:lvl5pPr marL="2230222" indent="0">
              <a:buNone/>
              <a:defRPr sz="2000" b="1"/>
            </a:lvl5pPr>
            <a:lvl6pPr marL="2787777" indent="0">
              <a:buNone/>
              <a:defRPr sz="2000" b="1"/>
            </a:lvl6pPr>
            <a:lvl7pPr marL="3345332" indent="0">
              <a:buNone/>
              <a:defRPr sz="2000" b="1"/>
            </a:lvl7pPr>
            <a:lvl8pPr marL="3902888" indent="0">
              <a:buNone/>
              <a:defRPr sz="2000" b="1"/>
            </a:lvl8pPr>
            <a:lvl9pPr marL="4460443" indent="0">
              <a:buNone/>
              <a:defRPr sz="20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555" indent="0">
              <a:buNone/>
              <a:defRPr sz="2400" b="1"/>
            </a:lvl2pPr>
            <a:lvl3pPr marL="1115111" indent="0">
              <a:buNone/>
              <a:defRPr sz="2200" b="1"/>
            </a:lvl3pPr>
            <a:lvl4pPr marL="1672666" indent="0">
              <a:buNone/>
              <a:defRPr sz="2000" b="1"/>
            </a:lvl4pPr>
            <a:lvl5pPr marL="2230222" indent="0">
              <a:buNone/>
              <a:defRPr sz="2000" b="1"/>
            </a:lvl5pPr>
            <a:lvl6pPr marL="2787777" indent="0">
              <a:buNone/>
              <a:defRPr sz="2000" b="1"/>
            </a:lvl6pPr>
            <a:lvl7pPr marL="3345332" indent="0">
              <a:buNone/>
              <a:defRPr sz="2000" b="1"/>
            </a:lvl7pPr>
            <a:lvl8pPr marL="3902888" indent="0">
              <a:buNone/>
              <a:defRPr sz="2000" b="1"/>
            </a:lvl8pPr>
            <a:lvl9pPr marL="4460443" indent="0">
              <a:buNone/>
              <a:defRPr sz="20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BC8B-4D9F-4482-993A-6DC1E4DA2BA1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8C96-0EE8-43FB-BEB8-484B45ED38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77F9-5851-4475-B09E-68F8ABE58B17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425F-3B83-4384-8FC1-F9DD6D32A8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AF0B-F87F-44C4-A5C9-167D0D74AE5E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F814-69F4-4B08-BD4B-AA1C36BEF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4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7" y="1184913"/>
            <a:ext cx="7406640" cy="584835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4" cy="4573906"/>
          </a:xfrm>
        </p:spPr>
        <p:txBody>
          <a:bodyPr/>
          <a:lstStyle>
            <a:lvl1pPr marL="0" indent="0">
              <a:buNone/>
              <a:defRPr sz="2000"/>
            </a:lvl1pPr>
            <a:lvl2pPr marL="557555" indent="0">
              <a:buNone/>
              <a:defRPr sz="1700"/>
            </a:lvl2pPr>
            <a:lvl3pPr marL="1115111" indent="0">
              <a:buNone/>
              <a:defRPr sz="1500"/>
            </a:lvl3pPr>
            <a:lvl4pPr marL="1672666" indent="0">
              <a:buNone/>
              <a:defRPr sz="1200"/>
            </a:lvl4pPr>
            <a:lvl5pPr marL="2230222" indent="0">
              <a:buNone/>
              <a:defRPr sz="1200"/>
            </a:lvl5pPr>
            <a:lvl6pPr marL="2787777" indent="0">
              <a:buNone/>
              <a:defRPr sz="1200"/>
            </a:lvl6pPr>
            <a:lvl7pPr marL="3345332" indent="0">
              <a:buNone/>
              <a:defRPr sz="1200"/>
            </a:lvl7pPr>
            <a:lvl8pPr marL="3902888" indent="0">
              <a:buNone/>
              <a:defRPr sz="1200"/>
            </a:lvl8pPr>
            <a:lvl9pPr marL="4460443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54EB-85B0-4212-B5E8-AC4DD169A2F6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6314-3EE2-4DB2-8A91-E41B9B04C9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4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7" y="1184913"/>
            <a:ext cx="7406640" cy="5848350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57555" indent="0">
              <a:buNone/>
              <a:defRPr sz="3400"/>
            </a:lvl2pPr>
            <a:lvl3pPr marL="1115111" indent="0">
              <a:buNone/>
              <a:defRPr sz="2900"/>
            </a:lvl3pPr>
            <a:lvl4pPr marL="1672666" indent="0">
              <a:buNone/>
              <a:defRPr sz="2400"/>
            </a:lvl4pPr>
            <a:lvl5pPr marL="2230222" indent="0">
              <a:buNone/>
              <a:defRPr sz="2400"/>
            </a:lvl5pPr>
            <a:lvl6pPr marL="2787777" indent="0">
              <a:buNone/>
              <a:defRPr sz="2400"/>
            </a:lvl6pPr>
            <a:lvl7pPr marL="3345332" indent="0">
              <a:buNone/>
              <a:defRPr sz="2400"/>
            </a:lvl7pPr>
            <a:lvl8pPr marL="3902888" indent="0">
              <a:buNone/>
              <a:defRPr sz="2400"/>
            </a:lvl8pPr>
            <a:lvl9pPr marL="4460443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4" cy="4573906"/>
          </a:xfrm>
        </p:spPr>
        <p:txBody>
          <a:bodyPr/>
          <a:lstStyle>
            <a:lvl1pPr marL="0" indent="0">
              <a:buNone/>
              <a:defRPr sz="2000"/>
            </a:lvl1pPr>
            <a:lvl2pPr marL="557555" indent="0">
              <a:buNone/>
              <a:defRPr sz="1700"/>
            </a:lvl2pPr>
            <a:lvl3pPr marL="1115111" indent="0">
              <a:buNone/>
              <a:defRPr sz="1500"/>
            </a:lvl3pPr>
            <a:lvl4pPr marL="1672666" indent="0">
              <a:buNone/>
              <a:defRPr sz="1200"/>
            </a:lvl4pPr>
            <a:lvl5pPr marL="2230222" indent="0">
              <a:buNone/>
              <a:defRPr sz="1200"/>
            </a:lvl5pPr>
            <a:lvl6pPr marL="2787777" indent="0">
              <a:buNone/>
              <a:defRPr sz="1200"/>
            </a:lvl6pPr>
            <a:lvl7pPr marL="3345332" indent="0">
              <a:buNone/>
              <a:defRPr sz="1200"/>
            </a:lvl7pPr>
            <a:lvl8pPr marL="3902888" indent="0">
              <a:buNone/>
              <a:defRPr sz="1200"/>
            </a:lvl8pPr>
            <a:lvl9pPr marL="4460443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AFF7-3EBE-461E-8845-1D7360AC1CCF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9A44-75D3-4CDF-9FDC-0DFE273DDE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6475" y="438150"/>
            <a:ext cx="12617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511" tIns="55756" rIns="111511" bIns="55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511" tIns="55756" rIns="111511" bIns="5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 vert="horz" lIns="111511" tIns="55756" rIns="111511" bIns="5575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08CBD-2799-49E0-BC0F-82F74B564BDB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 vert="horz" lIns="111511" tIns="55756" rIns="111511" bIns="5575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 vert="horz" wrap="square" lIns="111511" tIns="55756" rIns="111511" bIns="55756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6E6A5D-28C4-48DD-8A4A-587601CF8F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5pPr>
      <a:lvl6pPr marL="55755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6pPr>
      <a:lvl7pPr marL="1115111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7pPr>
      <a:lvl8pPr marL="1672666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8pPr>
      <a:lvl9pPr marL="2230222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7813" indent="-277813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277813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93825" indent="-277813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038" indent="-277813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250" indent="-277813" algn="l" rtl="0" eaLnBrk="0" fontAlgn="base" hangingPunct="0">
        <a:lnSpc>
          <a:spcPct val="90000"/>
        </a:lnSpc>
        <a:spcBef>
          <a:spcPts val="613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555" indent="-278778" algn="l" defTabSz="1115111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24110" indent="-278778" algn="l" defTabSz="1115111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81666" indent="-278778" algn="l" defTabSz="1115111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39221" indent="-278778" algn="l" defTabSz="1115111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55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5111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2666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0222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777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332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2888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0443" algn="l" defTabSz="111511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15"/>
          <p:cNvPicPr>
            <a:picLocks noChangeAspect="1" noChangeArrowheads="1"/>
          </p:cNvPicPr>
          <p:nvPr/>
        </p:nvPicPr>
        <p:blipFill>
          <a:blip r:embed="rId2"/>
          <a:srcRect l="545" r="2411" b="1479"/>
          <a:stretch>
            <a:fillRect/>
          </a:stretch>
        </p:blipFill>
        <p:spPr bwMode="auto">
          <a:xfrm>
            <a:off x="0" y="0"/>
            <a:ext cx="14401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2343150" y="3848100"/>
            <a:ext cx="10404475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Ngôi nhà</a:t>
            </a:r>
          </a:p>
        </p:txBody>
      </p:sp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4343400" y="5470525"/>
            <a:ext cx="5708650" cy="5603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GV :Lê Thị Kim Vui</a:t>
            </a:r>
          </a:p>
        </p:txBody>
      </p:sp>
      <p:sp>
        <p:nvSpPr>
          <p:cNvPr id="2053" name="WordArt 11"/>
          <p:cNvSpPr>
            <a:spLocks noChangeArrowheads="1" noChangeShapeType="1" noTextEdit="1"/>
          </p:cNvSpPr>
          <p:nvPr/>
        </p:nvSpPr>
        <p:spPr bwMode="auto">
          <a:xfrm>
            <a:off x="4667250" y="6286500"/>
            <a:ext cx="4895850" cy="396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Năm học : 2021 - 2022</a:t>
            </a:r>
            <a:endParaRPr lang="en-US" sz="29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2"/>
          <p:cNvSpPr>
            <a:spLocks noChangeArrowheads="1" noChangeShapeType="1" noTextEdit="1"/>
          </p:cNvSpPr>
          <p:nvPr/>
        </p:nvSpPr>
        <p:spPr bwMode="auto">
          <a:xfrm>
            <a:off x="4603750" y="841375"/>
            <a:ext cx="5453063" cy="3698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PHÒNG GD - ĐT ĐẠI LỘC</a:t>
            </a:r>
          </a:p>
        </p:txBody>
      </p:sp>
      <p:sp>
        <p:nvSpPr>
          <p:cNvPr id="2055" name="WordArt 13"/>
          <p:cNvSpPr>
            <a:spLocks noChangeArrowheads="1" noChangeShapeType="1" noTextEdit="1"/>
          </p:cNvSpPr>
          <p:nvPr/>
        </p:nvSpPr>
        <p:spPr bwMode="auto">
          <a:xfrm>
            <a:off x="4506913" y="2103438"/>
            <a:ext cx="5710237" cy="5603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Tiếng Việt</a:t>
            </a:r>
          </a:p>
        </p:txBody>
      </p:sp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549275" y="3475038"/>
            <a:ext cx="1292225" cy="422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9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Bài:</a:t>
            </a:r>
          </a:p>
        </p:txBody>
      </p:sp>
      <p:sp>
        <p:nvSpPr>
          <p:cNvPr id="2057" name="WordArt 16"/>
          <p:cNvSpPr>
            <a:spLocks noChangeArrowheads="1" noChangeShapeType="1" noTextEdit="1"/>
          </p:cNvSpPr>
          <p:nvPr/>
        </p:nvSpPr>
        <p:spPr bwMode="auto">
          <a:xfrm>
            <a:off x="5478463" y="2876550"/>
            <a:ext cx="3875087" cy="6937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9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Lớp:1</a:t>
            </a:r>
          </a:p>
        </p:txBody>
      </p:sp>
      <p:sp>
        <p:nvSpPr>
          <p:cNvPr id="2058" name="WordArt 17"/>
          <p:cNvSpPr>
            <a:spLocks noChangeArrowheads="1" noChangeShapeType="1" noTextEdit="1"/>
          </p:cNvSpPr>
          <p:nvPr/>
        </p:nvSpPr>
        <p:spPr bwMode="auto">
          <a:xfrm>
            <a:off x="4016375" y="1303338"/>
            <a:ext cx="6842125" cy="4603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TH Đoàn Nghiên</a:t>
            </a:r>
            <a:endParaRPr lang="en-US" sz="4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ChangeArrowheads="1"/>
          </p:cNvSpPr>
          <p:nvPr/>
        </p:nvSpPr>
        <p:spPr bwMode="auto">
          <a:xfrm>
            <a:off x="86518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itchFamily="18" charset="0"/>
              </a:rPr>
              <a:t>Thứ sáu ng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latin typeface="Times New Roman" pitchFamily="18" charset="0"/>
              </a:rPr>
              <a:t>y 22 tháng 1 năm 2022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</a:rPr>
              <a:t>Tiếng Việt</a:t>
            </a:r>
            <a:r>
              <a:rPr lang="en-US" altLang="en-US" sz="3200" b="1">
                <a:latin typeface="Times New Roman" pitchFamily="18" charset="0"/>
              </a:rPr>
              <a:t>: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0525" y="1358900"/>
            <a:ext cx="164306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55825" y="5568950"/>
            <a:ext cx="1824038" cy="5619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en-US" sz="39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4875" y="6991350"/>
            <a:ext cx="760413" cy="4730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en-US" sz="39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28275" y="2571750"/>
            <a:ext cx="1958975" cy="5492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en-US" sz="39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>
            <a:extLst>
              <a:ext uri="{FF2B5EF4-FFF2-40B4-BE49-F238E27FC236}"/>
            </a:extLst>
          </p:cNvPr>
          <p:cNvSpPr/>
          <p:nvPr/>
        </p:nvSpPr>
        <p:spPr>
          <a:xfrm>
            <a:off x="900113" y="887413"/>
            <a:ext cx="12546012" cy="80279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altLang="zh-CN" sz="4000" b="1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ctr"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Em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ngôi nhà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Hàng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xoan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trước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ngõ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Gỗ, tre mộc mạc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Hoa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xao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xuyến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nở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Như yêu đất nước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Như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chùm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               Bốn mùa chi ca.</a:t>
            </a: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                                                      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 Hà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 yêu tiếng chim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Đầu hồi lảnh lót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Mái vàng thơm phức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Rạ đầy sân phơi.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</a:t>
            </a:r>
            <a:r>
              <a:rPr lang="en-US" altLang="zh-CN" sz="20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20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00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</a:t>
            </a:r>
            <a:r>
              <a:rPr lang="en-US" altLang="zh-CN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>
              <a:defRPr/>
            </a:pP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2619375" y="1492250"/>
            <a:ext cx="53530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9269413" y="1512888"/>
            <a:ext cx="48958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</a:rPr>
              <a:t>                           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Tô Hà</a:t>
            </a:r>
          </a:p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92" name="Title 1"/>
          <p:cNvSpPr txBox="1">
            <a:spLocks noChangeArrowheads="1"/>
          </p:cNvSpPr>
          <p:nvPr/>
        </p:nvSpPr>
        <p:spPr bwMode="auto">
          <a:xfrm>
            <a:off x="71278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itchFamily="18" charset="0"/>
              </a:rPr>
              <a:t>Thứ sáu ng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latin typeface="Times New Roman" pitchFamily="18" charset="0"/>
              </a:rPr>
              <a:t>y 22 tháng 1 năm 2022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</a:rPr>
              <a:t>Tiếng Việt</a:t>
            </a:r>
            <a:r>
              <a:rPr lang="en-US" altLang="en-US" sz="3200" b="1">
                <a:latin typeface="Times New Roman" pitchFamily="18" charset="0"/>
              </a:rPr>
              <a:t/>
            </a:r>
            <a:br>
              <a:rPr lang="en-US" altLang="en-US" sz="32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768475" y="1406525"/>
            <a:ext cx="958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9850" y="1477963"/>
            <a:ext cx="5684838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yêu nhà em</a:t>
            </a:r>
            <a:endParaRPr lang="en-US" sz="4400" b="1">
              <a:solidFill>
                <a:srgbClr val="000099"/>
              </a:solidFill>
              <a:latin typeface=".VnAvant" pitchFamily="34" charset="0"/>
            </a:endParaRPr>
          </a:p>
          <a:p>
            <a:r>
              <a:rPr 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 mây từng chùm.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722438" y="4722813"/>
            <a:ext cx="9953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3025" y="4552950"/>
            <a:ext cx="5943600" cy="3103563"/>
          </a:xfrm>
          <a:prstGeom prst="rect">
            <a:avLst/>
          </a:prstGeom>
          <a:noFill/>
        </p:spPr>
        <p:txBody>
          <a:bodyPr lIns="111511" tIns="55756" rIns="111511" bIns="55756">
            <a:spAutoFit/>
          </a:bodyPr>
          <a:lstStyle/>
          <a:p>
            <a:pPr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.VnAvant" pitchFamily="34" charset="0"/>
            </a:endParaRPr>
          </a:p>
          <a:p>
            <a:pPr>
              <a:defRPr/>
            </a:pPr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yêu tiếng chim</a:t>
            </a:r>
          </a:p>
          <a:p>
            <a:pPr>
              <a:defRPr/>
            </a:pPr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 hồi lảnh lót</a:t>
            </a:r>
          </a:p>
          <a:p>
            <a:pPr>
              <a:defRPr/>
            </a:pPr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Mái vàng thơm phức</a:t>
            </a:r>
          </a:p>
          <a:p>
            <a:pPr>
              <a:defRPr/>
            </a:pPr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Rạ đầy sân phơi.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8485188" y="1449388"/>
            <a:ext cx="958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67825" y="1498600"/>
            <a:ext cx="5102225" cy="2820988"/>
          </a:xfrm>
          <a:prstGeom prst="rect">
            <a:avLst/>
          </a:prstGeom>
          <a:noFill/>
        </p:spPr>
        <p:txBody>
          <a:bodyPr lIns="111511" tIns="55756" rIns="111511" bIns="55756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 yêu ngôi nhà</a:t>
            </a:r>
          </a:p>
          <a:p>
            <a:pPr>
              <a:defRPr/>
            </a:pP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Gỗ, tre mộc mạc</a:t>
            </a:r>
          </a:p>
          <a:p>
            <a:pPr>
              <a:defRPr/>
            </a:pP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 yêu đất nước</a:t>
            </a:r>
          </a:p>
          <a:p>
            <a:pPr>
              <a:defRPr/>
            </a:pPr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Bốn mùa chim ca.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5900" y="1450975"/>
            <a:ext cx="1654175" cy="8001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4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7425" y="1874838"/>
            <a:ext cx="1654175" cy="8001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4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sp>
        <p:nvSpPr>
          <p:cNvPr id="13315" name="Title 1"/>
          <p:cNvSpPr txBox="1">
            <a:spLocks noChangeArrowheads="1"/>
          </p:cNvSpPr>
          <p:nvPr/>
        </p:nvSpPr>
        <p:spPr bwMode="auto">
          <a:xfrm>
            <a:off x="998538" y="247650"/>
            <a:ext cx="126190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5041900" y="2792413"/>
            <a:ext cx="6310313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9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</a:rPr>
              <a:t>                 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823450" y="4968875"/>
            <a:ext cx="195263" cy="690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477375" y="3475038"/>
            <a:ext cx="192088" cy="690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80125" y="3522663"/>
            <a:ext cx="193675" cy="690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571038" y="2825750"/>
            <a:ext cx="193675" cy="690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907588" y="4997450"/>
            <a:ext cx="195262" cy="690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813925" y="4276725"/>
            <a:ext cx="193675" cy="692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684463" y="1778000"/>
            <a:ext cx="53530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14339" name="Title 1"/>
          <p:cNvSpPr txBox="1">
            <a:spLocks noChangeArrowheads="1"/>
          </p:cNvSpPr>
          <p:nvPr/>
        </p:nvSpPr>
        <p:spPr bwMode="auto">
          <a:xfrm>
            <a:off x="99853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800" b="1">
                <a:latin typeface="Times New Roman" pitchFamily="18" charset="0"/>
              </a:rPr>
              <a:t>Thứ sáu ng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y 22 tháng 1 năm 2022</a:t>
            </a:r>
            <a:br>
              <a:rPr lang="en-US" altLang="en-US" sz="2800" b="1">
                <a:latin typeface="Times New Roman" pitchFamily="18" charset="0"/>
              </a:rPr>
            </a:br>
            <a:r>
              <a:rPr lang="en-US" altLang="en-US" sz="2800" b="1" u="sng">
                <a:latin typeface="Times New Roman" pitchFamily="18" charset="0"/>
              </a:rPr>
              <a:t>Tiếng Việt</a:t>
            </a:r>
            <a:r>
              <a:rPr lang="en-US" altLang="en-US" sz="2800" b="1">
                <a:latin typeface="Times New Roman" pitchFamily="18" charset="0"/>
              </a:rPr>
              <a:t>:</a:t>
            </a:r>
            <a:br>
              <a:rPr lang="en-US" altLang="en-US" sz="2800" b="1">
                <a:latin typeface="Times New Roman" pitchFamily="18" charset="0"/>
              </a:rPr>
            </a:b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8812213" y="1755775"/>
            <a:ext cx="4903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Tô Hà</a:t>
            </a:r>
            <a:r>
              <a:rPr lang="en-US" sz="39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"/>
          <p:cNvSpPr txBox="1">
            <a:spLocks noChangeArrowheads="1"/>
          </p:cNvSpPr>
          <p:nvPr/>
        </p:nvSpPr>
        <p:spPr bwMode="auto">
          <a:xfrm>
            <a:off x="2684463" y="2044700"/>
            <a:ext cx="53530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15363" name="Title 1"/>
          <p:cNvSpPr txBox="1">
            <a:spLocks noChangeArrowheads="1"/>
          </p:cNvSpPr>
          <p:nvPr/>
        </p:nvSpPr>
        <p:spPr bwMode="auto">
          <a:xfrm>
            <a:off x="99853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800" b="1">
                <a:latin typeface="Times New Roman" pitchFamily="18" charset="0"/>
              </a:rPr>
              <a:t>Thứ sáu ng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y 22 tháng 1 năm 2022</a:t>
            </a:r>
            <a:br>
              <a:rPr lang="en-US" altLang="en-US" sz="2800" b="1">
                <a:latin typeface="Times New Roman" pitchFamily="18" charset="0"/>
              </a:rPr>
            </a:br>
            <a:r>
              <a:rPr lang="en-US" altLang="en-US" sz="2800" b="1" u="sng">
                <a:latin typeface="Times New Roman" pitchFamily="18" charset="0"/>
              </a:rPr>
              <a:t>Tiếng Việt</a:t>
            </a:r>
            <a:r>
              <a:rPr lang="en-US" altLang="en-US" sz="2800" b="1">
                <a:latin typeface="Times New Roman" pitchFamily="18" charset="0"/>
              </a:rPr>
              <a:t>:</a:t>
            </a:r>
            <a:br>
              <a:rPr lang="en-US" altLang="en-US" sz="2800" b="1">
                <a:latin typeface="Times New Roman" pitchFamily="18" charset="0"/>
              </a:rPr>
            </a:b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8812213" y="2022475"/>
            <a:ext cx="4903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Tô Hà</a:t>
            </a:r>
            <a:r>
              <a:rPr lang="en-US" sz="39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5" name="WordArt 13"/>
          <p:cNvSpPr>
            <a:spLocks noChangeArrowheads="1" noChangeShapeType="1" noTextEdit="1"/>
          </p:cNvSpPr>
          <p:nvPr/>
        </p:nvSpPr>
        <p:spPr bwMode="auto">
          <a:xfrm>
            <a:off x="554038" y="1220788"/>
            <a:ext cx="4981575" cy="1025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noFill/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đọc theo nhóm:</a:t>
            </a:r>
            <a:endParaRPr lang="en-US" sz="2400" b="1" kern="10">
              <a:ln w="9525">
                <a:noFill/>
                <a:round/>
                <a:headEnd/>
                <a:tailEnd/>
              </a:ln>
              <a:solidFill>
                <a:srgbClr val="CC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/>
          <p:cNvSpPr txBox="1">
            <a:spLocks noChangeArrowheads="1"/>
          </p:cNvSpPr>
          <p:nvPr/>
        </p:nvSpPr>
        <p:spPr bwMode="auto">
          <a:xfrm>
            <a:off x="2684463" y="1892300"/>
            <a:ext cx="5353050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16387" name="Title 1"/>
          <p:cNvSpPr txBox="1">
            <a:spLocks noChangeArrowheads="1"/>
          </p:cNvSpPr>
          <p:nvPr/>
        </p:nvSpPr>
        <p:spPr bwMode="auto">
          <a:xfrm>
            <a:off x="99853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800" b="1">
                <a:latin typeface="Times New Roman" pitchFamily="18" charset="0"/>
              </a:rPr>
              <a:t>Thứ sáu ng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y 22 tháng 1 năm 2022</a:t>
            </a:r>
            <a:br>
              <a:rPr lang="en-US" altLang="en-US" sz="2800" b="1">
                <a:latin typeface="Times New Roman" pitchFamily="18" charset="0"/>
              </a:rPr>
            </a:br>
            <a:r>
              <a:rPr lang="en-US" altLang="en-US" sz="2800" b="1" u="sng">
                <a:latin typeface="Times New Roman" pitchFamily="18" charset="0"/>
              </a:rPr>
              <a:t>Tiếng Việt</a:t>
            </a:r>
            <a:r>
              <a:rPr lang="en-US" altLang="en-US" sz="2800" b="1">
                <a:latin typeface="Times New Roman" pitchFamily="18" charset="0"/>
              </a:rPr>
              <a:t>:</a:t>
            </a:r>
            <a:br>
              <a:rPr lang="en-US" altLang="en-US" sz="2800" b="1">
                <a:latin typeface="Times New Roman" pitchFamily="18" charset="0"/>
              </a:rPr>
            </a:b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8812213" y="1927225"/>
            <a:ext cx="490378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2900" b="1">
                <a:solidFill>
                  <a:srgbClr val="FF0000"/>
                </a:solidFill>
                <a:latin typeface="Times New Roman" pitchFamily="18" charset="0"/>
              </a:rPr>
              <a:t>Tô Hà</a:t>
            </a:r>
            <a:r>
              <a:rPr lang="en-US" sz="39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ChangeArrowheads="1"/>
          </p:cNvSpPr>
          <p:nvPr/>
        </p:nvSpPr>
        <p:spPr bwMode="auto">
          <a:xfrm>
            <a:off x="998538" y="247650"/>
            <a:ext cx="126190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r>
              <a:rPr lang="en-US" altLang="en-US" sz="3900" b="1">
                <a:latin typeface="Times New Roman" pitchFamily="18" charset="0"/>
              </a:rPr>
              <a:t/>
            </a:r>
            <a:br>
              <a:rPr lang="en-US" altLang="en-US" sz="39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1331913" y="2257425"/>
            <a:ext cx="126190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  <a:defRPr/>
            </a:pPr>
            <a:r>
              <a:rPr lang="vi-VN" altLang="en-US" sz="4400" b="1">
                <a:latin typeface="+mj-lt"/>
              </a:rPr>
              <a:t>Tìm tiếng cùng vần với mỗi tiếng </a:t>
            </a:r>
            <a:r>
              <a:rPr lang="vi-VN" altLang="en-US" sz="4400" b="1">
                <a:solidFill>
                  <a:srgbClr val="FF0000"/>
                </a:solidFill>
                <a:latin typeface="+mj-lt"/>
              </a:rPr>
              <a:t>chùm, phơi, nước</a:t>
            </a:r>
            <a:endParaRPr lang="en-US" altLang="en-US" sz="4400" b="1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1350" y="1536700"/>
            <a:ext cx="788988" cy="7985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algn="ctr" eaLnBrk="0" hangingPunct="0">
              <a:defRPr/>
            </a:pPr>
            <a:r>
              <a:rPr lang="vi-VN" sz="3900" dirty="0"/>
              <a:t>3</a:t>
            </a:r>
            <a:endParaRPr lang="en-US" sz="3900" dirty="0"/>
          </a:p>
        </p:txBody>
      </p:sp>
      <p:sp>
        <p:nvSpPr>
          <p:cNvPr id="17413" name="WordArt 13"/>
          <p:cNvSpPr>
            <a:spLocks noChangeArrowheads="1" noChangeShapeType="1" noTextEdit="1"/>
          </p:cNvSpPr>
          <p:nvPr/>
        </p:nvSpPr>
        <p:spPr bwMode="auto">
          <a:xfrm>
            <a:off x="4400550" y="3092450"/>
            <a:ext cx="5497513" cy="11731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noFill/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Tiếp sức</a:t>
            </a:r>
            <a:endParaRPr lang="en-US" sz="2400" b="1" kern="10">
              <a:ln w="9525">
                <a:noFill/>
                <a:round/>
                <a:headEnd/>
                <a:tailEnd/>
              </a:ln>
              <a:solidFill>
                <a:srgbClr val="CC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893763" y="1590675"/>
            <a:ext cx="43259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  <a:defRPr/>
            </a:pPr>
            <a:r>
              <a:rPr lang="vi-VN" altLang="en-US" sz="5400" b="1">
                <a:latin typeface="+mj-lt"/>
              </a:rPr>
              <a:t>Tìm t</a:t>
            </a:r>
            <a:r>
              <a:rPr lang="en-US" altLang="en-US" sz="5400" b="1">
                <a:latin typeface="Times New Roman" pitchFamily="18" charset="0"/>
                <a:cs typeface="Times New Roman" pitchFamily="18" charset="0"/>
              </a:rPr>
              <a:t>iếng:</a:t>
            </a:r>
            <a:endParaRPr lang="en-US" alt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6163" y="4400550"/>
            <a:ext cx="128984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  <a:sym typeface="+mn-lt"/>
              </a:rPr>
              <a:t>Cách chơi: 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Cô viết 3 tiếng </a:t>
            </a:r>
            <a:r>
              <a:rPr lang="en-US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chùm, phơi, nước 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lên bảng. Chia lớp thành 3 đội, yêu cầu các đội nối tiếp ghi các tiếng cùng vần với tiếng </a:t>
            </a:r>
            <a:r>
              <a:rPr lang="en-US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chùm, phơi, nước 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lên bảng của nhóm mình trong thời gian 3phút. Nhóm nào viết nhanh và đúng thì nhóm đó thắng. </a:t>
            </a:r>
            <a:endParaRPr lang="en-US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130550" y="1611313"/>
            <a:ext cx="100013" cy="6218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111511" tIns="55756" rIns="111511" bIns="55756">
            <a:spAutoFit/>
            <a:flatTx/>
          </a:bodyPr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221038" y="7737475"/>
            <a:ext cx="7497762" cy="92075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lIns="111511" tIns="55756" rIns="111511" bIns="55756">
            <a:spAutoFit/>
            <a:flatTx/>
          </a:bodyPr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130550" y="1611313"/>
            <a:ext cx="7405688" cy="555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lIns="111511" tIns="55756" rIns="111511" bIns="55756">
            <a:spAutoFit/>
            <a:flatTx/>
          </a:bodyPr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0594975" y="1611313"/>
            <a:ext cx="55563" cy="6126162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11511" tIns="55756" rIns="111511" bIns="55756">
            <a:spAutoFit/>
            <a:flatTx/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381375" y="3897313"/>
            <a:ext cx="55563" cy="36576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111511" tIns="55756" rIns="111511" bIns="55756">
            <a:spAutoFit/>
          </a:bodyPr>
          <a:lstStyle/>
          <a:p>
            <a:endParaRPr lang="en-US"/>
          </a:p>
        </p:txBody>
      </p:sp>
      <p:sp>
        <p:nvSpPr>
          <p:cNvPr id="18439" name="WordArt 12"/>
          <p:cNvSpPr>
            <a:spLocks noChangeArrowheads="1" noChangeShapeType="1" noTextEdit="1"/>
          </p:cNvSpPr>
          <p:nvPr/>
        </p:nvSpPr>
        <p:spPr bwMode="auto">
          <a:xfrm>
            <a:off x="4273550" y="2343150"/>
            <a:ext cx="5005388" cy="332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ChangeArrowheads="1"/>
          </p:cNvSpPr>
          <p:nvPr/>
        </p:nvSpPr>
        <p:spPr bwMode="auto">
          <a:xfrm>
            <a:off x="969963" y="50800"/>
            <a:ext cx="126190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1439863" y="1630363"/>
            <a:ext cx="535305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7239000" y="1654175"/>
            <a:ext cx="54229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                       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Tô Hà</a:t>
            </a:r>
            <a:r>
              <a:rPr lang="en-US" sz="3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6956425" y="4832350"/>
            <a:ext cx="6891338" cy="3267075"/>
            <a:chOff x="5082139" y="1252330"/>
            <a:chExt cx="4466122" cy="5758070"/>
          </a:xfrm>
        </p:grpSpPr>
        <p:pic>
          <p:nvPicPr>
            <p:cNvPr id="19462" name="Picture 11"/>
            <p:cNvPicPr>
              <a:picLocks noChangeAspect="1" noChangeArrowheads="1"/>
            </p:cNvPicPr>
            <p:nvPr/>
          </p:nvPicPr>
          <p:blipFill>
            <a:blip r:embed="rId2"/>
            <a:srcRect l="43330" t="16039"/>
            <a:stretch>
              <a:fillRect/>
            </a:stretch>
          </p:blipFill>
          <p:spPr bwMode="auto">
            <a:xfrm>
              <a:off x="5082139" y="1252330"/>
              <a:ext cx="2769059" cy="575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2"/>
            <p:cNvPicPr>
              <a:picLocks noChangeAspect="1" noChangeArrowheads="1"/>
            </p:cNvPicPr>
            <p:nvPr/>
          </p:nvPicPr>
          <p:blipFill>
            <a:blip r:embed="rId3"/>
            <a:srcRect t="15797" r="57513"/>
            <a:stretch>
              <a:fillRect/>
            </a:stretch>
          </p:blipFill>
          <p:spPr bwMode="auto">
            <a:xfrm>
              <a:off x="7851198" y="1252330"/>
              <a:ext cx="1697063" cy="57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082139" y="1540514"/>
              <a:ext cx="1126562" cy="2800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088" y="1558925"/>
            <a:ext cx="4035425" cy="7143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algn="ctr">
              <a:defRPr/>
            </a:pPr>
            <a:r>
              <a:rPr lang="en-US" altLang="zh-CN" sz="3400" b="1">
                <a:solidFill>
                  <a:schemeClr val="bg1"/>
                </a:solidFill>
                <a:latin typeface="Times New Roman" pitchFamily="18" charset="0"/>
              </a:rPr>
              <a:t>Trả lời câu hỏi</a:t>
            </a:r>
          </a:p>
        </p:txBody>
      </p:sp>
      <p:sp>
        <p:nvSpPr>
          <p:cNvPr id="8" name="Text Placeholder 4"/>
          <p:cNvSpPr txBox="1">
            <a:spLocks noChangeArrowheads="1"/>
          </p:cNvSpPr>
          <p:nvPr/>
        </p:nvSpPr>
        <p:spPr bwMode="auto">
          <a:xfrm>
            <a:off x="-107950" y="2673350"/>
            <a:ext cx="9334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/>
          <a:lstStyle/>
          <a:p>
            <a:pPr algn="ctr" eaLnBrk="0" hangingPunct="0">
              <a:lnSpc>
                <a:spcPct val="90000"/>
              </a:lnSpc>
              <a:spcBef>
                <a:spcPts val="1225"/>
              </a:spcBef>
            </a:pPr>
            <a:r>
              <a:rPr lang="vi-VN" altLang="en-US" sz="4400" b="1">
                <a:latin typeface="Times New Roman" pitchFamily="18" charset="0"/>
              </a:rPr>
              <a:t>a</a:t>
            </a:r>
            <a:r>
              <a:rPr lang="en-US" altLang="en-US" sz="4400" b="1">
                <a:latin typeface="Times New Roman" pitchFamily="18" charset="0"/>
              </a:rPr>
              <a:t>.</a:t>
            </a:r>
            <a:r>
              <a:rPr lang="vi-VN" altLang="en-US" sz="4400" b="1">
                <a:latin typeface="Times New Roman" pitchFamily="18" charset="0"/>
              </a:rPr>
              <a:t>Trước ngõ nh</a:t>
            </a:r>
            <a:r>
              <a:rPr lang="vi-VN" altLang="en-US" sz="44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400" b="1">
                <a:latin typeface="Times New Roman" pitchFamily="18" charset="0"/>
              </a:rPr>
              <a:t> của bạn nhỏ có gì</a:t>
            </a:r>
            <a:r>
              <a:rPr lang="en-US" altLang="en-US" sz="4400" b="1">
                <a:latin typeface="Times New Roman" pitchFamily="18" charset="0"/>
              </a:rPr>
              <a:t>?</a:t>
            </a:r>
            <a:endParaRPr lang="en-US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 noChangeArrowheads="1"/>
          </p:cNvSpPr>
          <p:nvPr/>
        </p:nvSpPr>
        <p:spPr bwMode="auto">
          <a:xfrm>
            <a:off x="182563" y="4502150"/>
            <a:ext cx="86947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/>
          <a:lstStyle/>
          <a:p>
            <a:pPr eaLnBrk="0" hangingPunct="0">
              <a:lnSpc>
                <a:spcPct val="90000"/>
              </a:lnSpc>
              <a:spcBef>
                <a:spcPts val="1225"/>
              </a:spcBef>
            </a:pPr>
            <a:r>
              <a:rPr lang="vi-VN" altLang="en-US" sz="4800" b="1">
                <a:latin typeface="Times New Roman" pitchFamily="18" charset="0"/>
              </a:rPr>
              <a:t>b</a:t>
            </a:r>
            <a:r>
              <a:rPr lang="en-US" altLang="en-US" sz="4800" b="1">
                <a:latin typeface="Times New Roman" pitchFamily="18" charset="0"/>
              </a:rPr>
              <a:t>. </a:t>
            </a:r>
            <a:r>
              <a:rPr lang="vi-VN" altLang="en-US" sz="4800" b="1">
                <a:latin typeface="Times New Roman" pitchFamily="18" charset="0"/>
              </a:rPr>
              <a:t>Tiếng chim hót ở đầu hồi như thế n</a:t>
            </a:r>
            <a:r>
              <a:rPr lang="vi-VN" altLang="en-US" sz="4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800" b="1">
                <a:latin typeface="Times New Roman" pitchFamily="18" charset="0"/>
              </a:rPr>
              <a:t>o?</a:t>
            </a:r>
            <a:endParaRPr lang="en-US" alt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 noChangeArrowheads="1"/>
          </p:cNvSpPr>
          <p:nvPr/>
        </p:nvSpPr>
        <p:spPr bwMode="auto">
          <a:xfrm>
            <a:off x="219075" y="6670675"/>
            <a:ext cx="845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/>
          <a:lstStyle/>
          <a:p>
            <a:pPr eaLnBrk="0" hangingPunct="0">
              <a:lnSpc>
                <a:spcPct val="90000"/>
              </a:lnSpc>
              <a:spcBef>
                <a:spcPts val="1225"/>
              </a:spcBef>
            </a:pPr>
            <a:r>
              <a:rPr lang="vi-VN" altLang="en-US" sz="4800" b="1">
                <a:latin typeface="Times New Roman" pitchFamily="18" charset="0"/>
              </a:rPr>
              <a:t>c</a:t>
            </a:r>
            <a:r>
              <a:rPr lang="en-US" altLang="en-US" sz="4800" b="1">
                <a:latin typeface="Times New Roman" pitchFamily="18" charset="0"/>
              </a:rPr>
              <a:t>. </a:t>
            </a:r>
            <a:r>
              <a:rPr lang="vi-VN" altLang="en-US" sz="4800" b="1">
                <a:latin typeface="Times New Roman" pitchFamily="18" charset="0"/>
              </a:rPr>
              <a:t>Câu thơ n</a:t>
            </a:r>
            <a:r>
              <a:rPr lang="vi-VN" altLang="en-US" sz="4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800" b="1">
                <a:latin typeface="Times New Roman" pitchFamily="18" charset="0"/>
              </a:rPr>
              <a:t>o nói về hình ảnh mái nh</a:t>
            </a:r>
            <a:r>
              <a:rPr lang="vi-VN" altLang="en-US" sz="4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800" b="1">
                <a:latin typeface="Times New Roman" pitchFamily="18" charset="0"/>
              </a:rPr>
              <a:t>?</a:t>
            </a:r>
            <a:endParaRPr lang="en-US" altLang="en-US" sz="4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6" name="Group 12"/>
          <p:cNvGrpSpPr>
            <a:grpSpLocks/>
          </p:cNvGrpSpPr>
          <p:nvPr/>
        </p:nvGrpSpPr>
        <p:grpSpPr bwMode="auto">
          <a:xfrm>
            <a:off x="9131300" y="136525"/>
            <a:ext cx="5499100" cy="8093075"/>
            <a:chOff x="5082139" y="1252330"/>
            <a:chExt cx="4466122" cy="5758070"/>
          </a:xfrm>
        </p:grpSpPr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2"/>
            <a:srcRect l="43330" t="16039"/>
            <a:stretch>
              <a:fillRect/>
            </a:stretch>
          </p:blipFill>
          <p:spPr bwMode="auto">
            <a:xfrm>
              <a:off x="5082139" y="1252330"/>
              <a:ext cx="2769059" cy="575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4"/>
            <p:cNvPicPr>
              <a:picLocks noChangeAspect="1" noChangeArrowheads="1"/>
            </p:cNvPicPr>
            <p:nvPr/>
          </p:nvPicPr>
          <p:blipFill>
            <a:blip r:embed="rId3"/>
            <a:srcRect t="15797" r="57513"/>
            <a:stretch>
              <a:fillRect/>
            </a:stretch>
          </p:blipFill>
          <p:spPr bwMode="auto">
            <a:xfrm>
              <a:off x="7851198" y="1252330"/>
              <a:ext cx="1697063" cy="57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082139" y="1539217"/>
              <a:ext cx="1125556" cy="2802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0487" name="Title 1"/>
          <p:cNvSpPr txBox="1">
            <a:spLocks noChangeArrowheads="1"/>
          </p:cNvSpPr>
          <p:nvPr/>
        </p:nvSpPr>
        <p:spPr bwMode="auto">
          <a:xfrm>
            <a:off x="998538" y="247650"/>
            <a:ext cx="126190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900" b="1">
                <a:latin typeface="Times New Roman" pitchFamily="18" charset="0"/>
              </a:rPr>
              <a:t>Thứ sáu ng</a:t>
            </a:r>
            <a:r>
              <a:rPr lang="en-US" altLang="en-US" sz="3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900" b="1">
                <a:latin typeface="Times New Roman" pitchFamily="18" charset="0"/>
              </a:rPr>
              <a:t>y 22 tháng 1 năm 2022</a:t>
            </a:r>
            <a:br>
              <a:rPr lang="en-US" altLang="en-US" sz="3900" b="1">
                <a:latin typeface="Times New Roman" pitchFamily="18" charset="0"/>
              </a:rPr>
            </a:br>
            <a:r>
              <a:rPr lang="en-US" altLang="en-US" sz="3400" b="1" u="sng">
                <a:latin typeface="Times New Roman" pitchFamily="18" charset="0"/>
              </a:rPr>
              <a:t>Tiếng Việt</a:t>
            </a:r>
            <a:r>
              <a:rPr lang="en-US" altLang="en-US" sz="3400" b="1">
                <a:latin typeface="Times New Roman" pitchFamily="18" charset="0"/>
              </a:rPr>
              <a:t>:</a:t>
            </a:r>
            <a:br>
              <a:rPr lang="en-US" altLang="en-US" sz="34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Placeholder 4"/>
          <p:cNvSpPr txBox="1">
            <a:spLocks noChangeArrowheads="1"/>
          </p:cNvSpPr>
          <p:nvPr/>
        </p:nvSpPr>
        <p:spPr bwMode="auto">
          <a:xfrm>
            <a:off x="-87313" y="2668588"/>
            <a:ext cx="1082833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/>
          <a:lstStyle/>
          <a:p>
            <a:pPr algn="ctr" eaLnBrk="0" hangingPunct="0">
              <a:lnSpc>
                <a:spcPct val="90000"/>
              </a:lnSpc>
              <a:spcBef>
                <a:spcPts val="1225"/>
              </a:spcBef>
            </a:pP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Trước ngõ nh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 của bạn nhỏ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</a:rPr>
              <a:t>ng xoan.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Placeholder 4"/>
          <p:cNvSpPr txBox="1">
            <a:spLocks noChangeArrowheads="1"/>
          </p:cNvSpPr>
          <p:nvPr/>
        </p:nvSpPr>
        <p:spPr bwMode="auto">
          <a:xfrm>
            <a:off x="169863" y="4495800"/>
            <a:ext cx="8878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/>
          <a:lstStyle/>
          <a:p>
            <a:pPr eaLnBrk="0" hangingPunct="0">
              <a:lnSpc>
                <a:spcPct val="90000"/>
              </a:lnSpc>
              <a:spcBef>
                <a:spcPts val="1225"/>
              </a:spcBef>
            </a:pPr>
            <a:r>
              <a:rPr lang="vi-VN" altLang="en-US" sz="4800" b="1">
                <a:solidFill>
                  <a:srgbClr val="2F5597"/>
                </a:solidFill>
                <a:latin typeface="Times New Roman" pitchFamily="18" charset="0"/>
              </a:rPr>
              <a:t>b</a:t>
            </a:r>
            <a:r>
              <a:rPr lang="en-US" altLang="en-US" sz="4800" b="1">
                <a:solidFill>
                  <a:srgbClr val="2F5597"/>
                </a:solidFill>
                <a:latin typeface="Times New Roman" pitchFamily="18" charset="0"/>
              </a:rPr>
              <a:t>. </a:t>
            </a:r>
            <a:r>
              <a:rPr lang="vi-VN" altLang="en-US" sz="4800" b="1">
                <a:solidFill>
                  <a:srgbClr val="2F5597"/>
                </a:solidFill>
                <a:latin typeface="Times New Roman" pitchFamily="18" charset="0"/>
              </a:rPr>
              <a:t>Tiếng chim hót ở đầu hồi lảnh lót.</a:t>
            </a:r>
            <a:endParaRPr lang="en-US" altLang="en-US" sz="4800" b="1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Placeholder 4"/>
          <p:cNvSpPr txBox="1">
            <a:spLocks noChangeArrowheads="1"/>
          </p:cNvSpPr>
          <p:nvPr/>
        </p:nvSpPr>
        <p:spPr bwMode="auto">
          <a:xfrm>
            <a:off x="227013" y="6731000"/>
            <a:ext cx="84534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/>
          <a:lstStyle/>
          <a:p>
            <a:pPr eaLnBrk="0" hangingPunct="0">
              <a:lnSpc>
                <a:spcPct val="90000"/>
              </a:lnSpc>
              <a:spcBef>
                <a:spcPts val="1225"/>
              </a:spcBef>
            </a:pPr>
            <a:r>
              <a:rPr lang="vi-VN" altLang="en-US" sz="4800" b="1">
                <a:solidFill>
                  <a:srgbClr val="9D2383"/>
                </a:solidFill>
                <a:latin typeface="Times New Roman" pitchFamily="18" charset="0"/>
              </a:rPr>
              <a:t>c</a:t>
            </a:r>
            <a:r>
              <a:rPr lang="en-US" altLang="en-US" sz="4800" b="1">
                <a:solidFill>
                  <a:srgbClr val="9D2383"/>
                </a:solidFill>
                <a:latin typeface="Times New Roman" pitchFamily="18" charset="0"/>
              </a:rPr>
              <a:t>. </a:t>
            </a:r>
            <a:r>
              <a:rPr lang="vi-VN" altLang="en-US" sz="4800" b="1">
                <a:solidFill>
                  <a:srgbClr val="9D2383"/>
                </a:solidFill>
                <a:latin typeface="Times New Roman" pitchFamily="18" charset="0"/>
              </a:rPr>
              <a:t>Câu thơ : “ Mái v</a:t>
            </a:r>
            <a:r>
              <a:rPr lang="vi-VN" altLang="en-US" sz="4800" b="1">
                <a:solidFill>
                  <a:srgbClr val="9D2383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altLang="en-US" sz="4800" b="1">
                <a:solidFill>
                  <a:srgbClr val="9D2383"/>
                </a:solidFill>
                <a:latin typeface="Times New Roman" pitchFamily="18" charset="0"/>
              </a:rPr>
              <a:t>ng thơm phức” nói về hình ảnh mái nh</a:t>
            </a:r>
            <a:r>
              <a:rPr lang="vi-VN" altLang="en-US" sz="4800" b="1">
                <a:solidFill>
                  <a:srgbClr val="9D2383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4800" b="1">
                <a:solidFill>
                  <a:srgbClr val="9D2383"/>
                </a:solidFill>
                <a:latin typeface="Times New Roman" pitchFamily="18" charset="0"/>
              </a:rPr>
              <a:t>.</a:t>
            </a:r>
            <a:endParaRPr lang="en-US" altLang="en-US" sz="4800" b="1">
              <a:solidFill>
                <a:srgbClr val="9D238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7975" y="3530600"/>
            <a:ext cx="882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xao xuyến: </a:t>
            </a:r>
            <a:r>
              <a:rPr lang="en-US" altLang="zh-CN" sz="40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trạng thái xúc động kéo dài.</a:t>
            </a:r>
            <a:endParaRPr lang="en-US" sz="40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8288" y="5999163"/>
            <a:ext cx="862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lảnh lót: </a:t>
            </a:r>
            <a:r>
              <a:rPr lang="en-US" altLang="zh-CN" sz="40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Âm thanh cao, trong và vang.</a:t>
            </a:r>
            <a:endParaRPr lang="en-US" sz="40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8" grpId="0"/>
      <p:bldP spid="19" grpId="0"/>
      <p:bldP spid="20" grpId="0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ChangeArrowheads="1"/>
          </p:cNvSpPr>
          <p:nvPr/>
        </p:nvSpPr>
        <p:spPr bwMode="auto">
          <a:xfrm>
            <a:off x="379413" y="12223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400" b="1">
                <a:latin typeface="Times New Roman" pitchFamily="18" charset="0"/>
              </a:rPr>
              <a:t>Thứ sáu ng</a:t>
            </a:r>
            <a:r>
              <a:rPr lang="en-US" altLang="en-US" sz="34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400" b="1">
                <a:latin typeface="Times New Roman" pitchFamily="18" charset="0"/>
              </a:rPr>
              <a:t>y 22 tháng 1 năm 2022</a:t>
            </a:r>
            <a:br>
              <a:rPr lang="en-US" altLang="en-US" sz="3400" b="1">
                <a:latin typeface="Times New Roman" pitchFamily="18" charset="0"/>
              </a:rPr>
            </a:br>
            <a:r>
              <a:rPr lang="en-US" altLang="en-US" sz="3400" b="1" u="sng">
                <a:latin typeface="Times New Roman" pitchFamily="18" charset="0"/>
              </a:rPr>
              <a:t>Tiếng Việt</a:t>
            </a:r>
            <a:r>
              <a:rPr lang="en-US" altLang="en-US" sz="3400" b="1">
                <a:latin typeface="Times New Roman" pitchFamily="18" charset="0"/>
              </a:rPr>
              <a:t>:</a:t>
            </a:r>
            <a:endParaRPr lang="en-US" alt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52750" y="2359025"/>
            <a:ext cx="5135563" cy="8572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defRPr/>
            </a:pPr>
            <a:r>
              <a:rPr lang="vi-VN" sz="4400" b="1">
                <a:solidFill>
                  <a:schemeClr val="bg1"/>
                </a:solidFill>
                <a:latin typeface="Times New Roman" pitchFamily="18" charset="0"/>
              </a:rPr>
              <a:t>1. 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Ôn và k</a:t>
            </a:r>
            <a:r>
              <a:rPr lang="vi-VN" sz="4400" b="1">
                <a:solidFill>
                  <a:schemeClr val="bg1"/>
                </a:solidFill>
                <a:latin typeface="Times New Roman" pitchFamily="18" charset="0"/>
              </a:rPr>
              <a:t>hởi động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n-US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198"/>
          <p:cNvPicPr>
            <a:picLocks noChangeAspect="1" noChangeArrowheads="1"/>
          </p:cNvPicPr>
          <p:nvPr/>
        </p:nvPicPr>
        <p:blipFill>
          <a:blip r:embed="rId2">
            <a:lum bright="-30000" contrast="54000"/>
          </a:blip>
          <a:srcRect l="19740" t="41966" r="8658" b="37007"/>
          <a:stretch>
            <a:fillRect/>
          </a:stretch>
        </p:blipFill>
        <p:spPr bwMode="auto">
          <a:xfrm>
            <a:off x="3079750" y="2152650"/>
            <a:ext cx="9256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 txBox="1">
            <a:spLocks noChangeArrowheads="1"/>
          </p:cNvSpPr>
          <p:nvPr/>
        </p:nvSpPr>
        <p:spPr bwMode="auto">
          <a:xfrm>
            <a:off x="998538" y="247650"/>
            <a:ext cx="126190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35163" y="6737350"/>
            <a:ext cx="125777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mái vàng: </a:t>
            </a:r>
            <a:r>
              <a:rPr lang="en-US" sz="44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mái nhà được lợp bằng rạ, có màu vàng, </a:t>
            </a:r>
          </a:p>
          <a:p>
            <a:r>
              <a:rPr lang="en-US" sz="44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mộc mạc giản dị, đơn giản.</a:t>
            </a:r>
            <a:endParaRPr lang="en-US" sz="4400" b="1"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11715750" y="2895600"/>
            <a:ext cx="1600200" cy="7429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ChangeArrowheads="1"/>
          </p:cNvSpPr>
          <p:nvPr/>
        </p:nvSpPr>
        <p:spPr bwMode="auto">
          <a:xfrm>
            <a:off x="977900" y="36513"/>
            <a:ext cx="126174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itchFamily="18" charset="0"/>
              </a:rPr>
              <a:t>Thứ sáu ng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latin typeface="Times New Roman" pitchFamily="18" charset="0"/>
              </a:rPr>
              <a:t>y 22 tháng 1 năm 2022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endParaRPr lang="en-US" alt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itle 1"/>
          <p:cNvSpPr txBox="1">
            <a:spLocks noChangeArrowheads="1"/>
          </p:cNvSpPr>
          <p:nvPr/>
        </p:nvSpPr>
        <p:spPr bwMode="auto">
          <a:xfrm>
            <a:off x="755650" y="850900"/>
            <a:ext cx="74374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thuộc lòng hai khổ thơ đầu:</a:t>
            </a:r>
          </a:p>
        </p:txBody>
      </p:sp>
      <p:sp>
        <p:nvSpPr>
          <p:cNvPr id="14" name="Oval 13"/>
          <p:cNvSpPr/>
          <p:nvPr/>
        </p:nvSpPr>
        <p:spPr>
          <a:xfrm>
            <a:off x="174625" y="917575"/>
            <a:ext cx="788988" cy="7985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algn="ctr" eaLnBrk="0" hangingPunct="0">
              <a:defRPr/>
            </a:pPr>
            <a:r>
              <a:rPr lang="en-US" sz="3900" dirty="0">
                <a:latin typeface="+mj-lt"/>
              </a:rPr>
              <a:t>5</a:t>
            </a: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6773863" y="1173163"/>
            <a:ext cx="53530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25" name="Lưu đồ: Đường kết nối 8">
            <a:extLst>
              <a:ext uri="{FF2B5EF4-FFF2-40B4-BE49-F238E27FC236}"/>
            </a:extLst>
          </p:cNvPr>
          <p:cNvSpPr/>
          <p:nvPr/>
        </p:nvSpPr>
        <p:spPr>
          <a:xfrm>
            <a:off x="6089650" y="2025650"/>
            <a:ext cx="646113" cy="4889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0">
            <a:extLst>
              <a:ext uri="{FF2B5EF4-FFF2-40B4-BE49-F238E27FC236}"/>
            </a:extLst>
          </p:cNvPr>
          <p:cNvSpPr/>
          <p:nvPr/>
        </p:nvSpPr>
        <p:spPr>
          <a:xfrm>
            <a:off x="6108700" y="5353050"/>
            <a:ext cx="646113" cy="55403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877050" y="2139950"/>
            <a:ext cx="1905000" cy="493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9615488" y="2819400"/>
            <a:ext cx="2347912" cy="471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8058150" y="3409950"/>
            <a:ext cx="3108325" cy="527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877050" y="4095750"/>
            <a:ext cx="5086350" cy="5270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896100" y="5492750"/>
            <a:ext cx="1885950" cy="493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8777288" y="6134100"/>
            <a:ext cx="2011362" cy="4524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8001000" y="6800850"/>
            <a:ext cx="3962400" cy="527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4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915150" y="7385050"/>
            <a:ext cx="5086350" cy="7286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8782050" y="2139950"/>
            <a:ext cx="1885950" cy="493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6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853238" y="2819400"/>
            <a:ext cx="2759075" cy="471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781800" y="3473450"/>
            <a:ext cx="1276350" cy="493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8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8782050" y="5397500"/>
            <a:ext cx="2552700" cy="5889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9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872288" y="6062663"/>
            <a:ext cx="1909762" cy="542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0" name="Hình chữ nhật: Góc Tròn 1">
            <a:extLst>
              <a:ext uri="{FF2B5EF4-FFF2-40B4-BE49-F238E27FC236}"/>
            </a:extLst>
          </p:cNvPr>
          <p:cNvSpPr/>
          <p:nvPr/>
        </p:nvSpPr>
        <p:spPr>
          <a:xfrm>
            <a:off x="6896100" y="6788150"/>
            <a:ext cx="1162050" cy="493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3"/>
          <p:cNvSpPr>
            <a:spLocks noChangeArrowheads="1" noChangeShapeType="1" noTextEdit="1"/>
          </p:cNvSpPr>
          <p:nvPr/>
        </p:nvSpPr>
        <p:spPr bwMode="auto">
          <a:xfrm>
            <a:off x="2001838" y="2305050"/>
            <a:ext cx="6742112" cy="15033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noFill/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học thuộc lòng hai khổ thơ</a:t>
            </a:r>
            <a:endParaRPr lang="en-US" sz="2400" b="1" kern="10">
              <a:ln w="9525">
                <a:noFill/>
                <a:round/>
                <a:headEnd/>
                <a:tailEnd/>
              </a:ln>
              <a:solidFill>
                <a:srgbClr val="CC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878263" y="241300"/>
            <a:ext cx="7067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Thứ sáu ngày 22 tháng 1 năm 2022</a:t>
            </a:r>
          </a:p>
          <a:p>
            <a:r>
              <a:rPr lang="en-US" sz="36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                       </a:t>
            </a:r>
            <a:r>
              <a:rPr lang="en-US" sz="3600" b="1" u="sng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Tiếng Việt</a:t>
            </a:r>
            <a:r>
              <a:rPr lang="en-US" sz="36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:</a:t>
            </a:r>
          </a:p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                  Ngôi nhà</a:t>
            </a:r>
            <a:endParaRPr lang="en-US" sz="4400" b="1">
              <a:latin typeface="Times New Roman" pitchFamily="18" charset="0"/>
              <a:ea typeface="Arial-Rounded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 l="43141" t="77850" r="8250" b="14360"/>
          <a:stretch>
            <a:fillRect/>
          </a:stretch>
        </p:blipFill>
        <p:spPr bwMode="auto">
          <a:xfrm>
            <a:off x="1171575" y="487363"/>
            <a:ext cx="121443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uộc thi vẽ tranh NGÔI NHÀ MƠ ƯỚ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2914650"/>
            <a:ext cx="113919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ChangeArrowheads="1"/>
          </p:cNvSpPr>
          <p:nvPr/>
        </p:nvSpPr>
        <p:spPr bwMode="auto">
          <a:xfrm>
            <a:off x="196850" y="134938"/>
            <a:ext cx="126174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r>
              <a:rPr lang="en-US" altLang="en-US" sz="3900" b="1">
                <a:latin typeface="Times New Roman" pitchFamily="18" charset="0"/>
              </a:rPr>
              <a:t/>
            </a:r>
            <a:br>
              <a:rPr lang="en-US" altLang="en-US" sz="3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34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2495550" y="1577975"/>
            <a:ext cx="6038850" cy="1371600"/>
          </a:xfrm>
        </p:spPr>
        <p:txBody>
          <a:bodyPr/>
          <a:lstStyle/>
          <a:p>
            <a:pPr eaLnBrk="1" hangingPunct="1"/>
            <a:r>
              <a:rPr lang="en-US" sz="6000" b="1" u="sng" smtClean="0">
                <a:latin typeface="Times New Roman" pitchFamily="18" charset="0"/>
              </a:rPr>
              <a:t>Gợi ý vẽ tranh</a:t>
            </a:r>
            <a:r>
              <a:rPr lang="en-US" sz="6000" b="1" smtClean="0">
                <a:latin typeface="Times New Roman" pitchFamily="18" charset="0"/>
              </a:rPr>
              <a:t>:</a:t>
            </a:r>
          </a:p>
        </p:txBody>
      </p:sp>
      <p:sp>
        <p:nvSpPr>
          <p:cNvPr id="25604" name="Title 1"/>
          <p:cNvSpPr txBox="1">
            <a:spLocks noChangeArrowheads="1"/>
          </p:cNvSpPr>
          <p:nvPr/>
        </p:nvSpPr>
        <p:spPr bwMode="auto">
          <a:xfrm>
            <a:off x="2232025" y="6181725"/>
            <a:ext cx="94456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Em hãy đặt tên cho bức tranh mình vẽ.</a:t>
            </a:r>
          </a:p>
        </p:txBody>
      </p:sp>
      <p:sp>
        <p:nvSpPr>
          <p:cNvPr id="25605" name="Title 1"/>
          <p:cNvSpPr txBox="1">
            <a:spLocks noChangeArrowheads="1"/>
          </p:cNvSpPr>
          <p:nvPr/>
        </p:nvSpPr>
        <p:spPr bwMode="auto">
          <a:xfrm>
            <a:off x="2255838" y="4684713"/>
            <a:ext cx="818197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Ngôi nhà có những bộ phận nào?</a:t>
            </a:r>
          </a:p>
          <a:p>
            <a:pPr algn="ctr">
              <a:lnSpc>
                <a:spcPct val="90000"/>
              </a:lnSpc>
            </a:pPr>
            <a:endParaRPr lang="en-US" altLang="en-US" sz="39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2551113" y="4959350"/>
            <a:ext cx="107838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ctr"/>
          <a:lstStyle/>
          <a:p>
            <a:pPr>
              <a:lnSpc>
                <a:spcPct val="90000"/>
              </a:lnSpc>
            </a:pPr>
            <a:r>
              <a:rPr lang="en-US" sz="3900" b="1">
                <a:solidFill>
                  <a:srgbClr val="0070C0"/>
                </a:solidFill>
                <a:latin typeface="Times New Roman" pitchFamily="18" charset="0"/>
              </a:rPr>
              <a:t>+ Xung quanh ngôi nhà có những cảnh vật gì?</a:t>
            </a:r>
          </a:p>
        </p:txBody>
      </p:sp>
      <p:sp>
        <p:nvSpPr>
          <p:cNvPr id="25607" name="Rectangle 3"/>
          <p:cNvSpPr txBox="1">
            <a:spLocks noChangeArrowheads="1"/>
          </p:cNvSpPr>
          <p:nvPr/>
        </p:nvSpPr>
        <p:spPr bwMode="auto">
          <a:xfrm>
            <a:off x="2579688" y="2940050"/>
            <a:ext cx="108886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ctr"/>
          <a:lstStyle/>
          <a:p>
            <a:pPr>
              <a:lnSpc>
                <a:spcPct val="90000"/>
              </a:lnSpc>
            </a:pPr>
            <a:r>
              <a:rPr lang="en-US" sz="3900" b="1">
                <a:solidFill>
                  <a:srgbClr val="0070C0"/>
                </a:solidFill>
                <a:latin typeface="Times New Roman" pitchFamily="18" charset="0"/>
              </a:rPr>
              <a:t>+ Em vẽ ngôi nhà vào lúc nào? (sáng, trưa, tối)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4718050" y="1789113"/>
            <a:ext cx="3398838" cy="1371600"/>
          </a:xfrm>
        </p:spPr>
        <p:txBody>
          <a:bodyPr/>
          <a:lstStyle/>
          <a:p>
            <a:pPr eaLnBrk="1" hangingPunct="1"/>
            <a:r>
              <a:rPr lang="en-US" b="1" u="sng" smtClean="0">
                <a:latin typeface="Times New Roman" pitchFamily="18" charset="0"/>
              </a:rPr>
              <a:t>Củng cố:</a:t>
            </a:r>
          </a:p>
        </p:txBody>
      </p:sp>
      <p:sp>
        <p:nvSpPr>
          <p:cNvPr id="26627" name="Title 1"/>
          <p:cNvSpPr txBox="1">
            <a:spLocks noChangeArrowheads="1"/>
          </p:cNvSpPr>
          <p:nvPr/>
        </p:nvSpPr>
        <p:spPr bwMode="auto">
          <a:xfrm>
            <a:off x="196850" y="134938"/>
            <a:ext cx="126174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r>
              <a:rPr lang="en-US" altLang="en-US" sz="3900" b="1">
                <a:latin typeface="Times New Roman" pitchFamily="18" charset="0"/>
              </a:rPr>
              <a:t/>
            </a:r>
            <a:br>
              <a:rPr lang="en-US" altLang="en-US" sz="3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34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 bwMode="auto">
          <a:xfrm>
            <a:off x="1878013" y="3368675"/>
            <a:ext cx="111331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Nêu cảm nghĩ của mình về ngôi nhà của em?</a:t>
            </a:r>
          </a:p>
        </p:txBody>
      </p:sp>
      <p:sp>
        <p:nvSpPr>
          <p:cNvPr id="26629" name="Rectangle 3"/>
          <p:cNvSpPr txBox="1">
            <a:spLocks noChangeArrowheads="1"/>
          </p:cNvSpPr>
          <p:nvPr/>
        </p:nvSpPr>
        <p:spPr bwMode="auto">
          <a:xfrm>
            <a:off x="2411413" y="4489450"/>
            <a:ext cx="9840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ctr"/>
          <a:lstStyle/>
          <a:p>
            <a:pPr>
              <a:lnSpc>
                <a:spcPct val="90000"/>
              </a:lnSpc>
            </a:pPr>
            <a:r>
              <a:rPr lang="en-US" sz="3900" b="1">
                <a:solidFill>
                  <a:srgbClr val="0070C0"/>
                </a:solidFill>
                <a:latin typeface="Times New Roman" pitchFamily="18" charset="0"/>
              </a:rPr>
              <a:t>2. Để thể hiện tình cảm của em với ngôi nhà của mình thì em sẽ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075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720975" y="944563"/>
            <a:ext cx="5576888" cy="13716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</a:rPr>
              <a:t>DẶN DÒ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3505200" y="2640013"/>
            <a:ext cx="472440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Đọc lại bài, chuẩn bị bài tiết tiếp theo.</a:t>
            </a:r>
            <a:br>
              <a:rPr lang="en-US" sz="39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50" y="1716088"/>
            <a:ext cx="8342313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987925" y="6802438"/>
            <a:ext cx="70373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pPr marL="627063" indent="-627063"/>
            <a:r>
              <a:rPr lang="en-US" altLang="zh-CN" sz="3400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      </a:t>
            </a:r>
            <a:r>
              <a:rPr lang="en-US" altLang="zh-CN" sz="36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Cái gì để tránh nắng mưa</a:t>
            </a:r>
          </a:p>
          <a:p>
            <a:pPr marL="627063" indent="-627063"/>
            <a:r>
              <a:rPr lang="en-US" altLang="zh-CN" sz="36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Đêm được an giấc, từ xưa vẫn cần?</a:t>
            </a:r>
            <a:endParaRPr lang="zh-CN" altLang="en-US" sz="3600" b="1">
              <a:latin typeface="Times New Roman" pitchFamily="18" charset="0"/>
              <a:ea typeface="Arial-Rounded" charset="0"/>
              <a:cs typeface="Times New Roman" pitchFamily="18" charset="0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86275" y="1946275"/>
            <a:ext cx="3822700" cy="1916113"/>
          </a:xfrm>
          <a:prstGeom prst="roundRect">
            <a:avLst/>
          </a:prstGeom>
          <a:noFill/>
          <a:ln w="50800">
            <a:solidFill>
              <a:srgbClr val="EF2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1" name="Title 1"/>
          <p:cNvSpPr txBox="1">
            <a:spLocks noChangeArrowheads="1"/>
          </p:cNvSpPr>
          <p:nvPr/>
        </p:nvSpPr>
        <p:spPr bwMode="auto">
          <a:xfrm>
            <a:off x="99853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itchFamily="18" charset="0"/>
              </a:rPr>
              <a:t>Thứ sáu ng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latin typeface="Times New Roman" pitchFamily="18" charset="0"/>
              </a:rPr>
              <a:t>y 22 tháng 1 năm 2022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</a:rPr>
              <a:t>Tiếng Việt</a:t>
            </a:r>
            <a:r>
              <a:rPr lang="en-US" altLang="en-US" sz="3200" b="1">
                <a:latin typeface="Times New Roman" pitchFamily="18" charset="0"/>
              </a:rPr>
              <a:t>:</a:t>
            </a:r>
            <a:br>
              <a:rPr lang="en-US" altLang="en-US" sz="3200" b="1">
                <a:latin typeface="Times New Roman" pitchFamily="18" charset="0"/>
              </a:rPr>
            </a:b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3838" y="1562100"/>
            <a:ext cx="3738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2800" b="1">
                <a:latin typeface="Arial-Rounded" charset="0"/>
                <a:sym typeface="+mn-lt"/>
              </a:rPr>
              <a:t>      </a:t>
            </a:r>
            <a:r>
              <a:rPr lang="en-US" altLang="zh-CN" sz="4000" b="1"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Giải câu đố:</a:t>
            </a:r>
            <a:endParaRPr lang="zh-CN" altLang="en-US" sz="4000" b="1">
              <a:latin typeface="Times New Roman" pitchFamily="18" charset="0"/>
              <a:ea typeface="Arial-Rounded" charset="0"/>
              <a:cs typeface="Times New Roman" pitchFamily="18" charset="0"/>
              <a:sym typeface="+mn-lt"/>
            </a:endParaRPr>
          </a:p>
        </p:txBody>
      </p:sp>
      <p:sp>
        <p:nvSpPr>
          <p:cNvPr id="10" name="Lưu đồ: Đường kết nối 8">
            <a:extLst>
              <a:ext uri="{FF2B5EF4-FFF2-40B4-BE49-F238E27FC236}"/>
            </a:extLst>
          </p:cNvPr>
          <p:cNvSpPr/>
          <p:nvPr/>
        </p:nvSpPr>
        <p:spPr>
          <a:xfrm>
            <a:off x="177800" y="1543050"/>
            <a:ext cx="641350" cy="60801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ChangeArrowheads="1"/>
          </p:cNvSpPr>
          <p:nvPr/>
        </p:nvSpPr>
        <p:spPr bwMode="auto">
          <a:xfrm>
            <a:off x="99853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1839913" y="1592263"/>
            <a:ext cx="535305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nhà em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Hàng xoan trước ngõ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Hoa xao xuyến nở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mây từng chùm.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tiếng chim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Đầu hồi lảnh lót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Mái vàng thơm phức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Rạ đầy sân phơi.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8721725" y="1654175"/>
            <a:ext cx="54229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Em yêu ngôi nhà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Gỗ, tre mộc mạc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Như yêu đất nước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Bốn mùa chim ca.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                       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Tô Hà</a:t>
            </a:r>
            <a:r>
              <a:rPr lang="en-US" sz="3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56425" y="5151438"/>
            <a:ext cx="6891338" cy="2947987"/>
            <a:chOff x="5082139" y="1252330"/>
            <a:chExt cx="4466122" cy="5758070"/>
          </a:xfrm>
        </p:grpSpPr>
        <p:pic>
          <p:nvPicPr>
            <p:cNvPr id="5143" name="Picture 11"/>
            <p:cNvPicPr>
              <a:picLocks noChangeAspect="1" noChangeArrowheads="1"/>
            </p:cNvPicPr>
            <p:nvPr/>
          </p:nvPicPr>
          <p:blipFill>
            <a:blip r:embed="rId2"/>
            <a:srcRect l="43330" t="16039"/>
            <a:stretch>
              <a:fillRect/>
            </a:stretch>
          </p:blipFill>
          <p:spPr bwMode="auto">
            <a:xfrm>
              <a:off x="5082139" y="1252330"/>
              <a:ext cx="2769059" cy="575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12"/>
            <p:cNvPicPr>
              <a:picLocks noChangeAspect="1" noChangeArrowheads="1"/>
            </p:cNvPicPr>
            <p:nvPr/>
          </p:nvPicPr>
          <p:blipFill>
            <a:blip r:embed="rId3"/>
            <a:srcRect t="15797" r="57513"/>
            <a:stretch>
              <a:fillRect/>
            </a:stretch>
          </p:blipFill>
          <p:spPr bwMode="auto">
            <a:xfrm>
              <a:off x="7851198" y="1252330"/>
              <a:ext cx="1697063" cy="57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082139" y="1540698"/>
              <a:ext cx="1126562" cy="2799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152775" y="3584575"/>
            <a:ext cx="2174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111511" tIns="55756" rIns="111511" bIns="55756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709275" y="2968625"/>
            <a:ext cx="1892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111511" tIns="55756" rIns="111511" bIns="55756"/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11118850" y="3632200"/>
            <a:ext cx="17954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111511" tIns="55756" rIns="111511" bIns="55756"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059238" y="6278563"/>
            <a:ext cx="1630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lIns="111511" tIns="55756" rIns="111511" bIns="55756"/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0025" y="1663700"/>
            <a:ext cx="140811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31888" y="1620838"/>
            <a:ext cx="8080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168400" y="2279650"/>
            <a:ext cx="9953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1135063" y="2960688"/>
            <a:ext cx="8096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1117600" y="3657600"/>
            <a:ext cx="8096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135063" y="4953000"/>
            <a:ext cx="9969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1103313" y="5591175"/>
            <a:ext cx="808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111250" y="6303963"/>
            <a:ext cx="9953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(7)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116013" y="7016750"/>
            <a:ext cx="8096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(8)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61300" y="1684338"/>
            <a:ext cx="9969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(9)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632700" y="2360613"/>
            <a:ext cx="10588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(10)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7651750" y="3035300"/>
            <a:ext cx="11604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(11)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646988" y="3730625"/>
            <a:ext cx="1058862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511" tIns="55756" rIns="111511" bIns="55756">
            <a:spAutoFit/>
          </a:bodyPr>
          <a:lstStyle/>
          <a:p>
            <a:r>
              <a:rPr 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ChangeArrowheads="1"/>
          </p:cNvSpPr>
          <p:nvPr/>
        </p:nvSpPr>
        <p:spPr bwMode="auto">
          <a:xfrm>
            <a:off x="4524375" y="2759075"/>
            <a:ext cx="339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1511" tIns="55756" rIns="111511" bIns="5575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20"/>
              </a:spcBef>
              <a:defRPr/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4900" b="1">
                <a:solidFill>
                  <a:schemeClr val="accent5"/>
                </a:solidFill>
                <a:latin typeface="Times New Roman" pitchFamily="18" charset="0"/>
              </a:rPr>
              <a:t>xao xuyến</a:t>
            </a:r>
            <a:endParaRPr lang="en-US" altLang="en-US" sz="490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 noChangeArrowheads="1"/>
          </p:cNvSpPr>
          <p:nvPr/>
        </p:nvSpPr>
        <p:spPr bwMode="auto">
          <a:xfrm>
            <a:off x="8702675" y="2759075"/>
            <a:ext cx="28130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1511" tIns="55756" rIns="111511" bIns="5575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20"/>
              </a:spcBef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4900" b="1">
                <a:solidFill>
                  <a:schemeClr val="accent5"/>
                </a:solidFill>
                <a:latin typeface="Times New Roman" pitchFamily="18" charset="0"/>
              </a:rPr>
              <a:t>lảnh lót</a:t>
            </a:r>
            <a:endParaRPr lang="en-US" altLang="en-US" sz="490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97125" y="1860550"/>
            <a:ext cx="2317750" cy="8001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49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Đọc:</a:t>
            </a:r>
          </a:p>
        </p:txBody>
      </p:sp>
      <p:sp>
        <p:nvSpPr>
          <p:cNvPr id="6149" name="Title 1"/>
          <p:cNvSpPr txBox="1">
            <a:spLocks noChangeArrowheads="1"/>
          </p:cNvSpPr>
          <p:nvPr/>
        </p:nvSpPr>
        <p:spPr bwMode="auto">
          <a:xfrm>
            <a:off x="998538" y="247650"/>
            <a:ext cx="126190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 noChangeArrowheads="1"/>
          </p:cNvSpPr>
          <p:nvPr/>
        </p:nvSpPr>
        <p:spPr bwMode="auto">
          <a:xfrm>
            <a:off x="8785225" y="4122738"/>
            <a:ext cx="28162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1511" tIns="55756" rIns="111511" bIns="5575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20"/>
              </a:spcBef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4900" b="1">
                <a:solidFill>
                  <a:schemeClr val="accent5"/>
                </a:solidFill>
                <a:latin typeface="Times New Roman" pitchFamily="18" charset="0"/>
              </a:rPr>
              <a:t>đất nước</a:t>
            </a:r>
            <a:endParaRPr lang="en-US" altLang="en-US" sz="490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 noChangeArrowheads="1"/>
          </p:cNvSpPr>
          <p:nvPr/>
        </p:nvSpPr>
        <p:spPr bwMode="auto">
          <a:xfrm>
            <a:off x="4454525" y="4140200"/>
            <a:ext cx="28146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11511" tIns="55756" rIns="111511" bIns="5575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20"/>
              </a:spcBef>
              <a:defRPr/>
            </a:pPr>
            <a:r>
              <a:rPr lang="en-US" altLang="en-US" sz="4400" b="1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4900" b="1">
                <a:solidFill>
                  <a:schemeClr val="accent5"/>
                </a:solidFill>
                <a:latin typeface="Times New Roman" pitchFamily="18" charset="0"/>
              </a:rPr>
              <a:t>mộc mạc</a:t>
            </a:r>
            <a:endParaRPr lang="en-US" altLang="en-US" sz="490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ChangeArrowheads="1"/>
          </p:cNvSpPr>
          <p:nvPr/>
        </p:nvSpPr>
        <p:spPr bwMode="auto">
          <a:xfrm>
            <a:off x="99853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itchFamily="18" charset="0"/>
              </a:rPr>
              <a:t>Thứ sáu ng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latin typeface="Times New Roman" pitchFamily="18" charset="0"/>
              </a:rPr>
              <a:t>y 22 tháng 1 năm 2022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</a:rPr>
              <a:t>Tiếng Việt</a:t>
            </a:r>
            <a:r>
              <a:rPr lang="en-US" altLang="en-US" sz="3200" b="1">
                <a:latin typeface="Times New Roman" pitchFamily="18" charset="0"/>
              </a:rPr>
              <a:t>: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875" y="1358900"/>
            <a:ext cx="164306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5575" y="5588000"/>
            <a:ext cx="164306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en-US" sz="32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8">
            <a:extLst>
              <a:ext uri="{FF2B5EF4-FFF2-40B4-BE49-F238E27FC236}"/>
            </a:extLst>
          </p:cNvPr>
          <p:cNvSpPr/>
          <p:nvPr/>
        </p:nvSpPr>
        <p:spPr>
          <a:xfrm>
            <a:off x="1433513" y="830263"/>
            <a:ext cx="12546012" cy="80279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ctr">
              <a:defRPr/>
            </a:pP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ngôi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nhà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xoan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trước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ngõ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Gỗ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tre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mộc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mạc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Hoa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xao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xuyến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nở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Như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đất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nước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Như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chùm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         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Bốn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mùa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chi ca.</a:t>
            </a:r>
          </a:p>
          <a:p>
            <a:pPr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                                                     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Hà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chim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hồi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lảnh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lót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Mái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thơm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phức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Rạ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đầy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sân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phơi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>
              <a:lnSpc>
                <a:spcPct val="114000"/>
              </a:lnSpc>
              <a:defRPr/>
            </a:pP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</a:t>
            </a:r>
          </a:p>
          <a:p>
            <a:pPr algn="just">
              <a:defRPr/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198"/>
          <p:cNvPicPr>
            <a:picLocks noChangeAspect="1" noChangeArrowheads="1"/>
          </p:cNvPicPr>
          <p:nvPr/>
        </p:nvPicPr>
        <p:blipFill>
          <a:blip r:embed="rId2">
            <a:lum bright="-30000" contrast="54000"/>
          </a:blip>
          <a:srcRect l="19740" t="41966" r="8658" b="37007"/>
          <a:stretch>
            <a:fillRect/>
          </a:stretch>
        </p:blipFill>
        <p:spPr bwMode="auto">
          <a:xfrm>
            <a:off x="3079750" y="1905000"/>
            <a:ext cx="92567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2343150" y="4572000"/>
            <a:ext cx="1847850" cy="8001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H="1">
            <a:off x="11906250" y="4381500"/>
            <a:ext cx="1600200" cy="7429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Title 1"/>
          <p:cNvSpPr txBox="1">
            <a:spLocks noChangeArrowheads="1"/>
          </p:cNvSpPr>
          <p:nvPr/>
        </p:nvSpPr>
        <p:spPr bwMode="auto">
          <a:xfrm>
            <a:off x="1131888" y="650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200" b="1">
                <a:latin typeface="Times New Roman" pitchFamily="18" charset="0"/>
              </a:rPr>
              <a:t>Thứ sáu ng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b="1">
                <a:latin typeface="Times New Roman" pitchFamily="18" charset="0"/>
              </a:rPr>
              <a:t>y 22 tháng 1 năm 2022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en-US" altLang="en-US" sz="3200" b="1" u="sng">
                <a:latin typeface="Times New Roman" pitchFamily="18" charset="0"/>
              </a:rPr>
              <a:t>Tiếng Việt</a:t>
            </a:r>
            <a:r>
              <a:rPr lang="en-US" altLang="en-US" sz="3200" b="1">
                <a:latin typeface="Times New Roman" pitchFamily="18" charset="0"/>
              </a:rPr>
              <a:t>:</a:t>
            </a:r>
            <a:br>
              <a:rPr lang="en-US" altLang="en-US" sz="32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7325" y="1568450"/>
            <a:ext cx="164306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6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36888" y="6953250"/>
            <a:ext cx="10488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Đầu hồi: phần tường hai đầu nhà.</a:t>
            </a:r>
            <a:endParaRPr lang="en-US" sz="5400" b="1">
              <a:solidFill>
                <a:srgbClr val="002060"/>
              </a:solidFill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998538" y="179388"/>
            <a:ext cx="126190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3600" b="1">
                <a:latin typeface="Times New Roman" pitchFamily="18" charset="0"/>
              </a:rPr>
              <a:t>Thứ sáu ng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 b="1">
                <a:latin typeface="Times New Roman" pitchFamily="18" charset="0"/>
              </a:rPr>
              <a:t>y 22 tháng 1 năm 2022</a:t>
            </a:r>
            <a:br>
              <a:rPr lang="en-US" altLang="en-US" sz="3600" b="1">
                <a:latin typeface="Times New Roman" pitchFamily="18" charset="0"/>
              </a:rPr>
            </a:br>
            <a:r>
              <a:rPr lang="en-US" altLang="en-US" sz="3600" b="1" u="sng">
                <a:latin typeface="Times New Roman" pitchFamily="18" charset="0"/>
              </a:rPr>
              <a:t>Tiếng Việt</a:t>
            </a:r>
            <a:r>
              <a:rPr lang="en-US" altLang="en-US" sz="3600" b="1">
                <a:latin typeface="Times New Roman" pitchFamily="18" charset="0"/>
              </a:rPr>
              <a:t>:</a:t>
            </a:r>
            <a:br>
              <a:rPr lang="en-US" altLang="en-US" sz="3600" b="1">
                <a:latin typeface="Times New Roman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5325" y="1873250"/>
            <a:ext cx="164306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40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86050" y="7131050"/>
            <a:ext cx="819150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en-US" sz="36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3675" y="5816600"/>
            <a:ext cx="1643063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endParaRPr lang="en-US" sz="32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8">
            <a:extLst>
              <a:ext uri="{FF2B5EF4-FFF2-40B4-BE49-F238E27FC236}"/>
            </a:extLst>
          </p:cNvPr>
          <p:cNvSpPr/>
          <p:nvPr/>
        </p:nvSpPr>
        <p:spPr>
          <a:xfrm>
            <a:off x="1452563" y="1096963"/>
            <a:ext cx="12546012" cy="80279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altLang="zh-CN" sz="4000" b="1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 algn="ctr"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nhà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Em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yêu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ngôi nhà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Hàng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xoan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trước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ngõ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Gỗ, tre mộc mạc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Hoa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xao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xuyến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nở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Như yêu đất nước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Như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mây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chùm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               Bốn mùa chi ca.</a:t>
            </a: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                                                                           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 Hà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</a:t>
            </a: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 yêu tiếng chim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Đầu hồi lảnh lót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Mái vàng thơm phức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CN" sz="40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     Rạ đầy sân phơi.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  </a:t>
            </a:r>
            <a:r>
              <a:rPr lang="en-US" altLang="zh-CN" sz="20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000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2000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00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</a:t>
            </a:r>
            <a:r>
              <a:rPr lang="en-US" altLang="zh-CN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</a:t>
            </a:r>
            <a:endParaRPr lang="en-US" altLang="zh-CN" sz="28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>
              <a:defRPr/>
            </a:pP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ChangeArrowheads="1"/>
          </p:cNvSpPr>
          <p:nvPr/>
        </p:nvSpPr>
        <p:spPr bwMode="auto">
          <a:xfrm>
            <a:off x="998538" y="247650"/>
            <a:ext cx="126190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11" tIns="55756" rIns="111511" bIns="55756" anchor="b"/>
          <a:lstStyle/>
          <a:p>
            <a:pPr algn="ctr">
              <a:lnSpc>
                <a:spcPct val="90000"/>
              </a:lnSpc>
            </a:pPr>
            <a:r>
              <a:rPr lang="en-US" altLang="en-US" sz="2900" b="1">
                <a:latin typeface="Times New Roman" pitchFamily="18" charset="0"/>
              </a:rPr>
              <a:t>Thứ sáu ng</a:t>
            </a:r>
            <a:r>
              <a:rPr lang="en-US" altLang="en-US" sz="29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900" b="1">
                <a:latin typeface="Times New Roman" pitchFamily="18" charset="0"/>
              </a:rPr>
              <a:t>y 22 tháng 1 năm 2022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en-US" altLang="en-US" sz="2900" b="1" u="sng">
                <a:latin typeface="Times New Roman" pitchFamily="18" charset="0"/>
              </a:rPr>
              <a:t>Tiếng Việt</a:t>
            </a:r>
            <a:r>
              <a:rPr lang="en-US" altLang="en-US" sz="2900" b="1">
                <a:latin typeface="Times New Roman" pitchFamily="18" charset="0"/>
              </a:rPr>
              <a:t>:</a:t>
            </a:r>
            <a:br>
              <a:rPr lang="en-US" altLang="en-US" sz="2900" b="1">
                <a:latin typeface="Times New Roman" pitchFamily="18" charset="0"/>
              </a:rPr>
            </a:b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</a:rPr>
              <a:t>Ngôi nh</a:t>
            </a:r>
            <a:r>
              <a:rPr lang="vi-VN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altLang="en-US" sz="39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3775" y="1635125"/>
            <a:ext cx="1824038" cy="8001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511" tIns="55756" rIns="111511" bIns="55756" anchor="ctr"/>
          <a:lstStyle/>
          <a:p>
            <a:pPr eaLnBrk="0" hangingPunct="0">
              <a:buFont typeface="Arial" pitchFamily="34" charset="0"/>
              <a:buNone/>
              <a:defRPr/>
            </a:pPr>
            <a:r>
              <a:rPr lang="en-US" sz="39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657618" y="2653818"/>
            <a:ext cx="4072591" cy="376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49792" y="2808561"/>
            <a:ext cx="5054862" cy="3608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051175" y="7043738"/>
            <a:ext cx="1004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2060"/>
                </a:solidFill>
                <a:latin typeface="Times New Roman" pitchFamily="18" charset="0"/>
                <a:ea typeface="Arial-Rounded" charset="0"/>
                <a:cs typeface="Times New Roman" pitchFamily="18" charset="0"/>
                <a:sym typeface="+mn-lt"/>
              </a:rPr>
              <a:t>Rạ: phần của cây lúa còn lại  sau khi gặt.</a:t>
            </a:r>
            <a:endParaRPr lang="en-US" sz="4400" b="1">
              <a:solidFill>
                <a:srgbClr val="002060"/>
              </a:solidFill>
              <a:latin typeface="Times New Roman" pitchFamily="18" charset="0"/>
              <a:ea typeface="Arial-Rounde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1324</Words>
  <Application>Microsoft Office PowerPoint</Application>
  <PresentationFormat>Custom</PresentationFormat>
  <Paragraphs>249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Arial</vt:lpstr>
      <vt:lpstr>Calibri Light</vt:lpstr>
      <vt:lpstr>SimSun</vt:lpstr>
      <vt:lpstr>Times New Roman</vt:lpstr>
      <vt:lpstr>Arial-Rounded</vt:lpstr>
      <vt:lpstr>+mn-lt</vt:lpstr>
      <vt:lpstr>.VnAvant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Gợi ý vẽ tranh:</vt:lpstr>
      <vt:lpstr>Củng cố:</vt:lpstr>
      <vt:lpstr>DẶN DÒ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190</cp:revision>
  <dcterms:created xsi:type="dcterms:W3CDTF">2020-08-08T08:08:51Z</dcterms:created>
  <dcterms:modified xsi:type="dcterms:W3CDTF">2022-05-13T14:43:47Z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