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5" r:id="rId2"/>
    <p:sldId id="286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  <p:sldId id="268" r:id="rId13"/>
    <p:sldId id="269" r:id="rId14"/>
    <p:sldId id="28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FF"/>
    <a:srgbClr val="FFFF00"/>
    <a:srgbClr val="0099FF"/>
    <a:srgbClr val="0000CC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427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D8199D-CE6A-4581-8268-05BE93D52B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CC672-177A-4AB8-9D35-D410B6464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81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2AC74-E030-4E0B-B3EA-F8951E67C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7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F4CCA-192C-4854-8DCC-C8B189230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5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35533-08C2-400B-A888-226E4B390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70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213B-206F-469F-B1B4-82E3DE45A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F19FC-F41A-4891-9B67-B0681E2C3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2CDC-3D00-4B14-BDE3-0E81BE0B0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73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5F801-0FCB-4E14-9F78-758C13D5F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27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65A5E-64D4-4945-9CE8-4664895D4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37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F3D9B-678B-4133-B816-CE950E32B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7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325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5F7BA9-E7D9-43E5-B8B2-ED4F049DA4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326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26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image" Target="../media/image7.gif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slide" Target="slide10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0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2" descr="EJ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EJ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3048000" y="19812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chemeClr val="tx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- LỚP 3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-9372600" y="6269038"/>
            <a:ext cx="1013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Kính chào quý thầy cô giáo cùng các em học sinh.</a:t>
            </a:r>
          </a:p>
        </p:txBody>
      </p:sp>
      <p:pic>
        <p:nvPicPr>
          <p:cNvPr id="48136" name="Picture 8" descr="peace_dove_olive_branch_hg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78238"/>
            <a:ext cx="2667000" cy="11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>
            <a:off x="2286000" y="4800600"/>
            <a:ext cx="5105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cs typeface="Arial" panose="020B0604020202020204" pitchFamily="34" charset="0"/>
              </a:rPr>
              <a:t>GVPT: Nguyễn Thị Hoa</a:t>
            </a:r>
          </a:p>
        </p:txBody>
      </p:sp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7010400" cy="609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7449"/>
                <a:gd name="adj2" fmla="val 0"/>
              </a:avLst>
            </a:prstTxWarp>
          </a:bodyPr>
          <a:lstStyle/>
          <a:p>
            <a:pPr algn="ctr"/>
            <a:r>
              <a:rPr lang="vi-VN" sz="5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NGHIÊN</a:t>
            </a:r>
            <a:endParaRPr lang="en-US" sz="54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9" name="WordArt 11" descr="p2_002"/>
          <p:cNvSpPr>
            <a:spLocks noChangeArrowheads="1" noChangeShapeType="1" noTextEdit="1"/>
          </p:cNvSpPr>
          <p:nvPr/>
        </p:nvSpPr>
        <p:spPr bwMode="auto">
          <a:xfrm>
            <a:off x="1828800" y="1143000"/>
            <a:ext cx="647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BÀI GIẢNG ĐIỆN TỬ</a:t>
            </a:r>
          </a:p>
        </p:txBody>
      </p: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228600" y="228600"/>
            <a:ext cx="1524000" cy="1633538"/>
            <a:chOff x="96" y="153"/>
            <a:chExt cx="1104" cy="1029"/>
          </a:xfrm>
        </p:grpSpPr>
        <p:pic>
          <p:nvPicPr>
            <p:cNvPr id="48141" name="Picture 13" descr="Picture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960"/>
              <a:ext cx="793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142" name="Group 14"/>
            <p:cNvGrpSpPr>
              <a:grpSpLocks/>
            </p:cNvGrpSpPr>
            <p:nvPr/>
          </p:nvGrpSpPr>
          <p:grpSpPr bwMode="auto">
            <a:xfrm>
              <a:off x="96" y="153"/>
              <a:ext cx="1104" cy="903"/>
              <a:chOff x="2352" y="0"/>
              <a:chExt cx="1104" cy="903"/>
            </a:xfrm>
          </p:grpSpPr>
          <p:pic>
            <p:nvPicPr>
              <p:cNvPr id="48143" name="Picture 15" descr="L«g GDDT VL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010066"/>
                  </a:clrFrom>
                  <a:clrTo>
                    <a:srgbClr val="01006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0"/>
                <a:ext cx="908" cy="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144" name="AutoShape 16"/>
              <p:cNvSpPr>
                <a:spLocks noChangeArrowheads="1"/>
              </p:cNvSpPr>
              <p:nvPr/>
            </p:nvSpPr>
            <p:spPr bwMode="auto">
              <a:xfrm>
                <a:off x="2352" y="720"/>
                <a:ext cx="1104" cy="136"/>
              </a:xfrm>
              <a:prstGeom prst="ribbon">
                <a:avLst>
                  <a:gd name="adj1" fmla="val 12500"/>
                  <a:gd name="adj2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1" tIns="45716" rIns="91431" bIns="45716" anchor="ctr"/>
              <a:lstStyle/>
              <a:p>
                <a:pPr algn="ctr" eaLnBrk="1" hangingPunct="1"/>
                <a:r>
                  <a:rPr lang="en-US" altLang="en-US" sz="1400" b="1">
                    <a:solidFill>
                      <a:srgbClr val="990033"/>
                    </a:solidFill>
                    <a:cs typeface="Arial" panose="020B0604020202020204" pitchFamily="34" charset="0"/>
                  </a:rPr>
                  <a:t>ĐẠI LỘC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5334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533400" y="4267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8194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Rectangle 7"/>
          <p:cNvSpPr>
            <a:spLocks noRot="1" noChangeArrowheads="1"/>
          </p:cNvSpPr>
          <p:nvPr/>
        </p:nvSpPr>
        <p:spPr bwMode="auto">
          <a:xfrm>
            <a:off x="1752600" y="768350"/>
            <a:ext cx="6781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</a:t>
            </a: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NHÂN SỐ CÓ BỐN CHỮ SỐ                         </a:t>
            </a:r>
            <a:b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VỚI  SỐ CÓ MỘT CHỮ SỐ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8" name="Rectangle 8"/>
          <p:cNvSpPr>
            <a:spLocks noRot="1" noChangeArrowheads="1"/>
          </p:cNvSpPr>
          <p:nvPr/>
        </p:nvSpPr>
        <p:spPr bwMode="auto">
          <a:xfrm>
            <a:off x="609600" y="8382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Toán:</a:t>
            </a:r>
            <a:b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2800" i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0732" name="Rectangle 12"/>
          <p:cNvSpPr>
            <a:spLocks noRot="1" noChangeArrowheads="1"/>
          </p:cNvSpPr>
          <p:nvPr/>
        </p:nvSpPr>
        <p:spPr bwMode="auto">
          <a:xfrm>
            <a:off x="685800" y="2133600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Trò chơi :</a:t>
            </a:r>
            <a: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Tìm bạn bốn phương</a:t>
            </a:r>
            <a:endParaRPr lang="en-US" altLang="en-US" sz="28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0733" name="Picture 13" descr="18649[1]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057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1211842214[1]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514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5" name="Picture 15" descr="126253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7" name="Rectangle 17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/>
              <a:t>THỨ 3 NGÀY 19 THÁNG 2 NĂM 2008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8007350" cy="4191000"/>
          </a:xfrm>
        </p:spPr>
        <p:txBody>
          <a:bodyPr/>
          <a:lstStyle/>
          <a:p>
            <a:endParaRPr lang="en-US" altLang="en-US" sz="3600"/>
          </a:p>
          <a:p>
            <a:endParaRPr lang="en-US" altLang="en-US"/>
          </a:p>
        </p:txBody>
      </p:sp>
      <p:pic>
        <p:nvPicPr>
          <p:cNvPr id="17413" name="Picture 5" descr="12625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12625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514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Picture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81000" y="3657600"/>
            <a:ext cx="5257800" cy="15240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</a:rPr>
              <a:t>1345  x 2  = 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791200" y="3657600"/>
            <a:ext cx="3048000" cy="15240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0000FF"/>
                </a:solidFill>
              </a:rPr>
              <a:t> </a:t>
            </a:r>
            <a:r>
              <a:rPr lang="en-US" altLang="en-US" sz="6600" b="1">
                <a:solidFill>
                  <a:srgbClr val="FF3300"/>
                </a:solidFill>
                <a:latin typeface="Times New Roman" panose="02020603050405020304" pitchFamily="18" charset="0"/>
              </a:rPr>
              <a:t>2690</a:t>
            </a:r>
          </a:p>
        </p:txBody>
      </p:sp>
      <p:sp>
        <p:nvSpPr>
          <p:cNvPr id="17466" name="Oval 58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7467" name="Oval 59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7468" name="Oval 60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7469" name="Oval 61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7470" name="Oval 62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7471" name="Oval 63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7472" name="Oval 64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17473" name="Oval 65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7474" name="Oval 66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7475" name="Oval 67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7476" name="Oval 68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7477" name="Oval 69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478" name="Oval 70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7479" name="Oval 71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7480" name="Oval 72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7481" name="Oval 73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482" name="Oval 74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483" name="Oval 75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484" name="Oval 76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485" name="Oval 77"/>
          <p:cNvSpPr>
            <a:spLocks noChangeArrowheads="1"/>
          </p:cNvSpPr>
          <p:nvPr/>
        </p:nvSpPr>
        <p:spPr bwMode="auto">
          <a:xfrm>
            <a:off x="70104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87" name="Rectangle 79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  <p:sp>
        <p:nvSpPr>
          <p:cNvPr id="17488" name="Rectangle 80"/>
          <p:cNvSpPr>
            <a:spLocks noRot="1" noChangeArrowheads="1"/>
          </p:cNvSpPr>
          <p:nvPr/>
        </p:nvSpPr>
        <p:spPr bwMode="auto">
          <a:xfrm>
            <a:off x="609600" y="533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Toán:</a:t>
            </a:r>
            <a:b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2800" i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489" name="Rectangle 81"/>
          <p:cNvSpPr>
            <a:spLocks noRot="1" noChangeArrowheads="1"/>
          </p:cNvSpPr>
          <p:nvPr/>
        </p:nvSpPr>
        <p:spPr bwMode="auto">
          <a:xfrm>
            <a:off x="1752600" y="457200"/>
            <a:ext cx="6781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</a:t>
            </a: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NHÂN SỐ CÓ BỐN CHỮ SỐ                         </a:t>
            </a:r>
            <a:b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VỚI  SỐ CÓ MỘT CHỮ SỐ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/>
      <p:bldP spid="17422" grpId="0" animBg="1"/>
      <p:bldP spid="17477" grpId="0" animBg="1"/>
      <p:bldP spid="17478" grpId="0" animBg="1"/>
      <p:bldP spid="17479" grpId="0" animBg="1"/>
      <p:bldP spid="17480" grpId="0" animBg="1"/>
      <p:bldP spid="17481" grpId="0" animBg="1"/>
      <p:bldP spid="17482" grpId="0" animBg="1"/>
      <p:bldP spid="17483" grpId="0" animBg="1"/>
      <p:bldP spid="17484" grpId="0" animBg="1"/>
      <p:bldP spid="174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4" descr="12625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Picture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2438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12118422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2438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81000" y="3657600"/>
            <a:ext cx="5257800" cy="15240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</a:rPr>
              <a:t>2130 x 3  = 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791200" y="3657600"/>
            <a:ext cx="3048000" cy="15240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3300"/>
                </a:solidFill>
                <a:latin typeface="Times New Roman" panose="02020603050405020304" pitchFamily="18" charset="0"/>
              </a:rPr>
              <a:t>6390</a:t>
            </a:r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0541" name="Oval 61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0542" name="Oval 62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0543" name="Oval 63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0544" name="Oval 64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0545" name="Oval 65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0546" name="Oval 66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0547" name="Oval 67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0548" name="Oval 68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0549" name="Oval 69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0550" name="Oval 70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0551" name="Oval 71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552" name="Oval 72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553" name="Rectangle 73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  <p:sp>
        <p:nvSpPr>
          <p:cNvPr id="20554" name="Rectangle 74"/>
          <p:cNvSpPr>
            <a:spLocks noRot="1" noChangeArrowheads="1"/>
          </p:cNvSpPr>
          <p:nvPr/>
        </p:nvSpPr>
        <p:spPr bwMode="auto">
          <a:xfrm>
            <a:off x="609600" y="533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Toán:</a:t>
            </a:r>
            <a:b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2800" i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555" name="Rectangle 75"/>
          <p:cNvSpPr>
            <a:spLocks noRot="1" noChangeArrowheads="1"/>
          </p:cNvSpPr>
          <p:nvPr/>
        </p:nvSpPr>
        <p:spPr bwMode="auto">
          <a:xfrm>
            <a:off x="1752600" y="457200"/>
            <a:ext cx="6781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</a:t>
            </a: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NHÂN SỐ CÓ BỐN CHỮ SỐ                         </a:t>
            </a:r>
            <a:b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VỚI  SỐ CÓ MỘT CHỮ SỐ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90" grpId="0" animBg="1"/>
      <p:bldP spid="20544" grpId="0" animBg="1"/>
      <p:bldP spid="20545" grpId="0" animBg="1"/>
      <p:bldP spid="20546" grpId="0" animBg="1"/>
      <p:bldP spid="20547" grpId="0" animBg="1"/>
      <p:bldP spid="20548" grpId="0" animBg="1"/>
      <p:bldP spid="20549" grpId="0" animBg="1"/>
      <p:bldP spid="20550" grpId="0" animBg="1"/>
      <p:bldP spid="20551" grpId="0" animBg="1"/>
      <p:bldP spid="205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12625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Picture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57800"/>
            <a:ext cx="2209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18649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438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81000" y="3505200"/>
            <a:ext cx="5257800" cy="15240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</a:rPr>
              <a:t>3024  x 3  = 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791200" y="3505200"/>
            <a:ext cx="3048000" cy="15240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600" b="1">
                <a:solidFill>
                  <a:srgbClr val="FF3300"/>
                </a:solidFill>
                <a:latin typeface="Times New Roman" panose="02020603050405020304" pitchFamily="18" charset="0"/>
              </a:rPr>
              <a:t>9072</a:t>
            </a:r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1565" name="Oval 61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1566" name="Oval 62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1567" name="Oval 63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1568" name="Oval 64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1569" name="Oval 65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1570" name="Oval 66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1571" name="Oval 67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572" name="Oval 68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573" name="Oval 69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574" name="Oval 70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575" name="Oval 71"/>
          <p:cNvSpPr>
            <a:spLocks noChangeArrowheads="1"/>
          </p:cNvSpPr>
          <p:nvPr/>
        </p:nvSpPr>
        <p:spPr bwMode="auto">
          <a:xfrm>
            <a:off x="7239000" y="5562600"/>
            <a:ext cx="1219200" cy="838200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576" name="Rectangle 72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  <p:sp>
        <p:nvSpPr>
          <p:cNvPr id="21577" name="Rectangle 73"/>
          <p:cNvSpPr>
            <a:spLocks noRot="1" noChangeArrowheads="1"/>
          </p:cNvSpPr>
          <p:nvPr/>
        </p:nvSpPr>
        <p:spPr bwMode="auto">
          <a:xfrm>
            <a:off x="609600" y="533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Toán:</a:t>
            </a:r>
            <a:b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2800" i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578" name="Rectangle 74"/>
          <p:cNvSpPr>
            <a:spLocks noRot="1" noChangeArrowheads="1"/>
          </p:cNvSpPr>
          <p:nvPr/>
        </p:nvSpPr>
        <p:spPr bwMode="auto">
          <a:xfrm>
            <a:off x="1752600" y="457200"/>
            <a:ext cx="6781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</a:t>
            </a: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NHÂN SỐ CÓ BỐN CHỮ SỐ                         </a:t>
            </a:r>
            <a:b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VỚI  SỐ CÓ MỘT CHỮ SỐ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  <p:bldP spid="21567" grpId="0" animBg="1"/>
      <p:bldP spid="21568" grpId="0" animBg="1"/>
      <p:bldP spid="21569" grpId="0" animBg="1"/>
      <p:bldP spid="21570" grpId="0" animBg="1"/>
      <p:bldP spid="21571" grpId="0" animBg="1"/>
      <p:bldP spid="21572" grpId="0" animBg="1"/>
      <p:bldP spid="21573" grpId="0" animBg="1"/>
      <p:bldP spid="21574" grpId="0" animBg="1"/>
      <p:bldP spid="215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2438400"/>
            <a:ext cx="7467600" cy="2895600"/>
          </a:xfrm>
        </p:spPr>
        <p:txBody>
          <a:bodyPr/>
          <a:lstStyle/>
          <a:p>
            <a:r>
              <a:rPr lang="en-US" altLang="en-US" sz="4000" b="0">
                <a:latin typeface="Times New Roman" panose="02020603050405020304" pitchFamily="18" charset="0"/>
              </a:rPr>
              <a:t>      </a:t>
            </a:r>
            <a:r>
              <a:rPr lang="en-US" altLang="en-US" sz="5400" b="0">
                <a:solidFill>
                  <a:srgbClr val="0000FF"/>
                </a:solidFill>
                <a:latin typeface="Times New Roman" panose="02020603050405020304" pitchFamily="18" charset="0"/>
              </a:rPr>
              <a:t>Xin chân thành cảm ơn quí thầy cô và các em   </a:t>
            </a:r>
            <a:br>
              <a:rPr lang="en-US" altLang="en-US" sz="5400" b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5400" b="0">
                <a:solidFill>
                  <a:srgbClr val="0000FF"/>
                </a:solidFill>
                <a:latin typeface="Times New Roman" panose="02020603050405020304" pitchFamily="18" charset="0"/>
              </a:rPr>
              <a:t>       học sinh lớp 3A</a:t>
            </a:r>
          </a:p>
        </p:txBody>
      </p:sp>
      <p:pic>
        <p:nvPicPr>
          <p:cNvPr id="39940" name="Picture 4" descr="Copy of H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24475"/>
            <a:ext cx="3048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Copy of IMAGE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Copy of IMAGE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Copy of IMAGE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Copy of IMAGE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04800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IMAGE0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53000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IMAGE0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3810000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7" name="Picture 11" descr="IMAGE0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33600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IMAGE0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9" name="Picture 13" descr="IMAGE0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304800" y="6858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-25400" y="-38100"/>
            <a:ext cx="9220200" cy="228600"/>
          </a:xfrm>
          <a:custGeom>
            <a:avLst/>
            <a:gdLst>
              <a:gd name="G0" fmla="+- 606 0 0"/>
              <a:gd name="G1" fmla="+- 21600 0 606"/>
              <a:gd name="G2" fmla="*/ 606 1 2"/>
              <a:gd name="G3" fmla="+- 21600 0 G2"/>
              <a:gd name="G4" fmla="+/ 606 21600 2"/>
              <a:gd name="G5" fmla="+/ G1 0 2"/>
              <a:gd name="G6" fmla="*/ 21600 21600 606"/>
              <a:gd name="G7" fmla="*/ G6 1 2"/>
              <a:gd name="G8" fmla="+- 21600 0 G7"/>
              <a:gd name="G9" fmla="*/ 21600 1 2"/>
              <a:gd name="G10" fmla="+- 606 0 G9"/>
              <a:gd name="G11" fmla="?: G10 G8 0"/>
              <a:gd name="G12" fmla="?: G10 G7 21600"/>
              <a:gd name="T0" fmla="*/ 21297 w 21600"/>
              <a:gd name="T1" fmla="*/ 10800 h 21600"/>
              <a:gd name="T2" fmla="*/ 10800 w 21600"/>
              <a:gd name="T3" fmla="*/ 21600 h 21600"/>
              <a:gd name="T4" fmla="*/ 303 w 21600"/>
              <a:gd name="T5" fmla="*/ 10800 h 21600"/>
              <a:gd name="T6" fmla="*/ 10800 w 21600"/>
              <a:gd name="T7" fmla="*/ 0 h 21600"/>
              <a:gd name="T8" fmla="*/ 2103 w 21600"/>
              <a:gd name="T9" fmla="*/ 2103 h 21600"/>
              <a:gd name="T10" fmla="*/ 19497 w 21600"/>
              <a:gd name="T11" fmla="*/ 19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06" y="21600"/>
                </a:lnTo>
                <a:lnTo>
                  <a:pt x="2099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800000"/>
              </a:gs>
              <a:gs pos="50000">
                <a:srgbClr val="FFFF66"/>
              </a:gs>
              <a:gs pos="100000">
                <a:srgbClr val="8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Rot="1" noChangeArrowheads="1"/>
          </p:cNvSpPr>
          <p:nvPr/>
        </p:nvSpPr>
        <p:spPr bwMode="auto">
          <a:xfrm>
            <a:off x="609600" y="685800"/>
            <a:ext cx="655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 b="0" i="1">
                <a:solidFill>
                  <a:srgbClr val="FF0000"/>
                </a:solidFill>
                <a:effectLst/>
              </a:rPr>
              <a:t>Bài cũ : Đặt tính rồi tính:</a:t>
            </a:r>
            <a:br>
              <a:rPr lang="en-US" altLang="en-US" sz="3200" b="0" i="1">
                <a:solidFill>
                  <a:srgbClr val="FF0000"/>
                </a:solidFill>
                <a:effectLst/>
              </a:rPr>
            </a:br>
            <a:endParaRPr lang="en-US" altLang="en-US" sz="3200" b="0" i="1">
              <a:solidFill>
                <a:srgbClr val="FF0000"/>
              </a:solidFill>
              <a:effectLst/>
            </a:endParaRPr>
          </a:p>
        </p:txBody>
      </p:sp>
      <p:sp>
        <p:nvSpPr>
          <p:cNvPr id="55303" name="Rectangle 7"/>
          <p:cNvSpPr>
            <a:spLocks noRot="1" noChangeArrowheads="1"/>
          </p:cNvSpPr>
          <p:nvPr/>
        </p:nvSpPr>
        <p:spPr bwMode="auto">
          <a:xfrm>
            <a:off x="533400" y="1676400"/>
            <a:ext cx="655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a/ 103  x 2</a:t>
            </a:r>
            <a:r>
              <a:rPr lang="en-US" altLang="en-US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3600" i="1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5304" name="Rectangle 8"/>
          <p:cNvSpPr>
            <a:spLocks noRot="1" noChangeArrowheads="1"/>
          </p:cNvSpPr>
          <p:nvPr/>
        </p:nvSpPr>
        <p:spPr bwMode="auto">
          <a:xfrm>
            <a:off x="6400800" y="1295400"/>
            <a:ext cx="1752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103  </a:t>
            </a:r>
            <a:b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2 </a:t>
            </a:r>
            <a:endParaRPr lang="en-US" altLang="en-US" sz="3600" b="0" i="1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5305" name="Rectangle 9"/>
          <p:cNvSpPr>
            <a:spLocks noRot="1" noChangeArrowheads="1"/>
          </p:cNvSpPr>
          <p:nvPr/>
        </p:nvSpPr>
        <p:spPr bwMode="auto">
          <a:xfrm>
            <a:off x="533400" y="3733800"/>
            <a:ext cx="655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b/ 212  x 3</a:t>
            </a:r>
            <a:endParaRPr lang="en-US" altLang="en-US" sz="3600" b="0" i="1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5306" name="Rectangle 10"/>
          <p:cNvSpPr>
            <a:spLocks noRot="1" noChangeArrowheads="1"/>
          </p:cNvSpPr>
          <p:nvPr/>
        </p:nvSpPr>
        <p:spPr bwMode="auto">
          <a:xfrm>
            <a:off x="6781800" y="4114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</a:t>
            </a:r>
            <a: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212 </a:t>
            </a:r>
            <a:b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</a:t>
            </a:r>
            <a:r>
              <a:rPr lang="en-US" altLang="en-US" b="0">
                <a:solidFill>
                  <a:srgbClr val="0000CC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</a:t>
            </a:r>
            <a:endParaRPr lang="en-US" altLang="en-US" sz="3600" b="0" i="1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5307" name="Rectangle 11"/>
          <p:cNvSpPr>
            <a:spLocks noRot="1" noChangeArrowheads="1"/>
          </p:cNvSpPr>
          <p:nvPr/>
        </p:nvSpPr>
        <p:spPr bwMode="auto">
          <a:xfrm>
            <a:off x="6781800" y="56388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636</a:t>
            </a:r>
          </a:p>
        </p:txBody>
      </p:sp>
      <p:sp>
        <p:nvSpPr>
          <p:cNvPr id="55308" name="Rectangle 12"/>
          <p:cNvSpPr>
            <a:spLocks noRot="1" noChangeArrowheads="1"/>
          </p:cNvSpPr>
          <p:nvPr/>
        </p:nvSpPr>
        <p:spPr bwMode="auto">
          <a:xfrm>
            <a:off x="6629400" y="32004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206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6553200" y="3124200"/>
            <a:ext cx="121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6781800" y="5486400"/>
            <a:ext cx="11430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324600" y="2286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6705600" y="4724400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/>
      <p:bldP spid="55304" grpId="0"/>
      <p:bldP spid="55306" grpId="0"/>
      <p:bldP spid="55307" grpId="0"/>
      <p:bldP spid="553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762000"/>
          </a:xfrm>
        </p:spPr>
        <p:txBody>
          <a:bodyPr/>
          <a:lstStyle/>
          <a:p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133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1066800" y="2590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876800" y="3240088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2 nhân 4 bằng 8, viết 8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4876800" y="3719513"/>
            <a:ext cx="396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2 nhân 3 bằng 6, viết 6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876800" y="4213225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2 nhân 0 bằng 0, viết 0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4876800" y="4733925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2 nhân 1 bằng 2, viết 2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762000" y="33528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10668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Rectangle 36"/>
          <p:cNvSpPr>
            <a:spLocks noRot="1" noChangeArrowheads="1"/>
          </p:cNvSpPr>
          <p:nvPr/>
        </p:nvSpPr>
        <p:spPr bwMode="auto">
          <a:xfrm>
            <a:off x="533400" y="990600"/>
            <a:ext cx="8156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</a:t>
            </a: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NHÂN SỐ CÓ BỐN CHỮ SỐ                         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   VỚI  SỐ CÓ MỘT CHỮ SỐ 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229" name="Rectangle 37"/>
          <p:cNvSpPr>
            <a:spLocks noRot="1" noChangeArrowheads="1"/>
          </p:cNvSpPr>
          <p:nvPr/>
        </p:nvSpPr>
        <p:spPr bwMode="auto">
          <a:xfrm>
            <a:off x="381000" y="190500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a/ Trường hợp nhân không nhớ :</a:t>
            </a:r>
          </a:p>
        </p:txBody>
      </p:sp>
      <p:sp>
        <p:nvSpPr>
          <p:cNvPr id="8232" name="Rectangle 40"/>
          <p:cNvSpPr>
            <a:spLocks noRot="1" noChangeArrowheads="1"/>
          </p:cNvSpPr>
          <p:nvPr/>
        </p:nvSpPr>
        <p:spPr bwMode="auto">
          <a:xfrm>
            <a:off x="1905000" y="32004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1034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234" name="Rectangle 42"/>
          <p:cNvSpPr>
            <a:spLocks noRot="1" noChangeArrowheads="1"/>
          </p:cNvSpPr>
          <p:nvPr/>
        </p:nvSpPr>
        <p:spPr bwMode="auto">
          <a:xfrm>
            <a:off x="1682750" y="36576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x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236" name="Rectangle 44"/>
          <p:cNvSpPr>
            <a:spLocks noRot="1" noChangeArrowheads="1"/>
          </p:cNvSpPr>
          <p:nvPr/>
        </p:nvSpPr>
        <p:spPr bwMode="auto">
          <a:xfrm>
            <a:off x="2322513" y="4435475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V="1">
            <a:off x="1752600" y="4495800"/>
            <a:ext cx="121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8" name="Rectangle 46"/>
          <p:cNvSpPr>
            <a:spLocks noRot="1" noChangeArrowheads="1"/>
          </p:cNvSpPr>
          <p:nvPr/>
        </p:nvSpPr>
        <p:spPr bwMode="auto">
          <a:xfrm>
            <a:off x="609600" y="685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Toán:</a:t>
            </a:r>
            <a:br>
              <a:rPr lang="en-US" altLang="en-US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 i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2362200" y="58674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Vậy: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1034 x  2  =   2068</a:t>
            </a:r>
          </a:p>
        </p:txBody>
      </p:sp>
      <p:sp>
        <p:nvSpPr>
          <p:cNvPr id="8244" name="Rectangle 52"/>
          <p:cNvSpPr>
            <a:spLocks noRot="1" noChangeArrowheads="1"/>
          </p:cNvSpPr>
          <p:nvPr/>
        </p:nvSpPr>
        <p:spPr bwMode="auto">
          <a:xfrm>
            <a:off x="2514600" y="3810000"/>
            <a:ext cx="76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245" name="Rectangle 53"/>
          <p:cNvSpPr>
            <a:spLocks noRot="1" noChangeArrowheads="1"/>
          </p:cNvSpPr>
          <p:nvPr/>
        </p:nvSpPr>
        <p:spPr bwMode="auto">
          <a:xfrm>
            <a:off x="1371600" y="26670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1034 x 2 = ?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246" name="Rectangle 54"/>
          <p:cNvSpPr>
            <a:spLocks noRot="1" noChangeArrowheads="1"/>
          </p:cNvSpPr>
          <p:nvPr/>
        </p:nvSpPr>
        <p:spPr bwMode="auto">
          <a:xfrm>
            <a:off x="2524125" y="4435475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8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247" name="Rectangle 55"/>
          <p:cNvSpPr>
            <a:spLocks noRot="1" noChangeArrowheads="1"/>
          </p:cNvSpPr>
          <p:nvPr/>
        </p:nvSpPr>
        <p:spPr bwMode="auto">
          <a:xfrm>
            <a:off x="2098675" y="44196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0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248" name="Rectangle 56"/>
          <p:cNvSpPr>
            <a:spLocks noRot="1" noChangeArrowheads="1"/>
          </p:cNvSpPr>
          <p:nvPr/>
        </p:nvSpPr>
        <p:spPr bwMode="auto">
          <a:xfrm>
            <a:off x="1849438" y="44196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249" name="Rectangle 57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1143000" y="2514600"/>
            <a:ext cx="5562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>
                                            <p:txEl>
                                              <p:charRg st="1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8247">
                                            <p:txEl>
                                              <p:charRg st="1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247">
                                            <p:txEl>
                                              <p:charRg st="1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8247">
                                            <p:txEl>
                                              <p:charRg st="1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8247">
                                            <p:txEl>
                                              <p:charRg st="1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47">
                                            <p:txEl>
                                              <p:charRg st="1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47">
                                            <p:txEl>
                                              <p:charRg st="1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  <p:bldP spid="8217" grpId="0"/>
      <p:bldP spid="8218" grpId="0"/>
      <p:bldP spid="8219" grpId="0"/>
      <p:bldP spid="8228" grpId="0"/>
      <p:bldP spid="8229" grpId="0"/>
      <p:bldP spid="8232" grpId="0"/>
      <p:bldP spid="8234" grpId="0"/>
      <p:bldP spid="8236" grpId="0"/>
      <p:bldP spid="8239" grpId="0"/>
      <p:bldP spid="8244" grpId="0"/>
      <p:bldP spid="8245" grpId="0"/>
      <p:bldP spid="8246" grpId="0"/>
      <p:bldP spid="82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133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066800" y="2590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76588" y="324008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3 nhân 5 bằng 15, viết 5 nhớ 1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171825" y="3657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3 nhân 2 bằng 6, thêm 1 bằng 7 viết 7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179763" y="4068763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3 nhân 1 bằng 3, viết 3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152775" y="4510088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3 nhân 2 bằng 6, viết 6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62000" y="33528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0668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Rectangle 12"/>
          <p:cNvSpPr>
            <a:spLocks noRot="1" noChangeArrowheads="1"/>
          </p:cNvSpPr>
          <p:nvPr/>
        </p:nvSpPr>
        <p:spPr bwMode="auto">
          <a:xfrm>
            <a:off x="533400" y="990600"/>
            <a:ext cx="8156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  NHÂN SỐ CÓ BỐN CHỮ SỐ                         </a:t>
            </a:r>
            <a:b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   VỚI  SỐ CÓ MỘT CHỮ SỐ </a:t>
            </a:r>
            <a:b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65" name="Rectangle 13"/>
          <p:cNvSpPr>
            <a:spLocks noRot="1" noChangeArrowheads="1"/>
          </p:cNvSpPr>
          <p:nvPr/>
        </p:nvSpPr>
        <p:spPr bwMode="auto">
          <a:xfrm>
            <a:off x="-76200" y="190500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b/ Trường hợp nhân có nhớ một lần :</a:t>
            </a:r>
          </a:p>
        </p:txBody>
      </p:sp>
      <p:sp>
        <p:nvSpPr>
          <p:cNvPr id="23566" name="Rectangle 14"/>
          <p:cNvSpPr>
            <a:spLocks noRot="1" noChangeArrowheads="1"/>
          </p:cNvSpPr>
          <p:nvPr/>
        </p:nvSpPr>
        <p:spPr bwMode="auto">
          <a:xfrm>
            <a:off x="838200" y="320040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2125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67" name="Rectangle 15"/>
          <p:cNvSpPr>
            <a:spLocks noRot="1" noChangeArrowheads="1"/>
          </p:cNvSpPr>
          <p:nvPr/>
        </p:nvSpPr>
        <p:spPr bwMode="auto">
          <a:xfrm>
            <a:off x="457200" y="36576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x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68" name="Rectangle 16"/>
          <p:cNvSpPr>
            <a:spLocks noRot="1" noChangeArrowheads="1"/>
          </p:cNvSpPr>
          <p:nvPr/>
        </p:nvSpPr>
        <p:spPr bwMode="auto">
          <a:xfrm>
            <a:off x="1219200" y="4481513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7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796925" y="4495800"/>
            <a:ext cx="1066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Rectangle 18"/>
          <p:cNvSpPr>
            <a:spLocks noRot="1" noChangeArrowheads="1"/>
          </p:cNvSpPr>
          <p:nvPr/>
        </p:nvSpPr>
        <p:spPr bwMode="auto">
          <a:xfrm>
            <a:off x="609600" y="685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Toán:</a:t>
            </a:r>
            <a:br>
              <a:rPr lang="en-US" altLang="en-US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 i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362200" y="58674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Vậy: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2125 x  3  =   6375</a:t>
            </a:r>
          </a:p>
        </p:txBody>
      </p:sp>
      <p:sp>
        <p:nvSpPr>
          <p:cNvPr id="23572" name="Rectangle 20"/>
          <p:cNvSpPr>
            <a:spLocks noRot="1" noChangeArrowheads="1"/>
          </p:cNvSpPr>
          <p:nvPr/>
        </p:nvSpPr>
        <p:spPr bwMode="auto">
          <a:xfrm>
            <a:off x="1447800" y="3810000"/>
            <a:ext cx="76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73" name="Rectangle 21"/>
          <p:cNvSpPr>
            <a:spLocks noRot="1" noChangeArrowheads="1"/>
          </p:cNvSpPr>
          <p:nvPr/>
        </p:nvSpPr>
        <p:spPr bwMode="auto">
          <a:xfrm>
            <a:off x="533400" y="25146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2125 x 3 = ?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74" name="Rectangle 22"/>
          <p:cNvSpPr>
            <a:spLocks noRot="1" noChangeArrowheads="1"/>
          </p:cNvSpPr>
          <p:nvPr/>
        </p:nvSpPr>
        <p:spPr bwMode="auto">
          <a:xfrm>
            <a:off x="1447800" y="448945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5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75" name="Rectangle 23"/>
          <p:cNvSpPr>
            <a:spLocks noRot="1" noChangeArrowheads="1"/>
          </p:cNvSpPr>
          <p:nvPr/>
        </p:nvSpPr>
        <p:spPr bwMode="auto">
          <a:xfrm>
            <a:off x="1025525" y="4475163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76" name="Rectangle 24"/>
          <p:cNvSpPr>
            <a:spLocks noRot="1" noChangeArrowheads="1"/>
          </p:cNvSpPr>
          <p:nvPr/>
        </p:nvSpPr>
        <p:spPr bwMode="auto">
          <a:xfrm>
            <a:off x="817563" y="448945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14478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762000" y="2562225"/>
            <a:ext cx="6324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  <p:bldP spid="23565" grpId="0"/>
      <p:bldP spid="23566" grpId="0"/>
      <p:bldP spid="23567" grpId="0"/>
      <p:bldP spid="23568" grpId="0"/>
      <p:bldP spid="23571" grpId="0"/>
      <p:bldP spid="23572" grpId="0"/>
      <p:bldP spid="23573" grpId="0"/>
      <p:bldP spid="23574" grpId="0"/>
      <p:bldP spid="23575" grpId="0"/>
      <p:bldP spid="235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133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066800" y="2590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2000" y="33528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0668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Rectangle 12"/>
          <p:cNvSpPr>
            <a:spLocks noRot="1" noChangeArrowheads="1"/>
          </p:cNvSpPr>
          <p:nvPr/>
        </p:nvSpPr>
        <p:spPr bwMode="auto">
          <a:xfrm>
            <a:off x="533400" y="887413"/>
            <a:ext cx="8156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  NHÂN SỐ CÓ BỐN CHỮ SỐ                         </a:t>
            </a:r>
            <a:b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   VỚI  SỐ CÓ MỘT CHỮ SỐ </a:t>
            </a:r>
            <a:b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589" name="Rectangle 13"/>
          <p:cNvSpPr>
            <a:spLocks noRot="1" noChangeArrowheads="1"/>
          </p:cNvSpPr>
          <p:nvPr/>
        </p:nvSpPr>
        <p:spPr bwMode="auto">
          <a:xfrm>
            <a:off x="76200" y="19050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Thực hành :</a:t>
            </a:r>
          </a:p>
        </p:txBody>
      </p:sp>
      <p:sp>
        <p:nvSpPr>
          <p:cNvPr id="24590" name="Rectangle 14"/>
          <p:cNvSpPr>
            <a:spLocks noRot="1" noChangeArrowheads="1"/>
          </p:cNvSpPr>
          <p:nvPr/>
        </p:nvSpPr>
        <p:spPr bwMode="auto">
          <a:xfrm>
            <a:off x="0" y="3810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1234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</a:t>
            </a:r>
            <a:b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2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236538" y="5029200"/>
            <a:ext cx="1066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Rectangle 18"/>
          <p:cNvSpPr>
            <a:spLocks noRot="1" noChangeArrowheads="1"/>
          </p:cNvSpPr>
          <p:nvPr/>
        </p:nvSpPr>
        <p:spPr bwMode="auto">
          <a:xfrm>
            <a:off x="609600" y="685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6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Toán:</a:t>
            </a:r>
            <a:r>
              <a:rPr lang="en-US" altLang="en-US" sz="3600" i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 i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 i="1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597" name="Rectangle 21"/>
          <p:cNvSpPr>
            <a:spLocks noRot="1" noChangeArrowheads="1"/>
          </p:cNvSpPr>
          <p:nvPr/>
        </p:nvSpPr>
        <p:spPr bwMode="auto">
          <a:xfrm>
            <a:off x="533400" y="25146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Bài 1 : Tính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6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03" name="Rectangle 27"/>
          <p:cNvSpPr>
            <a:spLocks noRot="1" noChangeArrowheads="1"/>
          </p:cNvSpPr>
          <p:nvPr/>
        </p:nvSpPr>
        <p:spPr bwMode="auto">
          <a:xfrm>
            <a:off x="882650" y="5410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8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04" name="Rectangle 28"/>
          <p:cNvSpPr>
            <a:spLocks noRot="1" noChangeArrowheads="1"/>
          </p:cNvSpPr>
          <p:nvPr/>
        </p:nvSpPr>
        <p:spPr bwMode="auto">
          <a:xfrm>
            <a:off x="665163" y="51673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05" name="Rectangle 29"/>
          <p:cNvSpPr>
            <a:spLocks noRot="1" noChangeArrowheads="1"/>
          </p:cNvSpPr>
          <p:nvPr/>
        </p:nvSpPr>
        <p:spPr bwMode="auto">
          <a:xfrm>
            <a:off x="457200" y="50800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06" name="Rectangle 30"/>
          <p:cNvSpPr>
            <a:spLocks noRot="1" noChangeArrowheads="1"/>
          </p:cNvSpPr>
          <p:nvPr/>
        </p:nvSpPr>
        <p:spPr bwMode="auto">
          <a:xfrm>
            <a:off x="249238" y="50800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07" name="Rectangle 31"/>
          <p:cNvSpPr>
            <a:spLocks noRot="1" noChangeArrowheads="1"/>
          </p:cNvSpPr>
          <p:nvPr/>
        </p:nvSpPr>
        <p:spPr bwMode="auto">
          <a:xfrm>
            <a:off x="2514600" y="3789363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4013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x 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</a:t>
            </a:r>
            <a:b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2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08" name="Rectangle 32"/>
          <p:cNvSpPr>
            <a:spLocks noRot="1" noChangeArrowheads="1"/>
          </p:cNvSpPr>
          <p:nvPr/>
        </p:nvSpPr>
        <p:spPr bwMode="auto">
          <a:xfrm>
            <a:off x="4876800" y="380365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2116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x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3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09" name="Rectangle 33"/>
          <p:cNvSpPr>
            <a:spLocks noRot="1" noChangeArrowheads="1"/>
          </p:cNvSpPr>
          <p:nvPr/>
        </p:nvSpPr>
        <p:spPr bwMode="auto">
          <a:xfrm>
            <a:off x="7010400" y="3789363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1072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x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4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2770188" y="5014913"/>
            <a:ext cx="1116012" cy="79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Rectangle 35"/>
          <p:cNvSpPr>
            <a:spLocks noRot="1" noChangeArrowheads="1"/>
          </p:cNvSpPr>
          <p:nvPr/>
        </p:nvSpPr>
        <p:spPr bwMode="auto">
          <a:xfrm>
            <a:off x="2438400" y="5056188"/>
            <a:ext cx="220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</a:t>
            </a: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8026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 flipV="1">
            <a:off x="5181600" y="5029200"/>
            <a:ext cx="1066800" cy="142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6" name="Rectangle 40"/>
          <p:cNvSpPr>
            <a:spLocks noRot="1" noChangeArrowheads="1"/>
          </p:cNvSpPr>
          <p:nvPr/>
        </p:nvSpPr>
        <p:spPr bwMode="auto">
          <a:xfrm>
            <a:off x="4641850" y="5029200"/>
            <a:ext cx="220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6348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17" name="Rectangle 41"/>
          <p:cNvSpPr>
            <a:spLocks noRot="1" noChangeArrowheads="1"/>
          </p:cNvSpPr>
          <p:nvPr/>
        </p:nvSpPr>
        <p:spPr bwMode="auto">
          <a:xfrm>
            <a:off x="7080250" y="50292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4288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V="1">
            <a:off x="7239000" y="5037138"/>
            <a:ext cx="1066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Rectangle 44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  <p:bldP spid="24590" grpId="0"/>
      <p:bldP spid="24597" grpId="0"/>
      <p:bldP spid="24603" grpId="0"/>
      <p:bldP spid="24604" grpId="0"/>
      <p:bldP spid="24605" grpId="0"/>
      <p:bldP spid="24606" grpId="0"/>
      <p:bldP spid="24607" grpId="0"/>
      <p:bldP spid="24608" grpId="0"/>
      <p:bldP spid="24609" grpId="0"/>
      <p:bldP spid="24611" grpId="0"/>
      <p:bldP spid="24616" grpId="0"/>
      <p:bldP spid="246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133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066800" y="2590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2000" y="33528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0668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8"/>
          <p:cNvSpPr>
            <a:spLocks noRot="1" noChangeArrowheads="1"/>
          </p:cNvSpPr>
          <p:nvPr/>
        </p:nvSpPr>
        <p:spPr bwMode="auto">
          <a:xfrm>
            <a:off x="381000" y="382588"/>
            <a:ext cx="8156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</a:t>
            </a: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NHÂN SỐ CÓ BỐN CHỮ SỐ                         </a:t>
            </a:r>
            <a:b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       VỚI  SỐ CÓ MỘT CHỮ SỐ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10" name="Rectangle 10"/>
          <p:cNvSpPr>
            <a:spLocks noRot="1" noChangeArrowheads="1"/>
          </p:cNvSpPr>
          <p:nvPr/>
        </p:nvSpPr>
        <p:spPr bwMode="auto">
          <a:xfrm>
            <a:off x="0" y="19812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a/</a:t>
            </a: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1023  x  3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</a:t>
            </a:r>
            <a:b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28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1524000" y="19050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Rectangle 12"/>
          <p:cNvSpPr>
            <a:spLocks noRot="1" noChangeArrowheads="1"/>
          </p:cNvSpPr>
          <p:nvPr/>
        </p:nvSpPr>
        <p:spPr bwMode="auto">
          <a:xfrm>
            <a:off x="609600" y="417513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Toán:</a:t>
            </a:r>
            <a:b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2800" i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613" name="Rectangle 13"/>
          <p:cNvSpPr>
            <a:spLocks noRot="1" noChangeArrowheads="1"/>
          </p:cNvSpPr>
          <p:nvPr/>
        </p:nvSpPr>
        <p:spPr bwMode="auto">
          <a:xfrm>
            <a:off x="228600" y="13716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Bài 2 : Đặt tính rồi tính </a:t>
            </a:r>
            <a:endParaRPr lang="en-US" altLang="en-US" sz="36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V="1">
            <a:off x="3581400" y="19050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Rectangle 29"/>
          <p:cNvSpPr>
            <a:spLocks noRot="1" noChangeArrowheads="1"/>
          </p:cNvSpPr>
          <p:nvPr/>
        </p:nvSpPr>
        <p:spPr bwMode="auto">
          <a:xfrm>
            <a:off x="5715000" y="1995488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1810  x  5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</a:t>
            </a:r>
          </a:p>
        </p:txBody>
      </p:sp>
      <p:sp>
        <p:nvSpPr>
          <p:cNvPr id="25630" name="Rectangle 30"/>
          <p:cNvSpPr>
            <a:spLocks noRot="1" noChangeArrowheads="1"/>
          </p:cNvSpPr>
          <p:nvPr/>
        </p:nvSpPr>
        <p:spPr bwMode="auto">
          <a:xfrm>
            <a:off x="0" y="4419600"/>
            <a:ext cx="304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b/</a:t>
            </a: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1212  x  4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5631" name="Rectangle 31"/>
          <p:cNvSpPr>
            <a:spLocks noRot="1" noChangeArrowheads="1"/>
          </p:cNvSpPr>
          <p:nvPr/>
        </p:nvSpPr>
        <p:spPr bwMode="auto">
          <a:xfrm>
            <a:off x="5562600" y="43434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2005  x  4                  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320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632" name="Rectangle 32"/>
          <p:cNvSpPr>
            <a:spLocks noRot="1" noChangeArrowheads="1"/>
          </p:cNvSpPr>
          <p:nvPr/>
        </p:nvSpPr>
        <p:spPr bwMode="auto">
          <a:xfrm>
            <a:off x="685800" y="27432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1023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x   3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5633" name="Rectangle 33"/>
          <p:cNvSpPr>
            <a:spLocks noRot="1" noChangeArrowheads="1"/>
          </p:cNvSpPr>
          <p:nvPr/>
        </p:nvSpPr>
        <p:spPr bwMode="auto">
          <a:xfrm>
            <a:off x="5943600" y="26670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1810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x   5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5634" name="Rectangle 34"/>
          <p:cNvSpPr>
            <a:spLocks noRot="1" noChangeArrowheads="1"/>
          </p:cNvSpPr>
          <p:nvPr/>
        </p:nvSpPr>
        <p:spPr bwMode="auto">
          <a:xfrm>
            <a:off x="685800" y="525780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1212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x   4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5635" name="Rectangle 35"/>
          <p:cNvSpPr>
            <a:spLocks noRot="1" noChangeArrowheads="1"/>
          </p:cNvSpPr>
          <p:nvPr/>
        </p:nvSpPr>
        <p:spPr bwMode="auto">
          <a:xfrm>
            <a:off x="6019800" y="525780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2005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x   4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762000" y="3657600"/>
            <a:ext cx="1371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914400" y="6096000"/>
            <a:ext cx="11430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6019800" y="6096000"/>
            <a:ext cx="1295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6075363" y="3692525"/>
            <a:ext cx="1295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Rectangle 40"/>
          <p:cNvSpPr>
            <a:spLocks noRot="1" noChangeArrowheads="1"/>
          </p:cNvSpPr>
          <p:nvPr/>
        </p:nvSpPr>
        <p:spPr bwMode="auto">
          <a:xfrm>
            <a:off x="838200" y="37338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3069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</a:t>
            </a:r>
          </a:p>
        </p:txBody>
      </p:sp>
      <p:sp>
        <p:nvSpPr>
          <p:cNvPr id="25641" name="Rectangle 41"/>
          <p:cNvSpPr>
            <a:spLocks noRot="1" noChangeArrowheads="1"/>
          </p:cNvSpPr>
          <p:nvPr/>
        </p:nvSpPr>
        <p:spPr bwMode="auto">
          <a:xfrm>
            <a:off x="5929313" y="36576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9050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5642" name="Rectangle 42"/>
          <p:cNvSpPr>
            <a:spLocks noRot="1" noChangeArrowheads="1"/>
          </p:cNvSpPr>
          <p:nvPr/>
        </p:nvSpPr>
        <p:spPr bwMode="auto">
          <a:xfrm>
            <a:off x="6096000" y="61737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8020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5643" name="Rectangle 43"/>
          <p:cNvSpPr>
            <a:spLocks noRot="1" noChangeArrowheads="1"/>
          </p:cNvSpPr>
          <p:nvPr/>
        </p:nvSpPr>
        <p:spPr bwMode="auto">
          <a:xfrm>
            <a:off x="873125" y="6081713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4848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</a:t>
            </a:r>
          </a:p>
        </p:txBody>
      </p:sp>
      <p:sp>
        <p:nvSpPr>
          <p:cNvPr id="25645" name="Rectangle 45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3" grpId="0"/>
      <p:bldP spid="25629" grpId="0"/>
      <p:bldP spid="25630" grpId="0"/>
      <p:bldP spid="25631" grpId="0"/>
      <p:bldP spid="25632" grpId="0"/>
      <p:bldP spid="25633" grpId="0"/>
      <p:bldP spid="25634" grpId="0"/>
      <p:bldP spid="25635" grpId="0"/>
      <p:bldP spid="25640" grpId="0"/>
      <p:bldP spid="25641" grpId="0"/>
      <p:bldP spid="25642" grpId="0"/>
      <p:bldP spid="256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334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533400" y="4267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8194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Rectangle 8"/>
          <p:cNvSpPr>
            <a:spLocks noRot="1" noChangeArrowheads="1"/>
          </p:cNvSpPr>
          <p:nvPr/>
        </p:nvSpPr>
        <p:spPr bwMode="auto">
          <a:xfrm>
            <a:off x="1752600" y="685800"/>
            <a:ext cx="6781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</a:t>
            </a: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NHÂN SỐ CÓ BỐN CHỮ SỐ                         </a:t>
            </a:r>
            <a:b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VỚI  SỐ CÓ MỘT CHỮ SỐ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7" name="Rectangle 9"/>
          <p:cNvSpPr>
            <a:spLocks noRot="1" noChangeArrowheads="1"/>
          </p:cNvSpPr>
          <p:nvPr/>
        </p:nvSpPr>
        <p:spPr bwMode="auto">
          <a:xfrm>
            <a:off x="609600" y="747713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Toán:</a:t>
            </a:r>
            <a:b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2800" i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658" name="Rectangle 10"/>
          <p:cNvSpPr>
            <a:spLocks noRot="1" noChangeArrowheads="1"/>
          </p:cNvSpPr>
          <p:nvPr/>
        </p:nvSpPr>
        <p:spPr bwMode="auto">
          <a:xfrm>
            <a:off x="304800" y="1828800"/>
            <a:ext cx="8839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Bài 3</a:t>
            </a:r>
            <a:r>
              <a:rPr lang="en-US" altLang="en-US" sz="3200" b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en-US" altLang="en-US" sz="3200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600" b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Xây một bức tường hết 1015 viên gạch. Hỏi  xây   4 bức tường như thế hết bao  nhiêu viên gạch ?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27659" name="Rectangle 11"/>
          <p:cNvSpPr>
            <a:spLocks noRot="1" noChangeArrowheads="1"/>
          </p:cNvSpPr>
          <p:nvPr/>
        </p:nvSpPr>
        <p:spPr bwMode="auto">
          <a:xfrm>
            <a:off x="457200" y="3962400"/>
            <a:ext cx="8305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</a:t>
            </a:r>
            <a:r>
              <a:rPr lang="en-US" altLang="en-US" sz="3200" u="sng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Tóm tắt : </a:t>
            </a:r>
            <a:br>
              <a:rPr lang="en-US" altLang="en-US" sz="3200" u="sng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1 bức tường : 1015 viên gạch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4 bức tường :  .......viên gạch ?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27661" name="Rectangle 13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334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533400" y="4267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8194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7"/>
          <p:cNvSpPr>
            <a:spLocks noRot="1" noChangeArrowheads="1"/>
          </p:cNvSpPr>
          <p:nvPr/>
        </p:nvSpPr>
        <p:spPr bwMode="auto">
          <a:xfrm>
            <a:off x="1752600" y="685800"/>
            <a:ext cx="6781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</a:t>
            </a: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NHÂN SỐ CÓ BỐN CHỮ SỐ                         </a:t>
            </a:r>
            <a:b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VỚI  SỐ CÓ MỘT CHỮ SỐ</a:t>
            </a:r>
            <a:r>
              <a:rPr lang="en-US" altLang="en-US" sz="28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680" name="Rectangle 8"/>
          <p:cNvSpPr>
            <a:spLocks noRot="1" noChangeArrowheads="1"/>
          </p:cNvSpPr>
          <p:nvPr/>
        </p:nvSpPr>
        <p:spPr bwMode="auto">
          <a:xfrm>
            <a:off x="533400" y="8382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Toán:</a:t>
            </a:r>
            <a:br>
              <a:rPr lang="en-US" altLang="en-US" sz="2800" i="1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endParaRPr lang="en-US" altLang="en-US" sz="2800" i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8682" name="Rectangle 10"/>
          <p:cNvSpPr>
            <a:spLocks noRot="1" noChangeArrowheads="1"/>
          </p:cNvSpPr>
          <p:nvPr/>
        </p:nvSpPr>
        <p:spPr bwMode="auto">
          <a:xfrm>
            <a:off x="457200" y="1828800"/>
            <a:ext cx="8305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</a:t>
            </a:r>
            <a:r>
              <a:rPr lang="en-US" altLang="en-US" sz="3200" u="sng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Tóm tắt : </a:t>
            </a:r>
            <a:br>
              <a:rPr lang="en-US" altLang="en-US" sz="3200" u="sng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1 bức tường : 1015 viên gạch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4 bức tường :  .......viên gạch ?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28683" name="Rectangle 11"/>
          <p:cNvSpPr>
            <a:spLocks noRot="1" noChangeArrowheads="1"/>
          </p:cNvSpPr>
          <p:nvPr/>
        </p:nvSpPr>
        <p:spPr bwMode="auto">
          <a:xfrm>
            <a:off x="457200" y="4267200"/>
            <a:ext cx="8305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 </a:t>
            </a:r>
            <a:r>
              <a:rPr lang="en-US" altLang="en-US" sz="3200" u="sng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Bài giải</a:t>
            </a:r>
            <a:br>
              <a:rPr lang="en-US" altLang="en-US" sz="3200" u="sng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Số viên gạch xây 4 bức tường là: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1015   x   4   =  4060 (viên gạch)</a:t>
            </a:r>
            <a:b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</a:t>
            </a:r>
            <a:r>
              <a:rPr lang="en-US" altLang="en-US" sz="3200" u="sng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Đáp số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:  </a:t>
            </a: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4060 viên gạch</a:t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28684" name="Rectangle 12"/>
          <p:cNvSpPr>
            <a:spLocks noRot="1" noChangeArrowheads="1"/>
          </p:cNvSpPr>
          <p:nvPr/>
        </p:nvSpPr>
        <p:spPr bwMode="auto">
          <a:xfrm>
            <a:off x="304800" y="1997075"/>
            <a:ext cx="2514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Bài 3</a:t>
            </a:r>
            <a:r>
              <a:rPr lang="en-US" altLang="en-US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    </a:t>
            </a:r>
          </a:p>
        </p:txBody>
      </p:sp>
      <p:sp>
        <p:nvSpPr>
          <p:cNvPr id="28686" name="Rectangle 14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334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33400" y="4267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8194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Rectangle 9"/>
          <p:cNvSpPr>
            <a:spLocks noRot="1" noChangeArrowheads="1"/>
          </p:cNvSpPr>
          <p:nvPr/>
        </p:nvSpPr>
        <p:spPr bwMode="auto">
          <a:xfrm>
            <a:off x="-2057400" y="9906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Bài 4 : Tính nhẩm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    </a:t>
            </a:r>
          </a:p>
        </p:txBody>
      </p:sp>
      <p:sp>
        <p:nvSpPr>
          <p:cNvPr id="29708" name="Rectangle 12"/>
          <p:cNvSpPr>
            <a:spLocks noRot="1" noChangeArrowheads="1"/>
          </p:cNvSpPr>
          <p:nvPr/>
        </p:nvSpPr>
        <p:spPr bwMode="auto">
          <a:xfrm>
            <a:off x="457200" y="4191000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a/ 2000 x 2 =                                 </a:t>
            </a:r>
          </a:p>
        </p:txBody>
      </p:sp>
      <p:sp>
        <p:nvSpPr>
          <p:cNvPr id="29709" name="Rectangle 13"/>
          <p:cNvSpPr>
            <a:spLocks noRot="1" noChangeArrowheads="1"/>
          </p:cNvSpPr>
          <p:nvPr/>
        </p:nvSpPr>
        <p:spPr bwMode="auto">
          <a:xfrm>
            <a:off x="2044700" y="16764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2000 x 3 = ?                                  </a:t>
            </a:r>
          </a:p>
        </p:txBody>
      </p:sp>
      <p:sp>
        <p:nvSpPr>
          <p:cNvPr id="29710" name="Rectangle 14"/>
          <p:cNvSpPr>
            <a:spLocks noRot="1" noChangeArrowheads="1"/>
          </p:cNvSpPr>
          <p:nvPr/>
        </p:nvSpPr>
        <p:spPr bwMode="auto">
          <a:xfrm>
            <a:off x="2057400" y="21336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Nhẩm : 2 nghìn  x  3  =  6 nghìn                                  </a:t>
            </a:r>
          </a:p>
        </p:txBody>
      </p:sp>
      <p:sp>
        <p:nvSpPr>
          <p:cNvPr id="29711" name="Rectangle 15"/>
          <p:cNvSpPr>
            <a:spLocks noRot="1" noChangeArrowheads="1"/>
          </p:cNvSpPr>
          <p:nvPr/>
        </p:nvSpPr>
        <p:spPr bwMode="auto">
          <a:xfrm>
            <a:off x="2085975" y="26670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Vậy   :       2000  x  3  =  6000                                   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752600" y="152400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Rot="1" noChangeArrowheads="1"/>
          </p:cNvSpPr>
          <p:nvPr/>
        </p:nvSpPr>
        <p:spPr bwMode="auto">
          <a:xfrm>
            <a:off x="457200" y="4814888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4000 x 2 =                               </a:t>
            </a:r>
          </a:p>
        </p:txBody>
      </p:sp>
      <p:sp>
        <p:nvSpPr>
          <p:cNvPr id="29715" name="Rectangle 19"/>
          <p:cNvSpPr>
            <a:spLocks noRot="1" noChangeArrowheads="1"/>
          </p:cNvSpPr>
          <p:nvPr/>
        </p:nvSpPr>
        <p:spPr bwMode="auto">
          <a:xfrm>
            <a:off x="762000" y="5395913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3000 x 2 =                                  </a:t>
            </a:r>
          </a:p>
        </p:txBody>
      </p:sp>
      <p:sp>
        <p:nvSpPr>
          <p:cNvPr id="29716" name="Rectangle 20"/>
          <p:cNvSpPr>
            <a:spLocks noRot="1" noChangeArrowheads="1"/>
          </p:cNvSpPr>
          <p:nvPr/>
        </p:nvSpPr>
        <p:spPr bwMode="auto">
          <a:xfrm>
            <a:off x="4848225" y="4189413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b/    20 x 5  =                                 </a:t>
            </a:r>
          </a:p>
        </p:txBody>
      </p:sp>
      <p:sp>
        <p:nvSpPr>
          <p:cNvPr id="29717" name="Rectangle 21"/>
          <p:cNvSpPr>
            <a:spLocks noRot="1" noChangeArrowheads="1"/>
          </p:cNvSpPr>
          <p:nvPr/>
        </p:nvSpPr>
        <p:spPr bwMode="auto">
          <a:xfrm>
            <a:off x="5181600" y="4816475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200 x 5  =                                </a:t>
            </a:r>
          </a:p>
        </p:txBody>
      </p:sp>
      <p:sp>
        <p:nvSpPr>
          <p:cNvPr id="29718" name="Rectangle 22"/>
          <p:cNvSpPr>
            <a:spLocks noRot="1" noChangeArrowheads="1"/>
          </p:cNvSpPr>
          <p:nvPr/>
        </p:nvSpPr>
        <p:spPr bwMode="auto">
          <a:xfrm>
            <a:off x="4891088" y="5402263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2000 x 5  =                                </a:t>
            </a:r>
          </a:p>
        </p:txBody>
      </p:sp>
      <p:sp>
        <p:nvSpPr>
          <p:cNvPr id="29719" name="Rectangle 23"/>
          <p:cNvSpPr>
            <a:spLocks noRot="1" noChangeArrowheads="1"/>
          </p:cNvSpPr>
          <p:nvPr/>
        </p:nvSpPr>
        <p:spPr bwMode="auto">
          <a:xfrm>
            <a:off x="2819400" y="4267200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4000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</a:t>
            </a:r>
          </a:p>
        </p:txBody>
      </p:sp>
      <p:sp>
        <p:nvSpPr>
          <p:cNvPr id="29720" name="Rectangle 24"/>
          <p:cNvSpPr>
            <a:spLocks noRot="1" noChangeArrowheads="1"/>
          </p:cNvSpPr>
          <p:nvPr/>
        </p:nvSpPr>
        <p:spPr bwMode="auto">
          <a:xfrm>
            <a:off x="2819400" y="4856163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8000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</a:t>
            </a:r>
          </a:p>
        </p:txBody>
      </p:sp>
      <p:sp>
        <p:nvSpPr>
          <p:cNvPr id="29721" name="Rectangle 25"/>
          <p:cNvSpPr>
            <a:spLocks noRot="1" noChangeArrowheads="1"/>
          </p:cNvSpPr>
          <p:nvPr/>
        </p:nvSpPr>
        <p:spPr bwMode="auto">
          <a:xfrm>
            <a:off x="2819400" y="5446713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6000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</a:t>
            </a:r>
          </a:p>
        </p:txBody>
      </p:sp>
      <p:sp>
        <p:nvSpPr>
          <p:cNvPr id="29722" name="Rectangle 26"/>
          <p:cNvSpPr>
            <a:spLocks noRot="1" noChangeArrowheads="1"/>
          </p:cNvSpPr>
          <p:nvPr/>
        </p:nvSpPr>
        <p:spPr bwMode="auto">
          <a:xfrm>
            <a:off x="7631113" y="4219575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100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</a:t>
            </a:r>
          </a:p>
        </p:txBody>
      </p:sp>
      <p:sp>
        <p:nvSpPr>
          <p:cNvPr id="29723" name="Rectangle 27"/>
          <p:cNvSpPr>
            <a:spLocks noRot="1" noChangeArrowheads="1"/>
          </p:cNvSpPr>
          <p:nvPr/>
        </p:nvSpPr>
        <p:spPr bwMode="auto">
          <a:xfrm>
            <a:off x="7424738" y="4843463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1000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</a:t>
            </a:r>
          </a:p>
        </p:txBody>
      </p:sp>
      <p:sp>
        <p:nvSpPr>
          <p:cNvPr id="29724" name="Rectangle 28"/>
          <p:cNvSpPr>
            <a:spLocks noRot="1" noChangeArrowheads="1"/>
          </p:cNvSpPr>
          <p:nvPr/>
        </p:nvSpPr>
        <p:spPr bwMode="auto">
          <a:xfrm>
            <a:off x="7239000" y="5465763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10000  </a:t>
            </a:r>
            <a:r>
              <a:rPr lang="en-US" altLang="en-US" sz="32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                              </a:t>
            </a: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1752600"/>
            <a:ext cx="6400800" cy="1981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30"/>
          <p:cNvSpPr>
            <a:spLocks noRot="1" noChangeArrowheads="1"/>
          </p:cNvSpPr>
          <p:nvPr/>
        </p:nvSpPr>
        <p:spPr bwMode="auto">
          <a:xfrm>
            <a:off x="835025" y="0"/>
            <a:ext cx="838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36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US" altLang="en-US" sz="3200" b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Thứ ba ngày 19 tháng 2 năm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9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10" grpId="0"/>
      <p:bldP spid="29714" grpId="0"/>
      <p:bldP spid="29715" grpId="0"/>
      <p:bldP spid="29716" grpId="0"/>
      <p:bldP spid="29717" grpId="0"/>
      <p:bldP spid="29718" grpId="0"/>
      <p:bldP spid="29719" grpId="0"/>
      <p:bldP spid="29721" grpId="0"/>
      <p:bldP spid="29722" grpId="0"/>
      <p:bldP spid="29723" grpId="0"/>
      <p:bldP spid="29724" grpId="0"/>
    </p:bld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949</Words>
  <Application>Microsoft Office PowerPoint</Application>
  <PresentationFormat>On-screen Show (4:3)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Times New Roman</vt:lpstr>
      <vt:lpstr>Wingdings</vt:lpstr>
      <vt:lpstr>Glass Layers</vt:lpstr>
      <vt:lpstr>PowerPoint Presentation</vt:lpstr>
      <vt:lpstr>PowerPoint Presentation</vt:lpstr>
      <vt:lpstr>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3 NGÀY 19 THÁNG 2 NĂM 2008</vt:lpstr>
      <vt:lpstr>PowerPoint Presentation</vt:lpstr>
      <vt:lpstr>PowerPoint Presentation</vt:lpstr>
      <vt:lpstr>      Xin chân thành cảm ơn quí thầy cô và các em           học sinh lớp 3A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User</dc:creator>
  <cp:lastModifiedBy>Convertio</cp:lastModifiedBy>
  <cp:revision>49</cp:revision>
  <dcterms:created xsi:type="dcterms:W3CDTF">2008-02-15T05:18:26Z</dcterms:created>
  <dcterms:modified xsi:type="dcterms:W3CDTF">2022-05-12T04:52:36Z</dcterms:modified>
</cp:coreProperties>
</file>