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71" r:id="rId2"/>
    <p:sldId id="469" r:id="rId3"/>
    <p:sldId id="470" r:id="rId4"/>
    <p:sldId id="472" r:id="rId5"/>
    <p:sldId id="398" r:id="rId6"/>
    <p:sldId id="458" r:id="rId7"/>
    <p:sldId id="465" r:id="rId8"/>
    <p:sldId id="457" r:id="rId9"/>
    <p:sldId id="459" r:id="rId10"/>
    <p:sldId id="460" r:id="rId11"/>
    <p:sldId id="462" r:id="rId12"/>
    <p:sldId id="461" r:id="rId13"/>
    <p:sldId id="463" r:id="rId14"/>
    <p:sldId id="464" r:id="rId15"/>
    <p:sldId id="473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CC00"/>
    <a:srgbClr val="FFCC99"/>
    <a:srgbClr val="FFFFFF"/>
    <a:srgbClr val="FFFF9B"/>
    <a:srgbClr val="FFFF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8" autoAdjust="0"/>
    <p:restoredTop sz="93445" autoAdjust="0"/>
  </p:normalViewPr>
  <p:slideViewPr>
    <p:cSldViewPr>
      <p:cViewPr>
        <p:scale>
          <a:sx n="76" d="100"/>
          <a:sy n="76" d="100"/>
        </p:scale>
        <p:origin x="-131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62879C-BE9E-4539-8FB1-3DD98CBD7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847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72D3427-C1B1-4293-8A0F-B6846210A2CF}" type="slidenum">
              <a:rPr lang="en-US" altLang="en-US" sz="1200">
                <a:latin typeface="Times New Roman" pitchFamily="18" charset="0"/>
                <a:cs typeface="Arial" charset="0"/>
              </a:rPr>
              <a:pPr algn="r" eaLnBrk="1" hangingPunct="1"/>
              <a:t>1</a:t>
            </a:fld>
            <a:endParaRPr lang="en-US" alt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6" name="Nơi giữ chỗ cho Ghi ch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cs typeface="Arial" charset="0"/>
            </a:endParaRPr>
          </a:p>
        </p:txBody>
      </p:sp>
      <p:sp>
        <p:nvSpPr>
          <p:cNvPr id="18437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523B0BA-B402-45CA-833E-A8E4E00D6E51}" type="slidenum">
              <a:rPr lang="en-US" altLang="en-US" sz="1200">
                <a:latin typeface="Times New Roman" pitchFamily="18" charset="0"/>
                <a:cs typeface="Times New Roman" pitchFamily="18" charset="0"/>
              </a:rPr>
              <a:pPr algn="r" eaLnBrk="1" hangingPunct="1"/>
              <a:t>1</a:t>
            </a:fld>
            <a:endParaRPr lang="en-US" altLang="en-US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C6EBF-F163-40D5-82B2-2AFB8EF06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45133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D9E30-D711-4546-86F3-029D479DAB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83331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DE090-7C96-47AD-9ABC-8766140B4B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62281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BB9C-CF45-474D-BA8E-5C80F9E9F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7415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681F6-6D40-42C7-ABBC-C2113469A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17261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53609-2095-4560-9863-7B7CA08EA3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09223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434D8-2BA8-4C73-805B-FFD123071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70046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C1FF4-D4C6-4F48-A5D5-3020E76A8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41171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DA1B4-FE97-4B02-8FD7-F7130479B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27093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D1CFA-601B-4A2C-AD92-DBC10A30C8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35596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1532B-1850-4846-A405-A1F82C5568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5040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1A67AE9-D2AD-4AF2-AF3D-E8CADBFE6C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XMSTRER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385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 descr="XMSTRER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71600" y="-1371600"/>
            <a:ext cx="2095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Picture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5159375"/>
            <a:ext cx="1058862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 descr="Picture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5159375"/>
            <a:ext cx="1058862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1" descr="Picture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75" y="5159375"/>
            <a:ext cx="10588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WordArt 20"/>
          <p:cNvSpPr>
            <a:spLocks noChangeArrowheads="1" noChangeShapeType="1" noTextEdit="1"/>
          </p:cNvSpPr>
          <p:nvPr/>
        </p:nvSpPr>
        <p:spPr bwMode="auto">
          <a:xfrm>
            <a:off x="2932113" y="1368425"/>
            <a:ext cx="29813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MÔN TOÁN</a:t>
            </a:r>
          </a:p>
        </p:txBody>
      </p:sp>
      <p:sp>
        <p:nvSpPr>
          <p:cNvPr id="2056" name="WordArt 20"/>
          <p:cNvSpPr>
            <a:spLocks noChangeArrowheads="1" noChangeShapeType="1" noTextEdit="1"/>
          </p:cNvSpPr>
          <p:nvPr/>
        </p:nvSpPr>
        <p:spPr bwMode="auto">
          <a:xfrm>
            <a:off x="3462338" y="2990850"/>
            <a:ext cx="1825625" cy="430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LỚP 4D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7200" y="457200"/>
            <a:ext cx="8153400" cy="46196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35" name="Rectangle 34"/>
          <p:cNvSpPr/>
          <p:nvPr/>
        </p:nvSpPr>
        <p:spPr>
          <a:xfrm>
            <a:off x="533400" y="4572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Bài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1b -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Trang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9</a:t>
            </a:r>
          </a:p>
        </p:txBody>
      </p:sp>
      <p:graphicFrame>
        <p:nvGraphicFramePr>
          <p:cNvPr id="37" name="Group 80"/>
          <p:cNvGraphicFramePr>
            <a:graphicFrameLocks/>
          </p:cNvGraphicFramePr>
          <p:nvPr/>
        </p:nvGraphicFramePr>
        <p:xfrm>
          <a:off x="609600" y="990600"/>
          <a:ext cx="8000999" cy="40386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447800"/>
                <a:gridCol w="1219200"/>
                <a:gridCol w="1143000"/>
                <a:gridCol w="1142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Trăm nghìn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Chục nghìn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Nghìn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Trăm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Chục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Đơn vị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8" name="Oval 46"/>
          <p:cNvSpPr>
            <a:spLocks noChangeArrowheads="1"/>
          </p:cNvSpPr>
          <p:nvPr/>
        </p:nvSpPr>
        <p:spPr bwMode="auto">
          <a:xfrm>
            <a:off x="7620000" y="28956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</a:t>
            </a:r>
          </a:p>
        </p:txBody>
      </p:sp>
      <p:sp>
        <p:nvSpPr>
          <p:cNvPr id="11299" name="Oval 47"/>
          <p:cNvSpPr>
            <a:spLocks noChangeArrowheads="1"/>
          </p:cNvSpPr>
          <p:nvPr/>
        </p:nvSpPr>
        <p:spPr bwMode="auto">
          <a:xfrm>
            <a:off x="7620000" y="3429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</a:t>
            </a:r>
          </a:p>
        </p:txBody>
      </p:sp>
      <p:sp>
        <p:nvSpPr>
          <p:cNvPr id="11300" name="Oval 48"/>
          <p:cNvSpPr>
            <a:spLocks noChangeArrowheads="1"/>
          </p:cNvSpPr>
          <p:nvPr/>
        </p:nvSpPr>
        <p:spPr bwMode="auto">
          <a:xfrm>
            <a:off x="7620000" y="39624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</a:t>
            </a:r>
          </a:p>
        </p:txBody>
      </p:sp>
      <p:sp>
        <p:nvSpPr>
          <p:cNvPr id="11301" name="Oval 54"/>
          <p:cNvSpPr>
            <a:spLocks noChangeArrowheads="1"/>
          </p:cNvSpPr>
          <p:nvPr/>
        </p:nvSpPr>
        <p:spPr bwMode="auto">
          <a:xfrm>
            <a:off x="6400800" y="38862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</a:t>
            </a:r>
          </a:p>
        </p:txBody>
      </p:sp>
      <p:sp>
        <p:nvSpPr>
          <p:cNvPr id="11302" name="Oval 59"/>
          <p:cNvSpPr>
            <a:spLocks noChangeArrowheads="1"/>
          </p:cNvSpPr>
          <p:nvPr/>
        </p:nvSpPr>
        <p:spPr bwMode="auto">
          <a:xfrm>
            <a:off x="5257800" y="22733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</a:t>
            </a:r>
          </a:p>
        </p:txBody>
      </p:sp>
      <p:sp>
        <p:nvSpPr>
          <p:cNvPr id="11303" name="Oval 60"/>
          <p:cNvSpPr>
            <a:spLocks noChangeArrowheads="1"/>
          </p:cNvSpPr>
          <p:nvPr/>
        </p:nvSpPr>
        <p:spPr bwMode="auto">
          <a:xfrm>
            <a:off x="5257800" y="28067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</a:t>
            </a:r>
          </a:p>
        </p:txBody>
      </p:sp>
      <p:sp>
        <p:nvSpPr>
          <p:cNvPr id="11304" name="AutoShape 63"/>
          <p:cNvSpPr>
            <a:spLocks noChangeArrowheads="1"/>
          </p:cNvSpPr>
          <p:nvPr/>
        </p:nvSpPr>
        <p:spPr bwMode="auto">
          <a:xfrm>
            <a:off x="3810000" y="33528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1000</a:t>
            </a:r>
          </a:p>
        </p:txBody>
      </p:sp>
      <p:sp>
        <p:nvSpPr>
          <p:cNvPr id="11305" name="AutoShape 64"/>
          <p:cNvSpPr>
            <a:spLocks noChangeArrowheads="1"/>
          </p:cNvSpPr>
          <p:nvPr/>
        </p:nvSpPr>
        <p:spPr bwMode="auto">
          <a:xfrm>
            <a:off x="3810000" y="28194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1000</a:t>
            </a:r>
          </a:p>
        </p:txBody>
      </p:sp>
      <p:sp>
        <p:nvSpPr>
          <p:cNvPr id="11306" name="AutoShape 65"/>
          <p:cNvSpPr>
            <a:spLocks noChangeArrowheads="1"/>
          </p:cNvSpPr>
          <p:nvPr/>
        </p:nvSpPr>
        <p:spPr bwMode="auto">
          <a:xfrm>
            <a:off x="3810000" y="38862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1000</a:t>
            </a:r>
          </a:p>
        </p:txBody>
      </p:sp>
      <p:sp>
        <p:nvSpPr>
          <p:cNvPr id="11307" name="AutoShape 69"/>
          <p:cNvSpPr>
            <a:spLocks noChangeArrowheads="1"/>
          </p:cNvSpPr>
          <p:nvPr/>
        </p:nvSpPr>
        <p:spPr bwMode="auto">
          <a:xfrm>
            <a:off x="2286000" y="33401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10 000</a:t>
            </a:r>
          </a:p>
        </p:txBody>
      </p:sp>
      <p:sp>
        <p:nvSpPr>
          <p:cNvPr id="11308" name="AutoShape 71"/>
          <p:cNvSpPr>
            <a:spLocks noChangeArrowheads="1"/>
          </p:cNvSpPr>
          <p:nvPr/>
        </p:nvSpPr>
        <p:spPr bwMode="auto">
          <a:xfrm>
            <a:off x="762000" y="28829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11309" name="AutoShape 72"/>
          <p:cNvSpPr>
            <a:spLocks noChangeArrowheads="1"/>
          </p:cNvSpPr>
          <p:nvPr/>
        </p:nvSpPr>
        <p:spPr bwMode="auto">
          <a:xfrm>
            <a:off x="762000" y="23495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11310" name="AutoShape 73"/>
          <p:cNvSpPr>
            <a:spLocks noChangeArrowheads="1"/>
          </p:cNvSpPr>
          <p:nvPr/>
        </p:nvSpPr>
        <p:spPr bwMode="auto">
          <a:xfrm>
            <a:off x="762000" y="18161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977900" y="4491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2794000" y="4491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4140200" y="4491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575300" y="4491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6642100" y="4491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7861300" y="4491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65150" y="5100638"/>
            <a:ext cx="26908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000066"/>
                </a:solidFill>
                <a:latin typeface="+mj-lt"/>
              </a:rPr>
              <a:t>Viết số:…………..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722438" y="5095875"/>
            <a:ext cx="1298575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523 453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57200" y="5491163"/>
            <a:ext cx="27146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000066"/>
                </a:solidFill>
                <a:latin typeface="+mj-lt"/>
              </a:rPr>
              <a:t>Đọc số:…………..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662113" y="5491163"/>
            <a:ext cx="6948487" cy="830262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C00000"/>
                </a:solidFill>
                <a:latin typeface="+mj-lt"/>
              </a:rPr>
              <a:t>Năm trăm hai mươi ba nghìn bốn trăm năm mươi ba.</a:t>
            </a:r>
          </a:p>
        </p:txBody>
      </p:sp>
      <p:sp>
        <p:nvSpPr>
          <p:cNvPr id="11321" name="AutoShape 71"/>
          <p:cNvSpPr>
            <a:spLocks noChangeArrowheads="1"/>
          </p:cNvSpPr>
          <p:nvPr/>
        </p:nvSpPr>
        <p:spPr bwMode="auto">
          <a:xfrm>
            <a:off x="757238" y="339725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11322" name="AutoShape 71"/>
          <p:cNvSpPr>
            <a:spLocks noChangeArrowheads="1"/>
          </p:cNvSpPr>
          <p:nvPr/>
        </p:nvSpPr>
        <p:spPr bwMode="auto">
          <a:xfrm>
            <a:off x="757238" y="39624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11323" name="AutoShape 69"/>
          <p:cNvSpPr>
            <a:spLocks noChangeArrowheads="1"/>
          </p:cNvSpPr>
          <p:nvPr/>
        </p:nvSpPr>
        <p:spPr bwMode="auto">
          <a:xfrm>
            <a:off x="2286000" y="38989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10 000</a:t>
            </a:r>
          </a:p>
        </p:txBody>
      </p:sp>
      <p:sp>
        <p:nvSpPr>
          <p:cNvPr id="11324" name="Oval 59"/>
          <p:cNvSpPr>
            <a:spLocks noChangeArrowheads="1"/>
          </p:cNvSpPr>
          <p:nvPr/>
        </p:nvSpPr>
        <p:spPr bwMode="auto">
          <a:xfrm>
            <a:off x="5181600" y="337185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</a:t>
            </a:r>
          </a:p>
        </p:txBody>
      </p:sp>
      <p:sp>
        <p:nvSpPr>
          <p:cNvPr id="11325" name="Oval 60"/>
          <p:cNvSpPr>
            <a:spLocks noChangeArrowheads="1"/>
          </p:cNvSpPr>
          <p:nvPr/>
        </p:nvSpPr>
        <p:spPr bwMode="auto">
          <a:xfrm>
            <a:off x="5181600" y="390525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</a:t>
            </a:r>
          </a:p>
        </p:txBody>
      </p:sp>
      <p:sp>
        <p:nvSpPr>
          <p:cNvPr id="11326" name="Oval 54"/>
          <p:cNvSpPr>
            <a:spLocks noChangeArrowheads="1"/>
          </p:cNvSpPr>
          <p:nvPr/>
        </p:nvSpPr>
        <p:spPr bwMode="auto">
          <a:xfrm>
            <a:off x="6400800" y="3429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</a:t>
            </a:r>
          </a:p>
        </p:txBody>
      </p:sp>
      <p:sp>
        <p:nvSpPr>
          <p:cNvPr id="11327" name="Oval 54"/>
          <p:cNvSpPr>
            <a:spLocks noChangeArrowheads="1"/>
          </p:cNvSpPr>
          <p:nvPr/>
        </p:nvSpPr>
        <p:spPr bwMode="auto">
          <a:xfrm>
            <a:off x="6400800" y="294005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</a:t>
            </a:r>
          </a:p>
        </p:txBody>
      </p:sp>
      <p:sp>
        <p:nvSpPr>
          <p:cNvPr id="11328" name="Oval 54"/>
          <p:cNvSpPr>
            <a:spLocks noChangeArrowheads="1"/>
          </p:cNvSpPr>
          <p:nvPr/>
        </p:nvSpPr>
        <p:spPr bwMode="auto">
          <a:xfrm>
            <a:off x="6407150" y="2413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</a:t>
            </a:r>
          </a:p>
        </p:txBody>
      </p:sp>
      <p:sp>
        <p:nvSpPr>
          <p:cNvPr id="11329" name="Oval 54"/>
          <p:cNvSpPr>
            <a:spLocks noChangeArrowheads="1"/>
          </p:cNvSpPr>
          <p:nvPr/>
        </p:nvSpPr>
        <p:spPr bwMode="auto">
          <a:xfrm>
            <a:off x="6407150" y="1905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36538" y="74613"/>
            <a:ext cx="3886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b="1">
                <a:solidFill>
                  <a:srgbClr val="FF0000"/>
                </a:solidFill>
                <a:cs typeface="Arial" charset="0"/>
              </a:rPr>
              <a:t>Bài 2 -Trang 9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3400" y="9144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Viết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theo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mẫu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56" name="Content Placeholder 3"/>
          <p:cNvGraphicFramePr>
            <a:graphicFrameLocks/>
          </p:cNvGraphicFramePr>
          <p:nvPr/>
        </p:nvGraphicFramePr>
        <p:xfrm>
          <a:off x="304800" y="1395413"/>
          <a:ext cx="8399463" cy="4945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44"/>
                <a:gridCol w="914352"/>
                <a:gridCol w="1046579"/>
                <a:gridCol w="876432"/>
                <a:gridCol w="796757"/>
                <a:gridCol w="796757"/>
                <a:gridCol w="750450"/>
                <a:gridCol w="2151393"/>
              </a:tblGrid>
              <a:tr h="640124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Viết</a:t>
                      </a:r>
                      <a:r>
                        <a:rPr lang="en-US" sz="18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số</a:t>
                      </a:r>
                      <a:endParaRPr lang="en-US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Trăm</a:t>
                      </a:r>
                      <a:r>
                        <a:rPr lang="en-US" sz="1800" b="1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nghìn</a:t>
                      </a:r>
                      <a:endParaRPr lang="en-US" sz="18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Chục nghìn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Nghìn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Trăm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Chục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Đơn</a:t>
                      </a:r>
                      <a:r>
                        <a:rPr lang="en-US" sz="1800" b="1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vị</a:t>
                      </a:r>
                      <a:endParaRPr lang="en-US" sz="18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Đọc</a:t>
                      </a:r>
                      <a:r>
                        <a:rPr lang="en-US" sz="1800" b="1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số</a:t>
                      </a:r>
                      <a:endParaRPr lang="en-US" sz="18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490">
                <a:tc>
                  <a:txBody>
                    <a:bodyPr/>
                    <a:lstStyle/>
                    <a:p>
                      <a:endParaRPr lang="en-US" sz="1800" b="1">
                        <a:latin typeface="+mn-lt"/>
                      </a:endParaRPr>
                    </a:p>
                    <a:p>
                      <a:r>
                        <a:rPr lang="en-US" sz="1800" b="1">
                          <a:latin typeface="+mn-lt"/>
                        </a:rPr>
                        <a:t>425 671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4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 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2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5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 6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7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 1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  <a:cs typeface="Times New Roman" pitchFamily="18" charset="0"/>
                        </a:rPr>
                        <a:t>Bốn trăm</a:t>
                      </a:r>
                      <a:r>
                        <a:rPr lang="en-US" sz="1800" b="1" baseline="0">
                          <a:latin typeface="+mn-lt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1800" b="1"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57"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369 815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91"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  5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7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9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6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 2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 3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rgbClr val="7030A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80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+mn-lt"/>
                          <a:cs typeface="Times New Roman" pitchFamily="18" charset="0"/>
                        </a:rPr>
                        <a:t>Bảy</a:t>
                      </a:r>
                      <a:r>
                        <a:rPr lang="en-US" sz="1800" b="1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+mn-lt"/>
                          <a:cs typeface="Times New Roman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tám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mươi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sáu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nghìn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sáu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mười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hai</a:t>
                      </a:r>
                      <a:endParaRPr lang="en-US" sz="18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2057400"/>
            <a:ext cx="8458200" cy="1219200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77000" y="3267075"/>
            <a:ext cx="228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Ba trăm sáu mươi chín nghìn tám trăm mười lăm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81150" y="3267075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667000" y="3267075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581400" y="3276600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419600" y="3276600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181600" y="3276600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867400" y="3286125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04800" y="4183063"/>
            <a:ext cx="114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579 623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53200" y="4151313"/>
            <a:ext cx="2286000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1700" b="1">
                <a:solidFill>
                  <a:srgbClr val="C00000"/>
                </a:solidFill>
                <a:cs typeface="Times New Roman" pitchFamily="18" charset="0"/>
              </a:rPr>
              <a:t>Năm trăm bảy mươi chín nghìn sáu trăm hai mươi ba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04800" y="54864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786 612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581150" y="5472113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667000" y="5472113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581400" y="5480050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419600" y="5480050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181600" y="5480050"/>
            <a:ext cx="40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867400" y="5491163"/>
            <a:ext cx="400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800" b="1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" grpId="0" animBg="1"/>
      <p:bldP spid="4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5" grpId="0"/>
      <p:bldP spid="18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57200" y="457200"/>
            <a:ext cx="8153400" cy="46196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35" name="Rectangle 34"/>
          <p:cNvSpPr/>
          <p:nvPr/>
        </p:nvSpPr>
        <p:spPr>
          <a:xfrm>
            <a:off x="533400" y="4572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Bài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2 -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Trang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9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3400" y="9144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Viết theo mẫu</a:t>
            </a:r>
          </a:p>
        </p:txBody>
      </p:sp>
      <p:graphicFrame>
        <p:nvGraphicFramePr>
          <p:cNvPr id="56" name="Content Placeholder 3"/>
          <p:cNvGraphicFramePr>
            <a:graphicFrameLocks/>
          </p:cNvGraphicFramePr>
          <p:nvPr/>
        </p:nvGraphicFramePr>
        <p:xfrm>
          <a:off x="304800" y="1395413"/>
          <a:ext cx="8399463" cy="517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44"/>
                <a:gridCol w="914352"/>
                <a:gridCol w="1046579"/>
                <a:gridCol w="876432"/>
                <a:gridCol w="796757"/>
                <a:gridCol w="796757"/>
                <a:gridCol w="750450"/>
                <a:gridCol w="2151393"/>
              </a:tblGrid>
              <a:tr h="640122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Viết</a:t>
                      </a:r>
                      <a:r>
                        <a:rPr lang="en-US" sz="18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số</a:t>
                      </a:r>
                      <a:endParaRPr lang="en-US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Trăm</a:t>
                      </a:r>
                      <a:r>
                        <a:rPr lang="en-US" sz="1800" b="1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nghìn</a:t>
                      </a:r>
                      <a:endParaRPr lang="en-US" sz="18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Chục nghìn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Nghìn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Trăm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Chục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Đơn</a:t>
                      </a:r>
                      <a:r>
                        <a:rPr lang="en-US" sz="1800" b="1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vị</a:t>
                      </a:r>
                      <a:endParaRPr lang="en-US" sz="18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Đọc</a:t>
                      </a:r>
                      <a:r>
                        <a:rPr lang="en-US" sz="1800" b="1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 số</a:t>
                      </a:r>
                      <a:endParaRPr lang="en-US" sz="18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486">
                <a:tc>
                  <a:txBody>
                    <a:bodyPr/>
                    <a:lstStyle/>
                    <a:p>
                      <a:endParaRPr lang="en-US" sz="1800" b="1">
                        <a:latin typeface="+mn-lt"/>
                      </a:endParaRPr>
                    </a:p>
                    <a:p>
                      <a:r>
                        <a:rPr lang="en-US" sz="1800" b="1">
                          <a:latin typeface="+mn-lt"/>
                        </a:rPr>
                        <a:t>425 671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4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 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2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5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 6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7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n-lt"/>
                        </a:rPr>
                        <a:t>  </a:t>
                      </a:r>
                    </a:p>
                    <a:p>
                      <a:pPr algn="ctr"/>
                      <a:r>
                        <a:rPr lang="en-US" sz="1800" b="1">
                          <a:latin typeface="+mn-lt"/>
                        </a:rPr>
                        <a:t> 1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  <a:cs typeface="Times New Roman" pitchFamily="18" charset="0"/>
                        </a:rPr>
                        <a:t>Bốn trăm</a:t>
                      </a:r>
                      <a:r>
                        <a:rPr lang="en-US" sz="1800" b="1" baseline="0">
                          <a:latin typeface="+mn-lt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1800" b="1"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60"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369 815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C00000"/>
                          </a:solidFill>
                          <a:latin typeface="+mn-lt"/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C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C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C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C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Ba</a:t>
                      </a:r>
                      <a:r>
                        <a:rPr lang="en-US" sz="1800" b="1" baseline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 trăm sáu mươi chín nghìn tám trăm mười lăm</a:t>
                      </a:r>
                      <a:endParaRPr lang="en-US" sz="1800" b="1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97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7030A0"/>
                          </a:solidFill>
                          <a:latin typeface="+mn-lt"/>
                        </a:rPr>
                        <a:t>579 623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  5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7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9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6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 2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n-lt"/>
                        </a:rPr>
                        <a:t>   3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7030A0"/>
                          </a:solidFill>
                          <a:latin typeface="+mn-lt"/>
                          <a:cs typeface="Times New Roman" pitchFamily="18" charset="0"/>
                        </a:rPr>
                        <a:t>Năm trăm</a:t>
                      </a:r>
                      <a:r>
                        <a:rPr lang="en-US" sz="1800" b="1" baseline="0">
                          <a:solidFill>
                            <a:srgbClr val="7030A0"/>
                          </a:solidFill>
                          <a:latin typeface="+mn-lt"/>
                          <a:cs typeface="Times New Roman" pitchFamily="18" charset="0"/>
                        </a:rPr>
                        <a:t> bảy mươi chín nghìn sáu trăm hai mươi ba</a:t>
                      </a:r>
                      <a:endParaRPr lang="en-US" sz="1800" b="1">
                        <a:solidFill>
                          <a:srgbClr val="7030A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97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070C0"/>
                          </a:solidFill>
                          <a:latin typeface="+mn-lt"/>
                        </a:rPr>
                        <a:t>786 612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070C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070C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070C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070C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070C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0070C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+mn-lt"/>
                          <a:cs typeface="Times New Roman" pitchFamily="18" charset="0"/>
                        </a:rPr>
                        <a:t>Bảy</a:t>
                      </a:r>
                      <a:r>
                        <a:rPr lang="en-US" sz="1800" b="1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>
                          <a:latin typeface="+mn-lt"/>
                          <a:cs typeface="Times New Roman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tám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mươi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sáu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nghìn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sáu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mười</a:t>
                      </a:r>
                      <a:r>
                        <a:rPr lang="en-US" sz="1800" b="1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+mn-lt"/>
                          <a:cs typeface="Times New Roman" pitchFamily="18" charset="0"/>
                        </a:rPr>
                        <a:t>hai</a:t>
                      </a:r>
                      <a:endParaRPr lang="en-US" sz="18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91435" marR="91435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4"/>
          <p:cNvSpPr>
            <a:spLocks noChangeArrowheads="1"/>
          </p:cNvSpPr>
          <p:nvPr/>
        </p:nvSpPr>
        <p:spPr bwMode="auto">
          <a:xfrm>
            <a:off x="1395413" y="-26988"/>
            <a:ext cx="388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b="1">
                <a:solidFill>
                  <a:srgbClr val="FF0000"/>
                </a:solidFill>
                <a:cs typeface="Arial" charset="0"/>
              </a:rPr>
              <a:t>Bài 3 (Trang 10) 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903288" y="746125"/>
            <a:ext cx="2662237" cy="307975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: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136775" y="2617788"/>
            <a:ext cx="65532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Chín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mươi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sáu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nghìn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ba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trăm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mười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lăm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909638" y="1268413"/>
            <a:ext cx="5842000" cy="484187"/>
            <a:chOff x="635601" y="1214735"/>
            <a:chExt cx="5841400" cy="484176"/>
          </a:xfrm>
        </p:grpSpPr>
        <p:sp>
          <p:nvSpPr>
            <p:cNvPr id="30" name="Content Placeholder 2"/>
            <p:cNvSpPr txBox="1">
              <a:spLocks/>
            </p:cNvSpPr>
            <p:nvPr/>
          </p:nvSpPr>
          <p:spPr>
            <a:xfrm>
              <a:off x="1981663" y="1214735"/>
              <a:ext cx="1447651" cy="385753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algn="just">
                <a:buFontTx/>
                <a:buNone/>
                <a:defRPr/>
              </a:pPr>
              <a:r>
                <a:rPr lang="en-US" sz="2400" b="1">
                  <a:solidFill>
                    <a:schemeClr val="tx1">
                      <a:lumMod val="95000"/>
                      <a:lumOff val="5000"/>
                    </a:schemeClr>
                  </a:solidFill>
                  <a:cs typeface="Times New Roman" pitchFamily="18" charset="0"/>
                </a:rPr>
                <a:t>796 315;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5601" y="1219497"/>
              <a:ext cx="1400031" cy="4619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eaLnBrk="1" hangingPunct="1">
                <a:defRPr/>
              </a:pPr>
              <a:r>
                <a:rPr 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Times New Roman" pitchFamily="18" charset="0"/>
                </a:rPr>
                <a:t>96 315;  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36" name="Content Placeholder 2"/>
            <p:cNvSpPr txBox="1">
              <a:spLocks/>
            </p:cNvSpPr>
            <p:nvPr/>
          </p:nvSpPr>
          <p:spPr>
            <a:xfrm>
              <a:off x="3505506" y="1243309"/>
              <a:ext cx="1447651" cy="455602"/>
            </a:xfrm>
            <a:prstGeom prst="rect">
              <a:avLst/>
            </a:prstGeom>
          </p:spPr>
          <p:txBody>
            <a:bodyPr>
              <a:normAutofit lnSpcReduction="10000"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algn="just">
                <a:buFontTx/>
                <a:buNone/>
                <a:defRPr/>
              </a:pPr>
              <a:r>
                <a:rPr lang="en-US" sz="2400" b="1">
                  <a:solidFill>
                    <a:schemeClr val="tx1">
                      <a:lumMod val="95000"/>
                      <a:lumOff val="5000"/>
                    </a:schemeClr>
                  </a:solidFill>
                  <a:cs typeface="Times New Roman" pitchFamily="18" charset="0"/>
                </a:rPr>
                <a:t>106 315;</a:t>
              </a:r>
            </a:p>
          </p:txBody>
        </p:sp>
        <p:sp>
          <p:nvSpPr>
            <p:cNvPr id="37" name="Content Placeholder 2"/>
            <p:cNvSpPr txBox="1">
              <a:spLocks/>
            </p:cNvSpPr>
            <p:nvPr/>
          </p:nvSpPr>
          <p:spPr>
            <a:xfrm>
              <a:off x="5029350" y="1219497"/>
              <a:ext cx="1447651" cy="420678"/>
            </a:xfrm>
            <a:prstGeom prst="rect">
              <a:avLst/>
            </a:prstGeom>
          </p:spPr>
          <p:txBody>
            <a:bodyPr>
              <a:normAutofit lnSpcReduction="10000"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algn="just">
                <a:buFontTx/>
                <a:buNone/>
                <a:defRPr/>
              </a:pPr>
              <a:r>
                <a:rPr lang="en-US" sz="2400" b="1">
                  <a:solidFill>
                    <a:schemeClr val="tx1">
                      <a:lumMod val="95000"/>
                      <a:lumOff val="5000"/>
                    </a:schemeClr>
                  </a:solidFill>
                  <a:cs typeface="Times New Roman" pitchFamily="18" charset="0"/>
                </a:rPr>
                <a:t>106 827</a:t>
              </a:r>
              <a:endPara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endParaRPr>
            </a:p>
          </p:txBody>
        </p:sp>
      </p:grp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88975" y="3529013"/>
            <a:ext cx="14478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b="1">
                <a:solidFill>
                  <a:srgbClr val="C00000"/>
                </a:solidFill>
                <a:cs typeface="Times New Roman" pitchFamily="18" charset="0"/>
              </a:rPr>
              <a:t>796 315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31850" y="2657475"/>
            <a:ext cx="11287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96 315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612775" y="4405313"/>
            <a:ext cx="1447800" cy="4556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Tx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106 315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657225" y="5395913"/>
            <a:ext cx="1447800" cy="42068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Tx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106 827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2092325" y="3457575"/>
            <a:ext cx="62579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cs typeface="Times New Roman" pitchFamily="18" charset="0"/>
              </a:rPr>
              <a:t> Bảy trăm chín mươi sáu nghìn ba trăm mười lăm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2233613" y="4371975"/>
            <a:ext cx="6573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cs typeface="Times New Roman" pitchFamily="18" charset="0"/>
              </a:rPr>
              <a:t>Một trăm linh sáu nghìn ba trăm mười lăm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2143125" y="5395913"/>
            <a:ext cx="6276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cs typeface="Times New Roman" pitchFamily="18" charset="0"/>
              </a:rPr>
              <a:t>Một trăm linh sáu nghìn tám trăm hai mươi bảy.</a:t>
            </a:r>
          </a:p>
          <a:p>
            <a:pPr>
              <a:spcBef>
                <a:spcPct val="20000"/>
              </a:spcBef>
            </a:pPr>
            <a:endParaRPr lang="en-US" altLang="en-US" b="1"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40" grpId="0"/>
      <p:bldP spid="41" grpId="0"/>
      <p:bldP spid="42" grpId="0"/>
      <p:bldP spid="44" grpId="0"/>
      <p:bldP spid="45" grpId="0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4"/>
          <p:cNvSpPr>
            <a:spLocks noChangeArrowheads="1"/>
          </p:cNvSpPr>
          <p:nvPr/>
        </p:nvSpPr>
        <p:spPr bwMode="auto">
          <a:xfrm>
            <a:off x="1257300" y="406400"/>
            <a:ext cx="2552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b="1">
                <a:solidFill>
                  <a:srgbClr val="FF0000"/>
                </a:solidFill>
                <a:cs typeface="Arial" charset="0"/>
              </a:rPr>
              <a:t>Bài 4 (Trang 10) 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008063" y="1090613"/>
            <a:ext cx="2660650" cy="307975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imes New Roman" pitchFamily="18" charset="0"/>
              </a:rPr>
              <a:t>: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" y="2027238"/>
            <a:ext cx="62484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a) </a:t>
            </a:r>
            <a:r>
              <a:rPr lang="en-US" b="1" dirty="0" err="1">
                <a:latin typeface="+mn-lt"/>
                <a:cs typeface="Times New Roman" pitchFamily="18" charset="0"/>
              </a:rPr>
              <a:t>Sáu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mươi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ba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nghìn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một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trăm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mười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lăm</a:t>
            </a:r>
            <a:endParaRPr lang="en-US" b="1" dirty="0">
              <a:latin typeface="+mn-lt"/>
              <a:cs typeface="Times New Roman" pitchFamily="18" charset="0"/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7004050" y="2798763"/>
            <a:ext cx="1862138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solidFill>
                  <a:srgbClr val="FF0000"/>
                </a:solidFill>
                <a:cs typeface="Times New Roman" pitchFamily="18" charset="0"/>
              </a:rPr>
              <a:t>723 936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7024688" y="2055813"/>
            <a:ext cx="1111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FF0000"/>
                </a:solidFill>
                <a:cs typeface="Times New Roman" pitchFamily="18" charset="0"/>
              </a:rPr>
              <a:t>63 115</a:t>
            </a:r>
          </a:p>
        </p:txBody>
      </p:sp>
      <p:sp>
        <p:nvSpPr>
          <p:cNvPr id="15367" name="Content Placeholder 2"/>
          <p:cNvSpPr txBox="1">
            <a:spLocks/>
          </p:cNvSpPr>
          <p:nvPr/>
        </p:nvSpPr>
        <p:spPr bwMode="auto">
          <a:xfrm>
            <a:off x="522288" y="3967163"/>
            <a:ext cx="657383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cs typeface="Times New Roman" pitchFamily="18" charset="0"/>
              </a:rPr>
              <a:t>c) Chín trăm bốn mươi ba nghìn một trăm linh ba</a:t>
            </a:r>
            <a:endParaRPr lang="en-US" altLang="en-US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3400" y="2806700"/>
            <a:ext cx="6272213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b) </a:t>
            </a:r>
            <a:r>
              <a:rPr lang="en-US" b="1" dirty="0" err="1">
                <a:latin typeface="+mn-lt"/>
                <a:cs typeface="Times New Roman" pitchFamily="18" charset="0"/>
              </a:rPr>
              <a:t>Bảy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trăm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hai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mươi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ba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nghìn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chín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trăm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ba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mươi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err="1">
                <a:latin typeface="+mn-lt"/>
                <a:cs typeface="Times New Roman" pitchFamily="18" charset="0"/>
              </a:rPr>
              <a:t>sáu</a:t>
            </a:r>
            <a:endParaRPr lang="en-US" b="1" dirty="0">
              <a:latin typeface="+mn-lt"/>
              <a:cs typeface="Times New Roman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7070725" y="3967163"/>
            <a:ext cx="1862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solidFill>
                  <a:srgbClr val="FF0000"/>
                </a:solidFill>
                <a:cs typeface="Times New Roman" pitchFamily="18" charset="0"/>
              </a:rPr>
              <a:t>943 103</a:t>
            </a:r>
          </a:p>
        </p:txBody>
      </p:sp>
      <p:sp>
        <p:nvSpPr>
          <p:cNvPr id="15370" name="Content Placeholder 2"/>
          <p:cNvSpPr txBox="1">
            <a:spLocks/>
          </p:cNvSpPr>
          <p:nvPr/>
        </p:nvSpPr>
        <p:spPr bwMode="auto">
          <a:xfrm>
            <a:off x="569913" y="5035550"/>
            <a:ext cx="65738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cs typeface="Times New Roman" pitchFamily="18" charset="0"/>
              </a:rPr>
              <a:t>d) Tám trăm sáu mươi nghìn ba trăm bảy mươi hai</a:t>
            </a:r>
            <a:endParaRPr lang="en-US" altLang="en-US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143750" y="5049838"/>
            <a:ext cx="1862138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b="1">
                <a:solidFill>
                  <a:srgbClr val="FF0000"/>
                </a:solidFill>
                <a:cs typeface="Times New Roman" pitchFamily="18" charset="0"/>
              </a:rPr>
              <a:t>860 372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  <p:bldP spid="40" grpId="0"/>
      <p:bldP spid="21" grpId="0" build="p"/>
      <p:bldP spid="2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reviews.123rf.com/images/usikova/usikova1408/usikova140800007/30682664-school-children-Stock-Vector-school-border-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077200" cy="605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2286000" y="2047875"/>
            <a:ext cx="51435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vi-VN" altLang="vi-VN" sz="3000" i="1">
                <a:latin typeface="Times New Roman" pitchFamily="18" charset="0"/>
              </a:rPr>
              <a:t>- </a:t>
            </a:r>
            <a:r>
              <a:rPr lang="en-US" altLang="vi-VN" sz="2700" b="1" i="1">
                <a:latin typeface="Times New Roman" pitchFamily="18" charset="0"/>
              </a:rPr>
              <a:t>Hoàn thành các bài tập</a:t>
            </a:r>
            <a:endParaRPr lang="vi-VN" altLang="vi-VN" sz="2700" i="1">
              <a:latin typeface="Times New Roman" pitchFamily="18" charset="0"/>
            </a:endParaRPr>
          </a:p>
        </p:txBody>
      </p: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2114550" y="2808288"/>
            <a:ext cx="5143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vi-VN" altLang="vi-VN" sz="3000" i="1">
                <a:latin typeface="Times New Roman" pitchFamily="18" charset="0"/>
              </a:rPr>
              <a:t>- </a:t>
            </a:r>
            <a:r>
              <a:rPr lang="en-US" altLang="vi-VN" sz="2700" b="1" i="1">
                <a:latin typeface="Times New Roman" pitchFamily="18" charset="0"/>
              </a:rPr>
              <a:t>Chuẩn bị bài sau</a:t>
            </a:r>
            <a:r>
              <a:rPr lang="vi-VN" altLang="vi-VN" sz="2700" i="1">
                <a:latin typeface="Times New Roman" pitchFamily="18" charset="0"/>
              </a:rPr>
              <a:t>.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3314700" y="1331913"/>
            <a:ext cx="2514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altLang="vi-VN" sz="3600" b="1">
                <a:solidFill>
                  <a:srgbClr val="FF0000"/>
                </a:solidFill>
                <a:cs typeface="Arial" charset="0"/>
              </a:rPr>
              <a:t>DẶN DÒ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2171700" y="1543050"/>
            <a:ext cx="50863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4500" i="1">
                <a:solidFill>
                  <a:srgbClr val="FF0000"/>
                </a:solidFill>
                <a:latin typeface="Times New Roman" pitchFamily="18" charset="0"/>
              </a:rPr>
              <a:t>Trong học tập, vì sao ta phải trung thực?</a:t>
            </a:r>
            <a:endParaRPr lang="vi-VN" altLang="vi-VN" sz="4500" i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075" name="Group 4"/>
          <p:cNvGrpSpPr>
            <a:grpSpLocks/>
          </p:cNvGrpSpPr>
          <p:nvPr/>
        </p:nvGrpSpPr>
        <p:grpSpPr bwMode="auto">
          <a:xfrm>
            <a:off x="1485900" y="1008063"/>
            <a:ext cx="6115050" cy="4787900"/>
            <a:chOff x="457200" y="228600"/>
            <a:chExt cx="8153400" cy="6383482"/>
          </a:xfrm>
        </p:grpSpPr>
        <p:pic>
          <p:nvPicPr>
            <p:cNvPr id="3076" name="Picture 2" descr="http://images.clipartpanda.com/kids-talking-clipart-group-kids-talking-banner-cartoon-35468410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896"/>
            <a:stretch>
              <a:fillRect/>
            </a:stretch>
          </p:blipFill>
          <p:spPr bwMode="auto">
            <a:xfrm>
              <a:off x="457200" y="228600"/>
              <a:ext cx="8153400" cy="6383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7" name="TextBox 6"/>
            <p:cNvSpPr txBox="1">
              <a:spLocks noChangeArrowheads="1"/>
            </p:cNvSpPr>
            <p:nvPr/>
          </p:nvSpPr>
          <p:spPr bwMode="auto">
            <a:xfrm>
              <a:off x="1066800" y="1495394"/>
              <a:ext cx="6655175" cy="861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vi-VN" sz="3600" b="1" i="1">
                  <a:solidFill>
                    <a:srgbClr val="FF0000"/>
                  </a:solidFill>
                  <a:cs typeface="Arial" charset="0"/>
                </a:rPr>
                <a:t>KHỞI ĐỘNG</a:t>
              </a:r>
              <a:endParaRPr lang="vi-VN" altLang="vi-VN" sz="3600" b="1" i="1">
                <a:solidFill>
                  <a:srgbClr val="FF0000"/>
                </a:solidFill>
                <a:cs typeface="Arial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http://www.clipartbest.com/cliparts/di8/GnA/di8GnA7i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81313"/>
            <a:ext cx="2889250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3265488" y="381000"/>
            <a:ext cx="3956050" cy="2868613"/>
          </a:xfrm>
          <a:prstGeom prst="cloudCallout">
            <a:avLst>
              <a:gd name="adj1" fmla="val -52024"/>
              <a:gd name="adj2" fmla="val 42919"/>
            </a:avLst>
          </a:prstGeom>
          <a:solidFill>
            <a:srgbClr val="FFFF99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lang="vi-VN" sz="3300" b="1" dirty="0">
              <a:solidFill>
                <a:srgbClr val="000066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33800" y="841375"/>
            <a:ext cx="33401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Calibri" pitchFamily="34" charset="0"/>
              </a:rPr>
              <a:t>Viết số sau:</a:t>
            </a:r>
          </a:p>
          <a:p>
            <a:pPr eaLnBrk="1" hangingPunct="1"/>
            <a:r>
              <a:rPr lang="en-US" altLang="en-US" b="1" i="1">
                <a:solidFill>
                  <a:srgbClr val="0000FF"/>
                </a:solidFill>
                <a:latin typeface="Calibri" pitchFamily="34" charset="0"/>
              </a:rPr>
              <a:t>Chín mươi chín nghìn chín trăm chín mươi chín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24400" y="2039938"/>
            <a:ext cx="16002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.VnCentury Schoolbook" pitchFamily="34" charset="0"/>
              </a:rPr>
              <a:t>  99999</a:t>
            </a:r>
          </a:p>
        </p:txBody>
      </p:sp>
      <p:sp>
        <p:nvSpPr>
          <p:cNvPr id="7" name="Text Box 3078"/>
          <p:cNvSpPr txBox="1">
            <a:spLocks noChangeArrowheads="1"/>
          </p:cNvSpPr>
          <p:nvPr/>
        </p:nvSpPr>
        <p:spPr bwMode="auto">
          <a:xfrm>
            <a:off x="4283075" y="3719513"/>
            <a:ext cx="27908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-  Nêu các hàng của số vừa viết 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724025"/>
            <a:ext cx="830580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6" rIns="68573" bIns="34286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 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 </a:t>
            </a: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alt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"/>
          <p:cNvSpPr>
            <a:spLocks noChangeArrowheads="1" noChangeShapeType="1" noTextEdit="1"/>
          </p:cNvSpPr>
          <p:nvPr/>
        </p:nvSpPr>
        <p:spPr bwMode="auto">
          <a:xfrm>
            <a:off x="838200" y="2971800"/>
            <a:ext cx="7696200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b="1" kern="10">
              <a:solidFill>
                <a:srgbClr val="FF0000"/>
              </a:solidFill>
              <a:effectLst>
                <a:outerShdw dist="38100" dir="2700000" algn="tl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6575" y="1295400"/>
            <a:ext cx="5141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 algn="just" eaLnBrk="1" hangingPunct="1">
              <a:buFontTx/>
              <a:buAutoNum type="alphaLcParenR"/>
            </a:pPr>
            <a:r>
              <a:rPr lang="en-US" sz="2800" b="1">
                <a:solidFill>
                  <a:srgbClr val="FF0000"/>
                </a:solidFill>
                <a:cs typeface="Arial" charset="0"/>
              </a:rPr>
              <a:t>Đơn vị - Chục- Trăm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685800" y="3503613"/>
            <a:ext cx="249238" cy="25082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2" name="Group 8732"/>
          <p:cNvGrpSpPr>
            <a:grpSpLocks/>
          </p:cNvGrpSpPr>
          <p:nvPr/>
        </p:nvGrpSpPr>
        <p:grpSpPr bwMode="auto">
          <a:xfrm>
            <a:off x="3119438" y="3378200"/>
            <a:ext cx="2160587" cy="965200"/>
            <a:chOff x="1519" y="2251"/>
            <a:chExt cx="1361" cy="608"/>
          </a:xfrm>
        </p:grpSpPr>
        <p:sp>
          <p:nvSpPr>
            <p:cNvPr id="11" name="Text Box 8603"/>
            <p:cNvSpPr txBox="1">
              <a:spLocks noChangeArrowheads="1"/>
            </p:cNvSpPr>
            <p:nvPr/>
          </p:nvSpPr>
          <p:spPr bwMode="auto">
            <a:xfrm>
              <a:off x="1701" y="2568"/>
              <a:ext cx="771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b="1">
                  <a:latin typeface="+mn-lt"/>
                </a:rPr>
                <a:t>1 chục</a:t>
              </a:r>
            </a:p>
          </p:txBody>
        </p:sp>
        <p:grpSp>
          <p:nvGrpSpPr>
            <p:cNvPr id="6268" name="Group 8618"/>
            <p:cNvGrpSpPr>
              <a:grpSpLocks/>
            </p:cNvGrpSpPr>
            <p:nvPr/>
          </p:nvGrpSpPr>
          <p:grpSpPr bwMode="auto">
            <a:xfrm>
              <a:off x="1511" y="2251"/>
              <a:ext cx="1354" cy="181"/>
              <a:chOff x="1474" y="2704"/>
              <a:chExt cx="1406" cy="181"/>
            </a:xfrm>
          </p:grpSpPr>
          <p:sp>
            <p:nvSpPr>
              <p:cNvPr id="13" name="AutoShape 7"/>
              <p:cNvSpPr>
                <a:spLocks noChangeArrowheads="1"/>
              </p:cNvSpPr>
              <p:nvPr/>
            </p:nvSpPr>
            <p:spPr bwMode="auto">
              <a:xfrm>
                <a:off x="1474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AutoShape 7"/>
              <p:cNvSpPr>
                <a:spLocks noChangeArrowheads="1"/>
              </p:cNvSpPr>
              <p:nvPr/>
            </p:nvSpPr>
            <p:spPr bwMode="auto">
              <a:xfrm>
                <a:off x="1610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AutoShape 7"/>
              <p:cNvSpPr>
                <a:spLocks noChangeArrowheads="1"/>
              </p:cNvSpPr>
              <p:nvPr/>
            </p:nvSpPr>
            <p:spPr bwMode="auto">
              <a:xfrm>
                <a:off x="1746" y="2704"/>
                <a:ext cx="182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AutoShape 7"/>
              <p:cNvSpPr>
                <a:spLocks noChangeArrowheads="1"/>
              </p:cNvSpPr>
              <p:nvPr/>
            </p:nvSpPr>
            <p:spPr bwMode="auto">
              <a:xfrm>
                <a:off x="1882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AutoShape 7"/>
              <p:cNvSpPr>
                <a:spLocks noChangeArrowheads="1"/>
              </p:cNvSpPr>
              <p:nvPr/>
            </p:nvSpPr>
            <p:spPr bwMode="auto">
              <a:xfrm>
                <a:off x="2018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AutoShape 7"/>
              <p:cNvSpPr>
                <a:spLocks noChangeArrowheads="1"/>
              </p:cNvSpPr>
              <p:nvPr/>
            </p:nvSpPr>
            <p:spPr bwMode="auto">
              <a:xfrm>
                <a:off x="2154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9" name="AutoShape 7"/>
              <p:cNvSpPr>
                <a:spLocks noChangeArrowheads="1"/>
              </p:cNvSpPr>
              <p:nvPr/>
            </p:nvSpPr>
            <p:spPr bwMode="auto">
              <a:xfrm>
                <a:off x="2290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0" name="AutoShape 7"/>
              <p:cNvSpPr>
                <a:spLocks noChangeArrowheads="1"/>
              </p:cNvSpPr>
              <p:nvPr/>
            </p:nvSpPr>
            <p:spPr bwMode="auto">
              <a:xfrm>
                <a:off x="2426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1" name="AutoShape 7"/>
              <p:cNvSpPr>
                <a:spLocks noChangeArrowheads="1"/>
              </p:cNvSpPr>
              <p:nvPr/>
            </p:nvSpPr>
            <p:spPr bwMode="auto">
              <a:xfrm>
                <a:off x="2563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2" name="AutoShape 7"/>
              <p:cNvSpPr>
                <a:spLocks noChangeArrowheads="1"/>
              </p:cNvSpPr>
              <p:nvPr/>
            </p:nvSpPr>
            <p:spPr bwMode="auto">
              <a:xfrm>
                <a:off x="2699" y="2704"/>
                <a:ext cx="181" cy="181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4" name="Group 8733"/>
          <p:cNvGrpSpPr>
            <a:grpSpLocks/>
          </p:cNvGrpSpPr>
          <p:nvPr/>
        </p:nvGrpSpPr>
        <p:grpSpPr bwMode="auto">
          <a:xfrm>
            <a:off x="5678488" y="3054350"/>
            <a:ext cx="2879725" cy="1398588"/>
            <a:chOff x="2744" y="3022"/>
            <a:chExt cx="1814" cy="881"/>
          </a:xfrm>
        </p:grpSpPr>
        <p:sp>
          <p:nvSpPr>
            <p:cNvPr id="24" name="Text Box 8605"/>
            <p:cNvSpPr txBox="1">
              <a:spLocks noChangeArrowheads="1"/>
            </p:cNvSpPr>
            <p:nvPr/>
          </p:nvSpPr>
          <p:spPr bwMode="auto">
            <a:xfrm>
              <a:off x="3107" y="3612"/>
              <a:ext cx="771" cy="2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b="1">
                  <a:latin typeface="+mn-lt"/>
                </a:rPr>
                <a:t>1 trăm</a:t>
              </a:r>
            </a:p>
          </p:txBody>
        </p:sp>
        <p:grpSp>
          <p:nvGrpSpPr>
            <p:cNvPr id="6156" name="Group 8730"/>
            <p:cNvGrpSpPr>
              <a:grpSpLocks/>
            </p:cNvGrpSpPr>
            <p:nvPr/>
          </p:nvGrpSpPr>
          <p:grpSpPr bwMode="auto">
            <a:xfrm>
              <a:off x="2744" y="3022"/>
              <a:ext cx="1814" cy="589"/>
              <a:chOff x="2835" y="2523"/>
              <a:chExt cx="1814" cy="589"/>
            </a:xfrm>
          </p:grpSpPr>
          <p:grpSp>
            <p:nvGrpSpPr>
              <p:cNvPr id="6157" name="Group 8619"/>
              <p:cNvGrpSpPr>
                <a:grpSpLocks/>
              </p:cNvGrpSpPr>
              <p:nvPr/>
            </p:nvGrpSpPr>
            <p:grpSpPr bwMode="auto">
              <a:xfrm>
                <a:off x="3243" y="2523"/>
                <a:ext cx="1406" cy="181"/>
                <a:chOff x="1474" y="2704"/>
                <a:chExt cx="1406" cy="181"/>
              </a:xfrm>
            </p:grpSpPr>
            <p:sp>
              <p:nvSpPr>
                <p:cNvPr id="12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3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3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3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3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3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3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58" name="Group 8630"/>
              <p:cNvGrpSpPr>
                <a:grpSpLocks/>
              </p:cNvGrpSpPr>
              <p:nvPr/>
            </p:nvGrpSpPr>
            <p:grpSpPr bwMode="auto">
              <a:xfrm>
                <a:off x="3198" y="2568"/>
                <a:ext cx="1406" cy="181"/>
                <a:chOff x="1474" y="2704"/>
                <a:chExt cx="1406" cy="181"/>
              </a:xfrm>
            </p:grpSpPr>
            <p:sp>
              <p:nvSpPr>
                <p:cNvPr id="11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2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59" name="Group 8641"/>
              <p:cNvGrpSpPr>
                <a:grpSpLocks/>
              </p:cNvGrpSpPr>
              <p:nvPr/>
            </p:nvGrpSpPr>
            <p:grpSpPr bwMode="auto">
              <a:xfrm>
                <a:off x="3152" y="2614"/>
                <a:ext cx="1406" cy="181"/>
                <a:chOff x="1474" y="2704"/>
                <a:chExt cx="1406" cy="181"/>
              </a:xfrm>
            </p:grpSpPr>
            <p:sp>
              <p:nvSpPr>
                <p:cNvPr id="10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1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60" name="Group 8652"/>
              <p:cNvGrpSpPr>
                <a:grpSpLocks/>
              </p:cNvGrpSpPr>
              <p:nvPr/>
            </p:nvGrpSpPr>
            <p:grpSpPr bwMode="auto">
              <a:xfrm>
                <a:off x="3107" y="2659"/>
                <a:ext cx="1406" cy="181"/>
                <a:chOff x="1474" y="2704"/>
                <a:chExt cx="1406" cy="181"/>
              </a:xfrm>
            </p:grpSpPr>
            <p:sp>
              <p:nvSpPr>
                <p:cNvPr id="9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0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61" name="Group 8663"/>
              <p:cNvGrpSpPr>
                <a:grpSpLocks/>
              </p:cNvGrpSpPr>
              <p:nvPr/>
            </p:nvGrpSpPr>
            <p:grpSpPr bwMode="auto">
              <a:xfrm>
                <a:off x="3066" y="2704"/>
                <a:ext cx="1406" cy="181"/>
                <a:chOff x="1474" y="2704"/>
                <a:chExt cx="1406" cy="181"/>
              </a:xfrm>
            </p:grpSpPr>
            <p:sp>
              <p:nvSpPr>
                <p:cNvPr id="8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62" name="Group 8674"/>
              <p:cNvGrpSpPr>
                <a:grpSpLocks/>
              </p:cNvGrpSpPr>
              <p:nvPr/>
            </p:nvGrpSpPr>
            <p:grpSpPr bwMode="auto">
              <a:xfrm>
                <a:off x="3026" y="2750"/>
                <a:ext cx="1406" cy="181"/>
                <a:chOff x="1474" y="2704"/>
                <a:chExt cx="1406" cy="181"/>
              </a:xfrm>
            </p:grpSpPr>
            <p:sp>
              <p:nvSpPr>
                <p:cNvPr id="7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63" name="Group 8685"/>
              <p:cNvGrpSpPr>
                <a:grpSpLocks/>
              </p:cNvGrpSpPr>
              <p:nvPr/>
            </p:nvGrpSpPr>
            <p:grpSpPr bwMode="auto">
              <a:xfrm>
                <a:off x="2975" y="2795"/>
                <a:ext cx="1406" cy="181"/>
                <a:chOff x="1474" y="2704"/>
                <a:chExt cx="1406" cy="181"/>
              </a:xfrm>
            </p:grpSpPr>
            <p:sp>
              <p:nvSpPr>
                <p:cNvPr id="6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64" name="Group 8696"/>
              <p:cNvGrpSpPr>
                <a:grpSpLocks/>
              </p:cNvGrpSpPr>
              <p:nvPr/>
            </p:nvGrpSpPr>
            <p:grpSpPr bwMode="auto">
              <a:xfrm>
                <a:off x="2925" y="2840"/>
                <a:ext cx="1406" cy="181"/>
                <a:chOff x="1474" y="2704"/>
                <a:chExt cx="1406" cy="181"/>
              </a:xfrm>
            </p:grpSpPr>
            <p:sp>
              <p:nvSpPr>
                <p:cNvPr id="5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65" name="Group 8707"/>
              <p:cNvGrpSpPr>
                <a:grpSpLocks/>
              </p:cNvGrpSpPr>
              <p:nvPr/>
            </p:nvGrpSpPr>
            <p:grpSpPr bwMode="auto">
              <a:xfrm>
                <a:off x="2880" y="2886"/>
                <a:ext cx="1406" cy="181"/>
                <a:chOff x="1474" y="2704"/>
                <a:chExt cx="1406" cy="181"/>
              </a:xfrm>
            </p:grpSpPr>
            <p:sp>
              <p:nvSpPr>
                <p:cNvPr id="4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6166" name="Group 8718"/>
              <p:cNvGrpSpPr>
                <a:grpSpLocks/>
              </p:cNvGrpSpPr>
              <p:nvPr/>
            </p:nvGrpSpPr>
            <p:grpSpPr bwMode="auto">
              <a:xfrm>
                <a:off x="2835" y="2931"/>
                <a:ext cx="1406" cy="181"/>
                <a:chOff x="1474" y="2704"/>
                <a:chExt cx="1406" cy="181"/>
              </a:xfrm>
            </p:grpSpPr>
            <p:sp>
              <p:nvSpPr>
                <p:cNvPr id="36" name="AutoShape 7"/>
                <p:cNvSpPr>
                  <a:spLocks noChangeArrowheads="1"/>
                </p:cNvSpPr>
                <p:nvPr/>
              </p:nvSpPr>
              <p:spPr bwMode="auto">
                <a:xfrm>
                  <a:off x="147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AutoShape 7"/>
                <p:cNvSpPr>
                  <a:spLocks noChangeArrowheads="1"/>
                </p:cNvSpPr>
                <p:nvPr/>
              </p:nvSpPr>
              <p:spPr bwMode="auto">
                <a:xfrm>
                  <a:off x="161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AutoShape 7"/>
                <p:cNvSpPr>
                  <a:spLocks noChangeArrowheads="1"/>
                </p:cNvSpPr>
                <p:nvPr/>
              </p:nvSpPr>
              <p:spPr bwMode="auto">
                <a:xfrm>
                  <a:off x="174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AutoShape 7"/>
                <p:cNvSpPr>
                  <a:spLocks noChangeArrowheads="1"/>
                </p:cNvSpPr>
                <p:nvPr/>
              </p:nvSpPr>
              <p:spPr bwMode="auto">
                <a:xfrm>
                  <a:off x="1882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AutoShape 7"/>
                <p:cNvSpPr>
                  <a:spLocks noChangeArrowheads="1"/>
                </p:cNvSpPr>
                <p:nvPr/>
              </p:nvSpPr>
              <p:spPr bwMode="auto">
                <a:xfrm>
                  <a:off x="2018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AutoShape 7"/>
                <p:cNvSpPr>
                  <a:spLocks noChangeArrowheads="1"/>
                </p:cNvSpPr>
                <p:nvPr/>
              </p:nvSpPr>
              <p:spPr bwMode="auto">
                <a:xfrm>
                  <a:off x="2154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AutoShape 7"/>
                <p:cNvSpPr>
                  <a:spLocks noChangeArrowheads="1"/>
                </p:cNvSpPr>
                <p:nvPr/>
              </p:nvSpPr>
              <p:spPr bwMode="auto">
                <a:xfrm>
                  <a:off x="2290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AutoShape 7"/>
                <p:cNvSpPr>
                  <a:spLocks noChangeArrowheads="1"/>
                </p:cNvSpPr>
                <p:nvPr/>
              </p:nvSpPr>
              <p:spPr bwMode="auto">
                <a:xfrm>
                  <a:off x="2426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AutoShape 7"/>
                <p:cNvSpPr>
                  <a:spLocks noChangeArrowheads="1"/>
                </p:cNvSpPr>
                <p:nvPr/>
              </p:nvSpPr>
              <p:spPr bwMode="auto">
                <a:xfrm>
                  <a:off x="2563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AutoShape 7"/>
                <p:cNvSpPr>
                  <a:spLocks noChangeArrowheads="1"/>
                </p:cNvSpPr>
                <p:nvPr/>
              </p:nvSpPr>
              <p:spPr bwMode="auto">
                <a:xfrm>
                  <a:off x="2699" y="2704"/>
                  <a:ext cx="181" cy="181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1128713" y="3273425"/>
            <a:ext cx="1463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/>
              <a:t>1 đơn vị.</a:t>
            </a:r>
          </a:p>
        </p:txBody>
      </p:sp>
      <p:sp>
        <p:nvSpPr>
          <p:cNvPr id="137" name="Rectangle 136"/>
          <p:cNvSpPr>
            <a:spLocks noChangeArrowheads="1"/>
          </p:cNvSpPr>
          <p:nvPr/>
        </p:nvSpPr>
        <p:spPr bwMode="auto">
          <a:xfrm>
            <a:off x="1095375" y="3741738"/>
            <a:ext cx="1631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/>
              <a:t>Viết số : </a:t>
            </a:r>
            <a:r>
              <a:rPr lang="en-US" altLang="en-US" b="1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171825" y="4343400"/>
            <a:ext cx="1803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/>
              <a:t>Viết số : </a:t>
            </a:r>
            <a:r>
              <a:rPr lang="en-US" altLang="en-US" b="1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6057900" y="4344988"/>
            <a:ext cx="197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/>
              <a:t>Viết số : </a:t>
            </a:r>
            <a:r>
              <a:rPr lang="en-US" altLang="en-US" b="1">
                <a:solidFill>
                  <a:srgbClr val="C00000"/>
                </a:solidFill>
              </a:rPr>
              <a:t>100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36" grpId="0"/>
      <p:bldP spid="137" grpId="0"/>
      <p:bldP spid="138" grpId="0"/>
      <p:bldP spid="1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8" descr="100 nghi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6213" y="941388"/>
            <a:ext cx="6784976" cy="582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" name="Rounded Rectangle 160"/>
          <p:cNvSpPr/>
          <p:nvPr/>
        </p:nvSpPr>
        <p:spPr bwMode="auto">
          <a:xfrm>
            <a:off x="468313" y="431800"/>
            <a:ext cx="8191500" cy="944563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673100" y="569913"/>
            <a:ext cx="577373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 algn="just" eaLnBrk="1" hangingPunct="1"/>
            <a:r>
              <a:rPr lang="en-US" b="1">
                <a:solidFill>
                  <a:srgbClr val="FF0000"/>
                </a:solidFill>
                <a:cs typeface="Arial" charset="0"/>
              </a:rPr>
              <a:t>b) Nghìn - Chục nghìn - Trăm nghìn</a:t>
            </a:r>
          </a:p>
        </p:txBody>
      </p:sp>
      <p:sp>
        <p:nvSpPr>
          <p:cNvPr id="143" name="Text Box 379"/>
          <p:cNvSpPr txBox="1">
            <a:spLocks noChangeArrowheads="1"/>
          </p:cNvSpPr>
          <p:nvPr/>
        </p:nvSpPr>
        <p:spPr bwMode="auto">
          <a:xfrm>
            <a:off x="422275" y="2509838"/>
            <a:ext cx="3387725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>
                <a:latin typeface="+mn-lt"/>
              </a:rPr>
              <a:t>10 trăm = 1 nghìn</a:t>
            </a:r>
          </a:p>
        </p:txBody>
      </p:sp>
      <p:sp>
        <p:nvSpPr>
          <p:cNvPr id="144" name="Text Box 751"/>
          <p:cNvSpPr txBox="1">
            <a:spLocks noChangeArrowheads="1"/>
          </p:cNvSpPr>
          <p:nvPr/>
        </p:nvSpPr>
        <p:spPr bwMode="auto">
          <a:xfrm>
            <a:off x="4219575" y="2581275"/>
            <a:ext cx="484822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>
                <a:latin typeface="+mj-lt"/>
              </a:rPr>
              <a:t>10 nghìn = 1 chục nghìn</a:t>
            </a:r>
          </a:p>
        </p:txBody>
      </p:sp>
      <p:sp>
        <p:nvSpPr>
          <p:cNvPr id="145" name="AutoShape 7" descr="Small grid"/>
          <p:cNvSpPr>
            <a:spLocks noChangeArrowheads="1"/>
          </p:cNvSpPr>
          <p:nvPr/>
        </p:nvSpPr>
        <p:spPr bwMode="auto">
          <a:xfrm>
            <a:off x="811213" y="1492250"/>
            <a:ext cx="792162" cy="792163"/>
          </a:xfrm>
          <a:prstGeom prst="cube">
            <a:avLst>
              <a:gd name="adj" fmla="val 25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>
              <a:latin typeface="Tahoma" pitchFamily="34" charset="0"/>
            </a:endParaRPr>
          </a:p>
        </p:txBody>
      </p:sp>
      <p:grpSp>
        <p:nvGrpSpPr>
          <p:cNvPr id="3" name="Group 5612"/>
          <p:cNvGrpSpPr>
            <a:grpSpLocks/>
          </p:cNvGrpSpPr>
          <p:nvPr/>
        </p:nvGrpSpPr>
        <p:grpSpPr bwMode="auto">
          <a:xfrm>
            <a:off x="3171825" y="1504950"/>
            <a:ext cx="5384800" cy="792163"/>
            <a:chOff x="476" y="2795"/>
            <a:chExt cx="3392" cy="499"/>
          </a:xfrm>
        </p:grpSpPr>
        <p:sp>
          <p:nvSpPr>
            <p:cNvPr id="7181" name="AutoShape 7" descr="Small grid"/>
            <p:cNvSpPr>
              <a:spLocks noChangeArrowheads="1"/>
            </p:cNvSpPr>
            <p:nvPr/>
          </p:nvSpPr>
          <p:spPr bwMode="auto">
            <a:xfrm>
              <a:off x="476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2" name="AutoShape 7" descr="Small grid"/>
            <p:cNvSpPr>
              <a:spLocks noChangeArrowheads="1"/>
            </p:cNvSpPr>
            <p:nvPr/>
          </p:nvSpPr>
          <p:spPr bwMode="auto">
            <a:xfrm>
              <a:off x="839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3" name="AutoShape 7" descr="Small grid"/>
            <p:cNvSpPr>
              <a:spLocks noChangeArrowheads="1"/>
            </p:cNvSpPr>
            <p:nvPr/>
          </p:nvSpPr>
          <p:spPr bwMode="auto">
            <a:xfrm>
              <a:off x="1202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4" name="AutoShape 7" descr="Small grid"/>
            <p:cNvSpPr>
              <a:spLocks noChangeArrowheads="1"/>
            </p:cNvSpPr>
            <p:nvPr/>
          </p:nvSpPr>
          <p:spPr bwMode="auto">
            <a:xfrm>
              <a:off x="1565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5" name="AutoShape 7" descr="Small grid"/>
            <p:cNvSpPr>
              <a:spLocks noChangeArrowheads="1"/>
            </p:cNvSpPr>
            <p:nvPr/>
          </p:nvSpPr>
          <p:spPr bwMode="auto">
            <a:xfrm>
              <a:off x="1917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6" name="AutoShape 7" descr="Small grid"/>
            <p:cNvSpPr>
              <a:spLocks noChangeArrowheads="1"/>
            </p:cNvSpPr>
            <p:nvPr/>
          </p:nvSpPr>
          <p:spPr bwMode="auto">
            <a:xfrm>
              <a:off x="2290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7" name="AutoShape 7" descr="Small grid"/>
            <p:cNvSpPr>
              <a:spLocks noChangeArrowheads="1"/>
            </p:cNvSpPr>
            <p:nvPr/>
          </p:nvSpPr>
          <p:spPr bwMode="auto">
            <a:xfrm>
              <a:off x="2643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8" name="AutoShape 7" descr="Small grid"/>
            <p:cNvSpPr>
              <a:spLocks noChangeArrowheads="1"/>
            </p:cNvSpPr>
            <p:nvPr/>
          </p:nvSpPr>
          <p:spPr bwMode="auto">
            <a:xfrm>
              <a:off x="3016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7189" name="AutoShape 7" descr="Small grid"/>
            <p:cNvSpPr>
              <a:spLocks noChangeArrowheads="1"/>
            </p:cNvSpPr>
            <p:nvPr/>
          </p:nvSpPr>
          <p:spPr bwMode="auto">
            <a:xfrm>
              <a:off x="3369" y="2795"/>
              <a:ext cx="499" cy="499"/>
            </a:xfrm>
            <a:prstGeom prst="cube">
              <a:avLst>
                <a:gd name="adj" fmla="val 2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ahoma" pitchFamily="34" charset="0"/>
              </a:endParaRPr>
            </a:p>
          </p:txBody>
        </p:sp>
      </p:grp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457200" y="3043238"/>
            <a:ext cx="2230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altLang="en-US" b="1"/>
              <a:t>Viết số : </a:t>
            </a:r>
            <a:r>
              <a:rPr lang="en-US" altLang="en-US" b="1">
                <a:solidFill>
                  <a:srgbClr val="C00000"/>
                </a:solidFill>
              </a:rPr>
              <a:t>1 000</a:t>
            </a:r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4835525" y="3119438"/>
            <a:ext cx="2401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altLang="en-US" b="1"/>
              <a:t>Viết số : </a:t>
            </a:r>
            <a:r>
              <a:rPr lang="en-US" altLang="en-US" b="1">
                <a:solidFill>
                  <a:srgbClr val="C00000"/>
                </a:solidFill>
              </a:rPr>
              <a:t>10 000</a:t>
            </a:r>
          </a:p>
        </p:txBody>
      </p:sp>
      <p:sp>
        <p:nvSpPr>
          <p:cNvPr id="159" name="Text Box 751"/>
          <p:cNvSpPr txBox="1">
            <a:spLocks noChangeArrowheads="1"/>
          </p:cNvSpPr>
          <p:nvPr/>
        </p:nvSpPr>
        <p:spPr bwMode="auto">
          <a:xfrm>
            <a:off x="5741988" y="4038600"/>
            <a:ext cx="4848225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>
                <a:latin typeface="+mj-lt"/>
              </a:rPr>
              <a:t>10 chục nghìn </a:t>
            </a:r>
          </a:p>
          <a:p>
            <a:pPr algn="just" eaLnBrk="1" hangingPunct="1">
              <a:defRPr/>
            </a:pPr>
            <a:r>
              <a:rPr lang="en-US" b="1">
                <a:latin typeface="+mj-lt"/>
              </a:rPr>
              <a:t> = 100    nghìn</a:t>
            </a:r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6189663" y="5029200"/>
            <a:ext cx="2573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altLang="en-US" b="1"/>
              <a:t>Viết số : </a:t>
            </a:r>
            <a:r>
              <a:rPr lang="en-US" altLang="en-US" b="1">
                <a:solidFill>
                  <a:srgbClr val="C00000"/>
                </a:solidFill>
              </a:rPr>
              <a:t>100 000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3" grpId="0"/>
      <p:bldP spid="144" grpId="0"/>
      <p:bldP spid="145" grpId="0" animBg="1"/>
      <p:bldP spid="156" grpId="0"/>
      <p:bldP spid="157" grpId="0"/>
      <p:bldP spid="159" grpId="0"/>
      <p:bldP spid="1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8" descr="100 nghi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-1804988"/>
            <a:ext cx="7769225" cy="6673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" name="Text Box 751"/>
          <p:cNvSpPr txBox="1">
            <a:spLocks noChangeArrowheads="1"/>
          </p:cNvSpPr>
          <p:nvPr/>
        </p:nvSpPr>
        <p:spPr bwMode="auto">
          <a:xfrm>
            <a:off x="2660650" y="4338638"/>
            <a:ext cx="6102350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>
                <a:latin typeface="+mj-lt"/>
              </a:rPr>
              <a:t>10 </a:t>
            </a:r>
            <a:r>
              <a:rPr lang="en-US" b="1" dirty="0" err="1">
                <a:latin typeface="+mj-lt"/>
              </a:rPr>
              <a:t>chục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nghìn</a:t>
            </a:r>
            <a:r>
              <a:rPr lang="en-US" b="1" dirty="0">
                <a:latin typeface="+mj-lt"/>
              </a:rPr>
              <a:t>   = 100  </a:t>
            </a:r>
            <a:r>
              <a:rPr lang="en-US" b="1" dirty="0" err="1">
                <a:latin typeface="+mj-lt"/>
              </a:rPr>
              <a:t>nghìn</a:t>
            </a:r>
            <a:endParaRPr lang="en-US" b="1" dirty="0">
              <a:latin typeface="+mj-lt"/>
            </a:endParaRPr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3581400" y="4876800"/>
            <a:ext cx="2573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altLang="en-US" b="1"/>
              <a:t>Viết số : </a:t>
            </a:r>
            <a:r>
              <a:rPr lang="en-US" altLang="en-US" b="1">
                <a:solidFill>
                  <a:srgbClr val="C00000"/>
                </a:solidFill>
              </a:rPr>
              <a:t>100 000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  <p:bldP spid="1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roup 1101"/>
          <p:cNvGraphicFramePr>
            <a:graphicFrameLocks/>
          </p:cNvGraphicFramePr>
          <p:nvPr/>
        </p:nvGraphicFramePr>
        <p:xfrm>
          <a:off x="609600" y="609600"/>
          <a:ext cx="8077199" cy="4343400"/>
        </p:xfrm>
        <a:graphic>
          <a:graphicData uri="http://schemas.openxmlformats.org/drawingml/2006/table">
            <a:tbl>
              <a:tblPr/>
              <a:tblGrid>
                <a:gridCol w="1676400"/>
                <a:gridCol w="1447800"/>
                <a:gridCol w="1371600"/>
                <a:gridCol w="1143000"/>
                <a:gridCol w="1143000"/>
                <a:gridCol w="1295399"/>
              </a:tblGrid>
              <a:tr h="702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Trăm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nghìn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Chục nghìn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Nghìn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Trăm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Chục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Đơn vị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2" name="AutoShape 1075"/>
          <p:cNvSpPr>
            <a:spLocks noChangeArrowheads="1"/>
          </p:cNvSpPr>
          <p:nvPr/>
        </p:nvSpPr>
        <p:spPr bwMode="auto">
          <a:xfrm>
            <a:off x="838200" y="22098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+mj-lt"/>
              </a:rPr>
              <a:t>100 000</a:t>
            </a:r>
          </a:p>
        </p:txBody>
      </p:sp>
      <p:sp>
        <p:nvSpPr>
          <p:cNvPr id="163" name="AutoShape 1076"/>
          <p:cNvSpPr>
            <a:spLocks noChangeArrowheads="1"/>
          </p:cNvSpPr>
          <p:nvPr/>
        </p:nvSpPr>
        <p:spPr bwMode="auto">
          <a:xfrm>
            <a:off x="838200" y="27432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+mj-lt"/>
              </a:rPr>
              <a:t>100 000</a:t>
            </a:r>
          </a:p>
        </p:txBody>
      </p:sp>
      <p:sp>
        <p:nvSpPr>
          <p:cNvPr id="164" name="AutoShape 1077"/>
          <p:cNvSpPr>
            <a:spLocks noChangeArrowheads="1"/>
          </p:cNvSpPr>
          <p:nvPr/>
        </p:nvSpPr>
        <p:spPr bwMode="auto">
          <a:xfrm>
            <a:off x="838200" y="32766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+mj-lt"/>
              </a:rPr>
              <a:t>100 000</a:t>
            </a:r>
          </a:p>
        </p:txBody>
      </p:sp>
      <p:sp>
        <p:nvSpPr>
          <p:cNvPr id="165" name="AutoShape 1078"/>
          <p:cNvSpPr>
            <a:spLocks noChangeArrowheads="1"/>
          </p:cNvSpPr>
          <p:nvPr/>
        </p:nvSpPr>
        <p:spPr bwMode="auto">
          <a:xfrm>
            <a:off x="838200" y="38100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dirty="0">
                <a:latin typeface="+mj-lt"/>
              </a:rPr>
              <a:t>100 000</a:t>
            </a:r>
          </a:p>
        </p:txBody>
      </p:sp>
      <p:sp>
        <p:nvSpPr>
          <p:cNvPr id="166" name="AutoShape 1079"/>
          <p:cNvSpPr>
            <a:spLocks noChangeArrowheads="1"/>
          </p:cNvSpPr>
          <p:nvPr/>
        </p:nvSpPr>
        <p:spPr bwMode="auto">
          <a:xfrm>
            <a:off x="2362200" y="27432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10 000</a:t>
            </a:r>
          </a:p>
        </p:txBody>
      </p:sp>
      <p:sp>
        <p:nvSpPr>
          <p:cNvPr id="167" name="AutoShape 1080"/>
          <p:cNvSpPr>
            <a:spLocks noChangeArrowheads="1"/>
          </p:cNvSpPr>
          <p:nvPr/>
        </p:nvSpPr>
        <p:spPr bwMode="auto">
          <a:xfrm>
            <a:off x="2362200" y="38100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10 000</a:t>
            </a:r>
          </a:p>
        </p:txBody>
      </p:sp>
      <p:sp>
        <p:nvSpPr>
          <p:cNvPr id="168" name="AutoShape 1081"/>
          <p:cNvSpPr>
            <a:spLocks noChangeArrowheads="1"/>
          </p:cNvSpPr>
          <p:nvPr/>
        </p:nvSpPr>
        <p:spPr bwMode="auto">
          <a:xfrm>
            <a:off x="2362200" y="32766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10 000</a:t>
            </a:r>
          </a:p>
        </p:txBody>
      </p:sp>
      <p:sp>
        <p:nvSpPr>
          <p:cNvPr id="169" name="AutoShape 1082"/>
          <p:cNvSpPr>
            <a:spLocks noChangeArrowheads="1"/>
          </p:cNvSpPr>
          <p:nvPr/>
        </p:nvSpPr>
        <p:spPr bwMode="auto">
          <a:xfrm>
            <a:off x="3886200" y="32004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1 000</a:t>
            </a:r>
          </a:p>
        </p:txBody>
      </p:sp>
      <p:sp>
        <p:nvSpPr>
          <p:cNvPr id="170" name="AutoShape 1083"/>
          <p:cNvSpPr>
            <a:spLocks noChangeArrowheads="1"/>
          </p:cNvSpPr>
          <p:nvPr/>
        </p:nvSpPr>
        <p:spPr bwMode="auto">
          <a:xfrm>
            <a:off x="3886200" y="37338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1 000</a:t>
            </a:r>
          </a:p>
        </p:txBody>
      </p:sp>
      <p:sp>
        <p:nvSpPr>
          <p:cNvPr id="171" name="Oval 1088"/>
          <p:cNvSpPr>
            <a:spLocks noChangeArrowheads="1"/>
          </p:cNvSpPr>
          <p:nvPr/>
        </p:nvSpPr>
        <p:spPr bwMode="auto">
          <a:xfrm>
            <a:off x="7620000" y="13716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</a:t>
            </a:r>
          </a:p>
        </p:txBody>
      </p:sp>
      <p:sp>
        <p:nvSpPr>
          <p:cNvPr id="172" name="Oval 1089"/>
          <p:cNvSpPr>
            <a:spLocks noChangeArrowheads="1"/>
          </p:cNvSpPr>
          <p:nvPr/>
        </p:nvSpPr>
        <p:spPr bwMode="auto">
          <a:xfrm>
            <a:off x="7620000" y="1905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</a:t>
            </a:r>
          </a:p>
        </p:txBody>
      </p:sp>
      <p:sp>
        <p:nvSpPr>
          <p:cNvPr id="173" name="Oval 1090"/>
          <p:cNvSpPr>
            <a:spLocks noChangeArrowheads="1"/>
          </p:cNvSpPr>
          <p:nvPr/>
        </p:nvSpPr>
        <p:spPr bwMode="auto">
          <a:xfrm>
            <a:off x="7620000" y="23622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</a:t>
            </a:r>
          </a:p>
        </p:txBody>
      </p:sp>
      <p:sp>
        <p:nvSpPr>
          <p:cNvPr id="174" name="Oval 1091"/>
          <p:cNvSpPr>
            <a:spLocks noChangeArrowheads="1"/>
          </p:cNvSpPr>
          <p:nvPr/>
        </p:nvSpPr>
        <p:spPr bwMode="auto">
          <a:xfrm>
            <a:off x="7620000" y="28194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</a:t>
            </a:r>
          </a:p>
        </p:txBody>
      </p:sp>
      <p:sp>
        <p:nvSpPr>
          <p:cNvPr id="175" name="Oval 1092"/>
          <p:cNvSpPr>
            <a:spLocks noChangeArrowheads="1"/>
          </p:cNvSpPr>
          <p:nvPr/>
        </p:nvSpPr>
        <p:spPr bwMode="auto">
          <a:xfrm>
            <a:off x="7620000" y="32766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</a:t>
            </a:r>
          </a:p>
        </p:txBody>
      </p:sp>
      <p:sp>
        <p:nvSpPr>
          <p:cNvPr id="176" name="Oval 1093"/>
          <p:cNvSpPr>
            <a:spLocks noChangeArrowheads="1"/>
          </p:cNvSpPr>
          <p:nvPr/>
        </p:nvSpPr>
        <p:spPr bwMode="auto">
          <a:xfrm>
            <a:off x="6400800" y="37338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</a:t>
            </a:r>
          </a:p>
        </p:txBody>
      </p:sp>
      <p:sp>
        <p:nvSpPr>
          <p:cNvPr id="177" name="Oval 1094"/>
          <p:cNvSpPr>
            <a:spLocks noChangeArrowheads="1"/>
          </p:cNvSpPr>
          <p:nvPr/>
        </p:nvSpPr>
        <p:spPr bwMode="auto">
          <a:xfrm>
            <a:off x="5334000" y="16764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100</a:t>
            </a:r>
          </a:p>
        </p:txBody>
      </p:sp>
      <p:sp>
        <p:nvSpPr>
          <p:cNvPr id="178" name="Oval 1095"/>
          <p:cNvSpPr>
            <a:spLocks noChangeArrowheads="1"/>
          </p:cNvSpPr>
          <p:nvPr/>
        </p:nvSpPr>
        <p:spPr bwMode="auto">
          <a:xfrm>
            <a:off x="5334000" y="22098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100</a:t>
            </a:r>
          </a:p>
        </p:txBody>
      </p:sp>
      <p:sp>
        <p:nvSpPr>
          <p:cNvPr id="179" name="Oval 1096"/>
          <p:cNvSpPr>
            <a:spLocks noChangeArrowheads="1"/>
          </p:cNvSpPr>
          <p:nvPr/>
        </p:nvSpPr>
        <p:spPr bwMode="auto">
          <a:xfrm>
            <a:off x="5334000" y="27432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100</a:t>
            </a:r>
          </a:p>
        </p:txBody>
      </p:sp>
      <p:sp>
        <p:nvSpPr>
          <p:cNvPr id="180" name="Oval 1097"/>
          <p:cNvSpPr>
            <a:spLocks noChangeArrowheads="1"/>
          </p:cNvSpPr>
          <p:nvPr/>
        </p:nvSpPr>
        <p:spPr bwMode="auto">
          <a:xfrm>
            <a:off x="5334000" y="32766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100</a:t>
            </a:r>
          </a:p>
        </p:txBody>
      </p:sp>
      <p:sp>
        <p:nvSpPr>
          <p:cNvPr id="191" name="Rectangle 190"/>
          <p:cNvSpPr>
            <a:spLocks noChangeArrowheads="1"/>
          </p:cNvSpPr>
          <p:nvPr/>
        </p:nvSpPr>
        <p:spPr bwMode="auto">
          <a:xfrm>
            <a:off x="9779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92" name="Rectangle 191"/>
          <p:cNvSpPr>
            <a:spLocks noChangeArrowheads="1"/>
          </p:cNvSpPr>
          <p:nvPr/>
        </p:nvSpPr>
        <p:spPr bwMode="auto">
          <a:xfrm>
            <a:off x="27940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93" name="Rectangle 192"/>
          <p:cNvSpPr>
            <a:spLocks noChangeArrowheads="1"/>
          </p:cNvSpPr>
          <p:nvPr/>
        </p:nvSpPr>
        <p:spPr bwMode="auto">
          <a:xfrm>
            <a:off x="41402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55753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95" name="Rectangle 194"/>
          <p:cNvSpPr>
            <a:spLocks noChangeArrowheads="1"/>
          </p:cNvSpPr>
          <p:nvPr/>
        </p:nvSpPr>
        <p:spPr bwMode="auto">
          <a:xfrm>
            <a:off x="66421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96" name="Rectangle 195"/>
          <p:cNvSpPr>
            <a:spLocks noChangeArrowheads="1"/>
          </p:cNvSpPr>
          <p:nvPr/>
        </p:nvSpPr>
        <p:spPr bwMode="auto">
          <a:xfrm>
            <a:off x="78613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565150" y="5186363"/>
            <a:ext cx="26908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000066"/>
                </a:solidFill>
                <a:latin typeface="+mj-lt"/>
              </a:rPr>
              <a:t>Viết số:…………..</a:t>
            </a:r>
          </a:p>
        </p:txBody>
      </p:sp>
      <p:sp>
        <p:nvSpPr>
          <p:cNvPr id="198" name="Rectangle 197"/>
          <p:cNvSpPr>
            <a:spLocks noChangeArrowheads="1"/>
          </p:cNvSpPr>
          <p:nvPr/>
        </p:nvSpPr>
        <p:spPr bwMode="auto">
          <a:xfrm>
            <a:off x="1722438" y="5181600"/>
            <a:ext cx="1298575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432 516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457200" y="5795963"/>
            <a:ext cx="27146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000066"/>
                </a:solidFill>
                <a:latin typeface="+mj-lt"/>
              </a:rPr>
              <a:t>Đọc số:…………..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662113" y="5795963"/>
            <a:ext cx="7375525" cy="46196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C00000"/>
                </a:solidFill>
                <a:latin typeface="+mj-lt"/>
              </a:rPr>
              <a:t>Bốn trăm ba mươi hai nghìn năm trăm mười sáu.</a:t>
            </a:r>
          </a:p>
        </p:txBody>
      </p:sp>
      <p:sp>
        <p:nvSpPr>
          <p:cNvPr id="201" name="Oval 1097"/>
          <p:cNvSpPr>
            <a:spLocks noChangeArrowheads="1"/>
          </p:cNvSpPr>
          <p:nvPr/>
        </p:nvSpPr>
        <p:spPr bwMode="auto">
          <a:xfrm>
            <a:off x="5334000" y="3810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100</a:t>
            </a:r>
          </a:p>
        </p:txBody>
      </p:sp>
      <p:sp>
        <p:nvSpPr>
          <p:cNvPr id="202" name="Oval 1092"/>
          <p:cNvSpPr>
            <a:spLocks noChangeArrowheads="1"/>
          </p:cNvSpPr>
          <p:nvPr/>
        </p:nvSpPr>
        <p:spPr bwMode="auto">
          <a:xfrm>
            <a:off x="7620000" y="3810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>
                <a:latin typeface="+mj-lt"/>
              </a:rPr>
              <a:t>1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 animBg="1"/>
      <p:bldP spid="199" grpId="0"/>
      <p:bldP spid="20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7200" y="457200"/>
            <a:ext cx="8153400" cy="46196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35" name="Rectangle 34"/>
          <p:cNvSpPr/>
          <p:nvPr/>
        </p:nvSpPr>
        <p:spPr>
          <a:xfrm>
            <a:off x="533400" y="4572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Bài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1 (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Trang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9)</a:t>
            </a:r>
          </a:p>
        </p:txBody>
      </p:sp>
      <p:graphicFrame>
        <p:nvGraphicFramePr>
          <p:cNvPr id="37" name="Group 80"/>
          <p:cNvGraphicFramePr>
            <a:graphicFrameLocks/>
          </p:cNvGraphicFramePr>
          <p:nvPr/>
        </p:nvGraphicFramePr>
        <p:xfrm>
          <a:off x="609600" y="1460500"/>
          <a:ext cx="8000999" cy="34925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447800"/>
                <a:gridCol w="1219200"/>
                <a:gridCol w="1143000"/>
                <a:gridCol w="1142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Trăm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nghìn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Chục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nghìn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Nghìn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Trăm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Chục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Đơn vị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3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4" name="Oval 45"/>
          <p:cNvSpPr>
            <a:spLocks noChangeArrowheads="1"/>
          </p:cNvSpPr>
          <p:nvPr/>
        </p:nvSpPr>
        <p:spPr bwMode="auto">
          <a:xfrm>
            <a:off x="7620000" y="2286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</a:t>
            </a:r>
          </a:p>
        </p:txBody>
      </p:sp>
      <p:sp>
        <p:nvSpPr>
          <p:cNvPr id="10275" name="Oval 46"/>
          <p:cNvSpPr>
            <a:spLocks noChangeArrowheads="1"/>
          </p:cNvSpPr>
          <p:nvPr/>
        </p:nvSpPr>
        <p:spPr bwMode="auto">
          <a:xfrm>
            <a:off x="7620000" y="28194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</a:t>
            </a:r>
          </a:p>
        </p:txBody>
      </p:sp>
      <p:sp>
        <p:nvSpPr>
          <p:cNvPr id="10276" name="Oval 47"/>
          <p:cNvSpPr>
            <a:spLocks noChangeArrowheads="1"/>
          </p:cNvSpPr>
          <p:nvPr/>
        </p:nvSpPr>
        <p:spPr bwMode="auto">
          <a:xfrm>
            <a:off x="7620000" y="33528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</a:t>
            </a:r>
          </a:p>
        </p:txBody>
      </p:sp>
      <p:sp>
        <p:nvSpPr>
          <p:cNvPr id="10277" name="Oval 48"/>
          <p:cNvSpPr>
            <a:spLocks noChangeArrowheads="1"/>
          </p:cNvSpPr>
          <p:nvPr/>
        </p:nvSpPr>
        <p:spPr bwMode="auto">
          <a:xfrm>
            <a:off x="7620000" y="38862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</a:t>
            </a:r>
          </a:p>
        </p:txBody>
      </p:sp>
      <p:sp>
        <p:nvSpPr>
          <p:cNvPr id="10278" name="Oval 54"/>
          <p:cNvSpPr>
            <a:spLocks noChangeArrowheads="1"/>
          </p:cNvSpPr>
          <p:nvPr/>
        </p:nvSpPr>
        <p:spPr bwMode="auto">
          <a:xfrm>
            <a:off x="6400800" y="38862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</a:t>
            </a:r>
          </a:p>
        </p:txBody>
      </p:sp>
      <p:sp>
        <p:nvSpPr>
          <p:cNvPr id="10279" name="Oval 59"/>
          <p:cNvSpPr>
            <a:spLocks noChangeArrowheads="1"/>
          </p:cNvSpPr>
          <p:nvPr/>
        </p:nvSpPr>
        <p:spPr bwMode="auto">
          <a:xfrm>
            <a:off x="5257800" y="33528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</a:t>
            </a:r>
          </a:p>
        </p:txBody>
      </p:sp>
      <p:sp>
        <p:nvSpPr>
          <p:cNvPr id="10280" name="Oval 60"/>
          <p:cNvSpPr>
            <a:spLocks noChangeArrowheads="1"/>
          </p:cNvSpPr>
          <p:nvPr/>
        </p:nvSpPr>
        <p:spPr bwMode="auto">
          <a:xfrm>
            <a:off x="5257800" y="38862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</a:t>
            </a:r>
          </a:p>
        </p:txBody>
      </p:sp>
      <p:sp>
        <p:nvSpPr>
          <p:cNvPr id="10281" name="AutoShape 63"/>
          <p:cNvSpPr>
            <a:spLocks noChangeArrowheads="1"/>
          </p:cNvSpPr>
          <p:nvPr/>
        </p:nvSpPr>
        <p:spPr bwMode="auto">
          <a:xfrm>
            <a:off x="3810000" y="3292475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1000</a:t>
            </a:r>
          </a:p>
        </p:txBody>
      </p:sp>
      <p:sp>
        <p:nvSpPr>
          <p:cNvPr id="10282" name="AutoShape 64"/>
          <p:cNvSpPr>
            <a:spLocks noChangeArrowheads="1"/>
          </p:cNvSpPr>
          <p:nvPr/>
        </p:nvSpPr>
        <p:spPr bwMode="auto">
          <a:xfrm>
            <a:off x="3810000" y="2759075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1000</a:t>
            </a:r>
          </a:p>
        </p:txBody>
      </p:sp>
      <p:sp>
        <p:nvSpPr>
          <p:cNvPr id="10283" name="AutoShape 65"/>
          <p:cNvSpPr>
            <a:spLocks noChangeArrowheads="1"/>
          </p:cNvSpPr>
          <p:nvPr/>
        </p:nvSpPr>
        <p:spPr bwMode="auto">
          <a:xfrm>
            <a:off x="3810000" y="3825875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1000</a:t>
            </a:r>
          </a:p>
        </p:txBody>
      </p:sp>
      <p:sp>
        <p:nvSpPr>
          <p:cNvPr id="10284" name="AutoShape 69"/>
          <p:cNvSpPr>
            <a:spLocks noChangeArrowheads="1"/>
          </p:cNvSpPr>
          <p:nvPr/>
        </p:nvSpPr>
        <p:spPr bwMode="auto">
          <a:xfrm>
            <a:off x="2286000" y="38100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10 000</a:t>
            </a:r>
          </a:p>
        </p:txBody>
      </p:sp>
      <p:sp>
        <p:nvSpPr>
          <p:cNvPr id="10285" name="AutoShape 71"/>
          <p:cNvSpPr>
            <a:spLocks noChangeArrowheads="1"/>
          </p:cNvSpPr>
          <p:nvPr/>
        </p:nvSpPr>
        <p:spPr bwMode="auto">
          <a:xfrm>
            <a:off x="762000" y="38100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10286" name="AutoShape 72"/>
          <p:cNvSpPr>
            <a:spLocks noChangeArrowheads="1"/>
          </p:cNvSpPr>
          <p:nvPr/>
        </p:nvSpPr>
        <p:spPr bwMode="auto">
          <a:xfrm>
            <a:off x="762000" y="32766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10287" name="AutoShape 73"/>
          <p:cNvSpPr>
            <a:spLocks noChangeArrowheads="1"/>
          </p:cNvSpPr>
          <p:nvPr/>
        </p:nvSpPr>
        <p:spPr bwMode="auto">
          <a:xfrm>
            <a:off x="762000" y="2743200"/>
            <a:ext cx="12192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>
                <a:cs typeface="Arial" charset="0"/>
              </a:rPr>
              <a:t>100 000</a:t>
            </a:r>
          </a:p>
        </p:txBody>
      </p:sp>
      <p:sp>
        <p:nvSpPr>
          <p:cNvPr id="10288" name="Rectangle 57"/>
          <p:cNvSpPr>
            <a:spLocks noChangeArrowheads="1"/>
          </p:cNvSpPr>
          <p:nvPr/>
        </p:nvSpPr>
        <p:spPr bwMode="auto">
          <a:xfrm>
            <a:off x="457200" y="942975"/>
            <a:ext cx="1158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altLang="en-US" b="1"/>
              <a:t>a) Mẫu</a:t>
            </a:r>
            <a:endParaRPr lang="en-US" altLang="en-US" b="1">
              <a:solidFill>
                <a:srgbClr val="C00000"/>
              </a:solidFill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9779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27940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41402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5753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66421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7861300" y="44958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65150" y="5186363"/>
            <a:ext cx="26908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000066"/>
                </a:solidFill>
                <a:latin typeface="+mj-lt"/>
              </a:rPr>
              <a:t>Viết số:…………..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722438" y="5181600"/>
            <a:ext cx="1298575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b="1">
                <a:solidFill>
                  <a:srgbClr val="C00000"/>
                </a:solidFill>
              </a:rPr>
              <a:t>313 214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57200" y="5795963"/>
            <a:ext cx="27146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000066"/>
                </a:solidFill>
                <a:latin typeface="+mj-lt"/>
              </a:rPr>
              <a:t>Đọc số:…………..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662113" y="5795963"/>
            <a:ext cx="6672262" cy="46196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>
                <a:solidFill>
                  <a:srgbClr val="C00000"/>
                </a:solidFill>
                <a:latin typeface="+mj-lt"/>
              </a:rPr>
              <a:t>Ba trăm mười ba nghìn hai trăm mười bốn.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727f6549fcc854a1ade47cf3384c85842f212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7918</TotalTime>
  <Words>700</Words>
  <Application>Microsoft Office PowerPoint</Application>
  <PresentationFormat>On-screen Show (4:3)</PresentationFormat>
  <Paragraphs>263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Times New Roman</vt:lpstr>
      <vt:lpstr>Wingdings</vt:lpstr>
      <vt:lpstr>Calibri</vt:lpstr>
      <vt:lpstr>.VnCentury Schoolbook</vt:lpstr>
      <vt:lpstr>Tahoma</vt:lpstr>
      <vt:lpstr>.VnTime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Đọc các số sau:</vt:lpstr>
      <vt:lpstr>Viết các số sau:</vt:lpstr>
      <vt:lpstr>PowerPoint Presentation</vt:lpstr>
    </vt:vector>
  </TitlesOfParts>
  <Company>AN_CHAU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THI LUYEN</dc:creator>
  <cp:lastModifiedBy>INTEL</cp:lastModifiedBy>
  <cp:revision>613</cp:revision>
  <dcterms:created xsi:type="dcterms:W3CDTF">2009-10-26T05:52:20Z</dcterms:created>
  <dcterms:modified xsi:type="dcterms:W3CDTF">2022-05-12T04:28:07Z</dcterms:modified>
</cp:coreProperties>
</file>