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35"/>
  </p:notesMasterIdLst>
  <p:sldIdLst>
    <p:sldId id="296" r:id="rId15"/>
    <p:sldId id="297" r:id="rId16"/>
    <p:sldId id="290" r:id="rId17"/>
    <p:sldId id="259" r:id="rId18"/>
    <p:sldId id="291" r:id="rId19"/>
    <p:sldId id="268" r:id="rId20"/>
    <p:sldId id="269" r:id="rId21"/>
    <p:sldId id="298" r:id="rId22"/>
    <p:sldId id="299" r:id="rId23"/>
    <p:sldId id="300" r:id="rId24"/>
    <p:sldId id="301" r:id="rId25"/>
    <p:sldId id="288" r:id="rId26"/>
    <p:sldId id="302" r:id="rId27"/>
    <p:sldId id="304" r:id="rId28"/>
    <p:sldId id="278" r:id="rId29"/>
    <p:sldId id="303" r:id="rId30"/>
    <p:sldId id="277" r:id="rId31"/>
    <p:sldId id="274" r:id="rId32"/>
    <p:sldId id="305"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85409" autoAdjust="0"/>
  </p:normalViewPr>
  <p:slideViewPr>
    <p:cSldViewPr>
      <p:cViewPr>
        <p:scale>
          <a:sx n="96" d="100"/>
          <a:sy n="96" d="100"/>
        </p:scale>
        <p:origin x="-372" y="7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AA165-BB60-4582-AC87-3035F8671A07}" type="datetimeFigureOut">
              <a:rPr lang="en-US" smtClean="0"/>
              <a:t>8/22/2021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DABB7-0C21-41D8-9DAE-258D4D799A89}" type="slidenum">
              <a:rPr lang="en-US" smtClean="0"/>
              <a:t>‹#›</a:t>
            </a:fld>
            <a:endParaRPr lang="en-US"/>
          </a:p>
        </p:txBody>
      </p:sp>
    </p:spTree>
    <p:extLst>
      <p:ext uri="{BB962C8B-B14F-4D97-AF65-F5344CB8AC3E}">
        <p14:creationId xmlns:p14="http://schemas.microsoft.com/office/powerpoint/2010/main" val="278079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3</a:t>
            </a:fld>
            <a:endParaRPr lang="en-US"/>
          </a:p>
        </p:txBody>
      </p:sp>
    </p:spTree>
    <p:extLst>
      <p:ext uri="{BB962C8B-B14F-4D97-AF65-F5344CB8AC3E}">
        <p14:creationId xmlns:p14="http://schemas.microsoft.com/office/powerpoint/2010/main" val="392482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smtClean="0"/>
              <a:t>.Lớp cm có bạn nào thích làm cô giáo ko nhỉ? Cô tin chắc rằng sẽ có 1 số bạn mơ ước trở thành cô giáo. Và các bạn nhỏ trong bài hnay cũng vậy, rất thích đóng vai làm cô giáo. Hãy cùng tìm hiểu xem các bạn ấy đóng vai ntn qua bài tập đọc: «Cô giáo tí hon» Mời các con mở SGK trang 17 và cùng ghi tên bài vào vở nhé. -&gt; viết bảng</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smtClean="0"/>
              <a:t>- Như cô vừa gthieu với cm lúc nãy, thì ngày hnay cm sẽ đến với 1 lớp học vô cùng đặc biệt mà ở đó cả cô giáo và học sinh đều là những bạn nhỏ. Lớp họ ấy có 1 cô giáo nhỏ bé và giống như tên bài học cô đã viết ở trên bảng. Vây thì hãy cùng cô đi tìm hiểu bài học ngày hnay.</a:t>
            </a:r>
            <a:endParaRPr lang="en-US" dirty="0" smtClean="0"/>
          </a:p>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4</a:t>
            </a:fld>
            <a:endParaRPr lang="en-US"/>
          </a:p>
        </p:txBody>
      </p:sp>
    </p:spTree>
    <p:extLst>
      <p:ext uri="{BB962C8B-B14F-4D97-AF65-F5344CB8AC3E}">
        <p14:creationId xmlns:p14="http://schemas.microsoft.com/office/powerpoint/2010/main" val="601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Đầu</a:t>
            </a:r>
            <a:r>
              <a:rPr lang="vi-VN" baseline="0" dirty="0" smtClean="0"/>
              <a:t> tiên, cô muốn chúng mình tìm hiểu 1 vài điều về tác giả. Tác giả của bài học ngày hnay là nhà văn nguyễn thi hay còn có bút danh là Nguyễn Ngọc Tấn. Ông là 1 nhà văn nổi tiếng của Vn với rất nhiều sáng tác viết về người dân Nam Bộ. Bài tập đọc cô giáo tí hon được trích trong tập truyện  «Mẹ vắng nhà». Sau này, khi lớn lên, cm cũng có thể tìm đọc thêm những tác phẩm của ông viết về vẻ đẹp của con người VN nói chung và ng dân Nam Bộ nói riêng.</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5</a:t>
            </a:fld>
            <a:endParaRPr lang="en-US"/>
          </a:p>
        </p:txBody>
      </p:sp>
    </p:spTree>
    <p:extLst>
      <p:ext uri="{BB962C8B-B14F-4D97-AF65-F5344CB8AC3E}">
        <p14:creationId xmlns:p14="http://schemas.microsoft.com/office/powerpoint/2010/main" val="53865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dirty="0" smtClean="0"/>
              <a:t>2. Luyện đọc: Như vậy cô vừa gthieu xong cho cm đôi nét về tác giả Nguyễn Thi. Tiếp theo cm hãy cùng cô đi tìm hiểu phần luyện đọc nhé. </a:t>
            </a:r>
          </a:p>
          <a:p>
            <a:pPr marL="171450" indent="-171450">
              <a:buFontTx/>
              <a:buChar char="-"/>
            </a:pPr>
            <a:r>
              <a:rPr lang="vi-VN" baseline="0" dirty="0" smtClean="0"/>
              <a:t>Các con chú ý bài TĐ ngày hnay là 1 tác phẩm viết bằng văn xuôi, không phải là 1 bài thơ hay lá đơn. Thế thì cm chú ý đọc chính xác các từ, ngắt nghỉ hơi đúng chỗ sau các dấu câu, và cố gắng đọc trôi chảy toàn bài. Bài học hnay cô hướng dẫn các con đọc với giọng nhẹ nhàng, vui tươi và thể hiện được sự thích thú ở trong đó. </a:t>
            </a:r>
          </a:p>
          <a:p>
            <a:pPr marL="171450" indent="-171450">
              <a:buFontTx/>
              <a:buChar char="-"/>
            </a:pPr>
            <a:r>
              <a:rPr lang="vi-VN" baseline="0" dirty="0" smtClean="0"/>
              <a:t>GV đọc: Vậy bh cm hãy chú ý lắng nghe cô đọc mẫu và cùng đọc thầm theo cô nhé. </a:t>
            </a:r>
          </a:p>
          <a:p>
            <a:pPr marL="0" indent="0">
              <a:buFontTx/>
              <a:buNone/>
            </a:pPr>
            <a:r>
              <a:rPr lang="vi-VN" baseline="0" dirty="0" smtClean="0"/>
              <a:t>Như vậy co vừa đọc xong cho cm nghe bài TĐ cô giáo tí hon rồi. Bh cô mời các con sẽ đọc nối tiếp câu của bài. Cô mời dãy ...</a:t>
            </a:r>
          </a:p>
          <a:p>
            <a:pPr marL="0" indent="0">
              <a:buFontTx/>
              <a:buNone/>
            </a:pPr>
            <a:r>
              <a:rPr lang="vi-VN" baseline="0" dirty="0" smtClean="0"/>
              <a:t>Trong bài, các con có thấy từ nào mà cm gặp khó khăn khi đọc hay dễ nhầm lẫn khi phát âm không. Vừa rồi cô theo dõi, thì thấy xuất hiện có 1 số từ các con đọc còn chưa đúng ví dụ như từ: </a:t>
            </a:r>
          </a:p>
          <a:p>
            <a:pPr marL="0" indent="0">
              <a:buFontTx/>
              <a:buNone/>
            </a:pPr>
            <a:r>
              <a:rPr lang="vi-VN" baseline="0" dirty="0" smtClean="0"/>
              <a:t>Mời 1 bạn đọc giúp cô các từ cô vừa ghi. </a:t>
            </a:r>
          </a:p>
          <a:p>
            <a:pPr marL="0" indent="0">
              <a:buFontTx/>
              <a:buNone/>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6</a:t>
            </a:fld>
            <a:endParaRPr lang="en-US"/>
          </a:p>
        </p:txBody>
      </p:sp>
    </p:spTree>
    <p:extLst>
      <p:ext uri="{BB962C8B-B14F-4D97-AF65-F5344CB8AC3E}">
        <p14:creationId xmlns:p14="http://schemas.microsoft.com/office/powerpoint/2010/main" val="243810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Như</a:t>
            </a:r>
            <a:r>
              <a:rPr lang="vi-VN" baseline="0" dirty="0" smtClean="0"/>
              <a:t> vậy, cô vừa gthieu cho cm nghĩa của 1 số từ khó. Để luyện đọc tốt hơn, cm sẽ cugf nhau luyện đọc theo nhóm 3 trong tgian 5 phút. Các nhóm phân công mỗi bạn đọc 1 đoạn, các bạn khác trong nhóm sẽ theo dõi và sửa lỗi cho nhau. </a:t>
            </a:r>
          </a:p>
          <a:p>
            <a:pPr marL="171450" indent="-171450">
              <a:buFontTx/>
              <a:buChar char="-"/>
            </a:pPr>
            <a:r>
              <a:rPr lang="vi-VN" baseline="0" dirty="0" smtClean="0"/>
              <a:t>Tgian 5p bđâu, mời các nhóm làm việc. </a:t>
            </a:r>
          </a:p>
          <a:p>
            <a:pPr marL="171450" indent="-171450">
              <a:buFontTx/>
              <a:buChar char="-"/>
            </a:pPr>
            <a:r>
              <a:rPr lang="vi-VN" baseline="0" dirty="0" smtClean="0"/>
              <a:t>Cô mời 2 nhóm đọc thật to và rõ ràng cho cô và cả lớp cùng nghe nào, Cả lớp hãy cùng lắng nghe và nhận xét các bạn đọc nhé</a:t>
            </a:r>
          </a:p>
          <a:p>
            <a:pPr marL="171450" indent="-171450">
              <a:buFontTx/>
              <a:buChar char="-"/>
            </a:pPr>
            <a:r>
              <a:rPr lang="vi-VN" baseline="0" dirty="0" smtClean="0"/>
              <a:t>NX: Qqua phần đọc của 2 nhóm vừa rồi cô nhận thấy rằng cm đọc tương đối tốt rồi. Tuy nhiên các con cần đọc to hơn, mạch lạc hơn và ngắt nghỉ </a:t>
            </a:r>
          </a:p>
        </p:txBody>
      </p:sp>
      <p:sp>
        <p:nvSpPr>
          <p:cNvPr id="4" name="Slide Number Placeholder 3"/>
          <p:cNvSpPr>
            <a:spLocks noGrp="1"/>
          </p:cNvSpPr>
          <p:nvPr>
            <p:ph type="sldNum" sz="quarter" idx="10"/>
          </p:nvPr>
        </p:nvSpPr>
        <p:spPr/>
        <p:txBody>
          <a:bodyPr/>
          <a:lstStyle/>
          <a:p>
            <a:fld id="{9C4DABB7-0C21-41D8-9DAE-258D4D799A89}" type="slidenum">
              <a:rPr lang="en-US" smtClean="0"/>
              <a:t>12</a:t>
            </a:fld>
            <a:endParaRPr lang="en-US"/>
          </a:p>
        </p:txBody>
      </p:sp>
    </p:spTree>
    <p:extLst>
      <p:ext uri="{BB962C8B-B14F-4D97-AF65-F5344CB8AC3E}">
        <p14:creationId xmlns:p14="http://schemas.microsoft.com/office/powerpoint/2010/main" val="19868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Trc khi tìm</a:t>
            </a:r>
            <a:r>
              <a:rPr lang="vi-VN" baseline="0" dirty="0" smtClean="0"/>
              <a:t> hiểu nội dung của bài, cô mời 1 bạn đứng lên đọc thật to giúp cô toàn bài tập đọc CGTH nào, các con khác cùng đọc thầm theo bạn nhé. </a:t>
            </a:r>
          </a:p>
          <a:p>
            <a:pPr marL="171450" indent="-171450">
              <a:buFontTx/>
              <a:buChar char="-"/>
            </a:pPr>
            <a:r>
              <a:rPr lang="vi-VN" baseline="0" dirty="0" smtClean="0"/>
              <a:t>Để thực hiện phần tìm hiểu nd bài học, cm sẽ làm việc theo nhóm 4, thảo luận và trả lời các câu hỏi của cô trong tgian 3p. Cô mời 1 bạn đọc to giúp cô câu hỏi của bài nào. Cm đã nắm rõ được những nd cần tìm hiểu chưa, vậy xin mời các nhóm làm việc. </a:t>
            </a:r>
          </a:p>
          <a:p>
            <a:pPr marL="171450" indent="-171450">
              <a:buFontTx/>
              <a:buChar char="-"/>
            </a:pPr>
            <a:r>
              <a:rPr lang="vi-VN" baseline="0" dirty="0" smtClean="0"/>
              <a:t>Tgian của các nhóm đã hết, mời các con quay lại vị trí cũ để ct tiếp tục tiết học</a:t>
            </a:r>
          </a:p>
          <a:p>
            <a:pPr marL="171450" indent="-171450">
              <a:buFontTx/>
              <a:buChar char="-"/>
            </a:pPr>
            <a:r>
              <a:rPr lang="vi-VN" baseline="0" dirty="0" smtClean="0"/>
              <a:t>Cô mời 1 bạn lên điều hành giúp cô hđ này nào. Con sẽ đặt câu hỏi và mời các nhóm trình bày, Các bạn khác hãy chú ý lắng nghe, nhận xét và có thể đặt 1 số các câu hỏi phụ khác để cm hiểu rõ bài hơn nhé.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3511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Trc khi tìm</a:t>
            </a:r>
            <a:r>
              <a:rPr lang="vi-VN" baseline="0" dirty="0" smtClean="0"/>
              <a:t> hiểu nội dung của bài, cô mời 1 bạn đứng lên đọc thật to giúp cô toàn bài tập đọc CGTH nào, các con khác cùng đọc thầm theo bạn nhé. </a:t>
            </a:r>
          </a:p>
          <a:p>
            <a:pPr marL="171450" indent="-171450">
              <a:buFontTx/>
              <a:buChar char="-"/>
            </a:pPr>
            <a:r>
              <a:rPr lang="vi-VN" baseline="0" dirty="0" smtClean="0"/>
              <a:t>Để thực hiện phần tìm hiểu nd bài học, cm sẽ làm việc theo nhóm 4, thảo luận và trả lời các câu hỏi của cô trong tgian 3p. Cô mời 1 bạn đọc to giúp cô câu hỏi của bài nào. Cm đã nắm rõ được những nd cần tìm hiểu chưa, vậy xin mời các nhóm làm việc. </a:t>
            </a:r>
          </a:p>
          <a:p>
            <a:pPr marL="171450" indent="-171450">
              <a:buFontTx/>
              <a:buChar char="-"/>
            </a:pPr>
            <a:r>
              <a:rPr lang="vi-VN" baseline="0" dirty="0" smtClean="0"/>
              <a:t>Tgian của các nhóm đã hết, mời các con quay lại vị trí cũ để ct tiếp tục tiết học</a:t>
            </a:r>
          </a:p>
          <a:p>
            <a:pPr marL="171450" indent="-171450">
              <a:buFontTx/>
              <a:buChar char="-"/>
            </a:pPr>
            <a:r>
              <a:rPr lang="vi-VN" baseline="0" dirty="0" smtClean="0"/>
              <a:t>Cô mời 1 bạn lên điều hành giúp cô hđ này nào. Con sẽ đặt câu hỏi và mời các nhóm trình bày, Các bạn khác hãy chú ý lắng nghe, nhận xét và có thể đặt 1 số các câu hỏi phụ khác để cm hiểu rõ bài hơn nhé.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15</a:t>
            </a:fld>
            <a:endParaRPr lang="en-US"/>
          </a:p>
        </p:txBody>
      </p:sp>
    </p:spTree>
    <p:extLst>
      <p:ext uri="{BB962C8B-B14F-4D97-AF65-F5344CB8AC3E}">
        <p14:creationId xmlns:p14="http://schemas.microsoft.com/office/powerpoint/2010/main" val="343511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Trc khi tìm</a:t>
            </a:r>
            <a:r>
              <a:rPr lang="vi-VN" baseline="0" dirty="0" smtClean="0"/>
              <a:t> hiểu nội dung của bài, cô mời 1 bạn đứng lên đọc thật to giúp cô toàn bài tập đọc CGTH nào, các con khác cùng đọc thầm theo bạn nhé. </a:t>
            </a:r>
          </a:p>
          <a:p>
            <a:pPr marL="171450" indent="-171450">
              <a:buFontTx/>
              <a:buChar char="-"/>
            </a:pPr>
            <a:r>
              <a:rPr lang="vi-VN" baseline="0" dirty="0" smtClean="0"/>
              <a:t>Để thực hiện phần tìm hiểu nd bài học, cm sẽ làm việc theo nhóm 4, thảo luận và trả lời các câu hỏi của cô trong tgian 3p. Cô mời 1 bạn đọc to giúp cô câu hỏi của bài nào. Cm đã nắm rõ được những nd cần tìm hiểu chưa, vậy xin mời các nhóm làm việc. </a:t>
            </a:r>
          </a:p>
          <a:p>
            <a:pPr marL="171450" indent="-171450">
              <a:buFontTx/>
              <a:buChar char="-"/>
            </a:pPr>
            <a:r>
              <a:rPr lang="vi-VN" baseline="0" dirty="0" smtClean="0"/>
              <a:t>Tgian của các nhóm đã hết, mời các con quay lại vị trí cũ để ct tiếp tục tiết học</a:t>
            </a:r>
          </a:p>
          <a:p>
            <a:pPr marL="171450" indent="-171450">
              <a:buFontTx/>
              <a:buChar char="-"/>
            </a:pPr>
            <a:r>
              <a:rPr lang="vi-VN" baseline="0" dirty="0" smtClean="0"/>
              <a:t>Cô mời 1 bạn lên điều hành giúp cô hđ này nào. Con sẽ đặt câu hỏi và mời các nhóm trình bày, Các bạn khác hãy chú ý lắng nghe, nhận xét và có thể đặt 1 số các câu hỏi phụ khác để cm hiểu rõ bài hơn nhé.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3511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a:t>
            </a:r>
            <a:r>
              <a:rPr lang="vi-VN" baseline="0" dirty="0" smtClean="0"/>
              <a:t> con ạ. Mỗi cta đều có những ước mơ, lí tưởng, hoài bão khác nhau. Và điều đó luôn đáng được trân trọng. Cô hi vọng lớp cm ai cũng sẽ có những niềm vui, những sở thích và ước mơ thật đẹp đẽ. Chúc các con luôn ngoan và học tập tốt đẻ có thể biến ước mơ thành hiện thực. </a:t>
            </a:r>
          </a:p>
          <a:p>
            <a:r>
              <a:rPr lang="vi-VN" baseline="0" dirty="0" smtClean="0"/>
              <a:t>Tiết học của chta đến đây là hết rồi. Về nhà các con hãy luyện đọc thật trôi chảy toàn bài và kể lại nội dung của bài tập đọc này cho bố mẹ hay bạn bè của mình biết nhé. Cô cảm ơn các con!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20</a:t>
            </a:fld>
            <a:endParaRPr lang="en-US"/>
          </a:p>
        </p:txBody>
      </p:sp>
    </p:spTree>
    <p:extLst>
      <p:ext uri="{BB962C8B-B14F-4D97-AF65-F5344CB8AC3E}">
        <p14:creationId xmlns:p14="http://schemas.microsoft.com/office/powerpoint/2010/main" val="91851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48713"/>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05024"/>
      </p:ext>
    </p:extLst>
  </p:cSld>
  <p:clrMapOvr>
    <a:masterClrMapping/>
  </p:clrMapOvr>
  <p:transition spd="slow">
    <p:wheel spokes="3"/>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63809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527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06659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7908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4663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1964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5944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18439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65013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191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714457"/>
      </p:ext>
    </p:extLst>
  </p:cSld>
  <p:clrMapOvr>
    <a:masterClrMapping/>
  </p:clrMapOvr>
  <p:transition spd="slow">
    <p:wheel spokes="3"/>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186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8093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5554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8834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29441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13092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1918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8498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25481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599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849508"/>
      </p:ext>
    </p:extLst>
  </p:cSld>
  <p:clrMapOvr>
    <a:masterClrMapping/>
  </p:clrMapOvr>
  <p:transition spd="slow">
    <p:wheel spokes="3"/>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4232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2575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4826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78116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50749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55173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89362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5372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41562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73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290652"/>
      </p:ext>
    </p:extLst>
  </p:cSld>
  <p:clrMapOvr>
    <a:masterClrMapping/>
  </p:clrMapOvr>
  <p:transition spd="slow">
    <p:wheel spokes="3"/>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63831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13370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39494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92272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42527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8759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46289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60004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42269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670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859263"/>
      </p:ext>
    </p:extLst>
  </p:cSld>
  <p:clrMapOvr>
    <a:masterClrMapping/>
  </p:clrMapOvr>
  <p:transition spd="slow">
    <p:wheel spokes="3"/>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42978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72441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47895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53239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6295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3542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28367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71161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32813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692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846695"/>
      </p:ext>
    </p:extLst>
  </p:cSld>
  <p:clrMapOvr>
    <a:masterClrMapping/>
  </p:clrMapOvr>
  <p:transition spd="slow">
    <p:wheel spokes="3"/>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50682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1145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47923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7016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118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195526"/>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146565"/>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562913"/>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390553"/>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65228"/>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872748"/>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94271"/>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56304"/>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7E63B7-779D-443D-BD40-369B40D04059}" type="slidenum">
              <a:rPr lang="en-US" altLang="en-US"/>
              <a:pPr/>
              <a:t>‹#›</a:t>
            </a:fld>
            <a:endParaRPr lang="en-US" altLang="en-US"/>
          </a:p>
        </p:txBody>
      </p:sp>
    </p:spTree>
    <p:extLst>
      <p:ext uri="{BB962C8B-B14F-4D97-AF65-F5344CB8AC3E}">
        <p14:creationId xmlns:p14="http://schemas.microsoft.com/office/powerpoint/2010/main" val="905530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189637-8C6F-4583-80CD-D171946F6D41}" type="slidenum">
              <a:rPr lang="en-US" altLang="en-US"/>
              <a:pPr/>
              <a:t>‹#›</a:t>
            </a:fld>
            <a:endParaRPr lang="en-US" altLang="en-US"/>
          </a:p>
        </p:txBody>
      </p:sp>
    </p:spTree>
    <p:extLst>
      <p:ext uri="{BB962C8B-B14F-4D97-AF65-F5344CB8AC3E}">
        <p14:creationId xmlns:p14="http://schemas.microsoft.com/office/powerpoint/2010/main" val="80326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8D1A82-8C02-4DD2-A75E-D38032871592}" type="slidenum">
              <a:rPr lang="en-US" altLang="en-US"/>
              <a:pPr/>
              <a:t>‹#›</a:t>
            </a:fld>
            <a:endParaRPr lang="en-US" altLang="en-US"/>
          </a:p>
        </p:txBody>
      </p:sp>
    </p:spTree>
    <p:extLst>
      <p:ext uri="{BB962C8B-B14F-4D97-AF65-F5344CB8AC3E}">
        <p14:creationId xmlns:p14="http://schemas.microsoft.com/office/powerpoint/2010/main" val="602352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379CCB3-37B3-4074-8F37-A06AF1DAA9C4}" type="slidenum">
              <a:rPr lang="en-US" altLang="en-US"/>
              <a:pPr/>
              <a:t>‹#›</a:t>
            </a:fld>
            <a:endParaRPr lang="en-US" altLang="en-US"/>
          </a:p>
        </p:txBody>
      </p:sp>
    </p:spTree>
    <p:extLst>
      <p:ext uri="{BB962C8B-B14F-4D97-AF65-F5344CB8AC3E}">
        <p14:creationId xmlns:p14="http://schemas.microsoft.com/office/powerpoint/2010/main" val="252356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4FB78FD-2E6A-4913-A38F-DB3C33AFB9F8}" type="slidenum">
              <a:rPr lang="en-US" altLang="en-US"/>
              <a:pPr/>
              <a:t>‹#›</a:t>
            </a:fld>
            <a:endParaRPr lang="en-US" altLang="en-US"/>
          </a:p>
        </p:txBody>
      </p:sp>
    </p:spTree>
    <p:extLst>
      <p:ext uri="{BB962C8B-B14F-4D97-AF65-F5344CB8AC3E}">
        <p14:creationId xmlns:p14="http://schemas.microsoft.com/office/powerpoint/2010/main" val="3045081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B4A6A93A-AE6C-4357-AF5D-3EEF3283C182}" type="slidenum">
              <a:rPr lang="en-US" altLang="en-US"/>
              <a:pPr/>
              <a:t>‹#›</a:t>
            </a:fld>
            <a:endParaRPr lang="en-US" altLang="en-US"/>
          </a:p>
        </p:txBody>
      </p:sp>
    </p:spTree>
    <p:extLst>
      <p:ext uri="{BB962C8B-B14F-4D97-AF65-F5344CB8AC3E}">
        <p14:creationId xmlns:p14="http://schemas.microsoft.com/office/powerpoint/2010/main" val="9358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12DCF6C-2FF9-4E80-8FA0-EF5DE97AA838}" type="slidenum">
              <a:rPr lang="en-US" altLang="en-US"/>
              <a:pPr/>
              <a:t>‹#›</a:t>
            </a:fld>
            <a:endParaRPr lang="en-US" altLang="en-US"/>
          </a:p>
        </p:txBody>
      </p:sp>
    </p:spTree>
    <p:extLst>
      <p:ext uri="{BB962C8B-B14F-4D97-AF65-F5344CB8AC3E}">
        <p14:creationId xmlns:p14="http://schemas.microsoft.com/office/powerpoint/2010/main" val="78868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22038"/>
      </p:ext>
    </p:extLst>
  </p:cSld>
  <p:clrMapOvr>
    <a:masterClrMapping/>
  </p:clrMapOvr>
  <p:transition spd="slow">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E127DC5B-BF68-4F18-8BE2-4A09780F2893}" type="slidenum">
              <a:rPr lang="en-US" altLang="en-US"/>
              <a:pPr/>
              <a:t>‹#›</a:t>
            </a:fld>
            <a:endParaRPr lang="en-US" altLang="en-US"/>
          </a:p>
        </p:txBody>
      </p:sp>
    </p:spTree>
    <p:extLst>
      <p:ext uri="{BB962C8B-B14F-4D97-AF65-F5344CB8AC3E}">
        <p14:creationId xmlns:p14="http://schemas.microsoft.com/office/powerpoint/2010/main" val="275754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092091B-7CF4-459D-AE67-7B49DC69C6FA}" type="slidenum">
              <a:rPr lang="en-US" altLang="en-US"/>
              <a:pPr/>
              <a:t>‹#›</a:t>
            </a:fld>
            <a:endParaRPr lang="en-US" altLang="en-US"/>
          </a:p>
        </p:txBody>
      </p:sp>
    </p:spTree>
    <p:extLst>
      <p:ext uri="{BB962C8B-B14F-4D97-AF65-F5344CB8AC3E}">
        <p14:creationId xmlns:p14="http://schemas.microsoft.com/office/powerpoint/2010/main" val="3284873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38178B-9F63-4B00-8C1E-EE5A0D86D0D2}" type="slidenum">
              <a:rPr lang="en-US" altLang="en-US"/>
              <a:pPr/>
              <a:t>‹#›</a:t>
            </a:fld>
            <a:endParaRPr lang="en-US" altLang="en-US"/>
          </a:p>
        </p:txBody>
      </p:sp>
    </p:spTree>
    <p:extLst>
      <p:ext uri="{BB962C8B-B14F-4D97-AF65-F5344CB8AC3E}">
        <p14:creationId xmlns:p14="http://schemas.microsoft.com/office/powerpoint/2010/main" val="4150959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747323-DB43-41BE-B785-0F7869F24256}" type="slidenum">
              <a:rPr lang="en-US" altLang="en-US"/>
              <a:pPr/>
              <a:t>‹#›</a:t>
            </a:fld>
            <a:endParaRPr lang="en-US" altLang="en-US"/>
          </a:p>
        </p:txBody>
      </p:sp>
    </p:spTree>
    <p:extLst>
      <p:ext uri="{BB962C8B-B14F-4D97-AF65-F5344CB8AC3E}">
        <p14:creationId xmlns:p14="http://schemas.microsoft.com/office/powerpoint/2010/main" val="353900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969059"/>
      </p:ext>
    </p:extLst>
  </p:cSld>
  <p:clrMapOvr>
    <a:masterClrMapping/>
  </p:clrMapOvr>
  <p:transition spd="slow">
    <p:wheel spokes="3"/>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54524"/>
      </p:ext>
    </p:extLst>
  </p:cSld>
  <p:clrMapOvr>
    <a:masterClrMapping/>
  </p:clrMapOvr>
  <p:transition spd="slow">
    <p:wheel spokes="3"/>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05625"/>
      </p:ext>
    </p:extLst>
  </p:cSld>
  <p:clrMapOvr>
    <a:masterClrMapping/>
  </p:clrMapOvr>
  <p:transition spd="slow">
    <p:wheel spokes="3"/>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3077"/>
      </p:ext>
    </p:extLst>
  </p:cSld>
  <p:clrMapOvr>
    <a:masterClrMapping/>
  </p:clrMapOvr>
  <p:transition spd="slow">
    <p:wheel spokes="3"/>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678315"/>
      </p:ext>
    </p:extLst>
  </p:cSld>
  <p:clrMapOvr>
    <a:masterClrMapping/>
  </p:clrMapOvr>
  <p:transition spd="slow">
    <p:wheel spokes="3"/>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54371"/>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074591"/>
      </p:ext>
    </p:extLst>
  </p:cSld>
  <p:clrMapOvr>
    <a:masterClrMapping/>
  </p:clrMapOvr>
  <p:transition spd="slow">
    <p:wheel spokes="3"/>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01790"/>
      </p:ext>
    </p:extLst>
  </p:cSld>
  <p:clrMapOvr>
    <a:masterClrMapping/>
  </p:clrMapOvr>
  <p:transition spd="slow">
    <p:wheel spokes="3"/>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021885"/>
      </p:ext>
    </p:extLst>
  </p:cSld>
  <p:clrMapOvr>
    <a:masterClrMapping/>
  </p:clrMapOvr>
  <p:transition spd="slow">
    <p:wheel spokes="3"/>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329121"/>
      </p:ext>
    </p:extLst>
  </p:cSld>
  <p:clrMapOvr>
    <a:masterClrMapping/>
  </p:clrMapOvr>
  <p:transition spd="slow">
    <p:wheel spokes="3"/>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93087"/>
      </p:ext>
    </p:extLst>
  </p:cSld>
  <p:clrMapOvr>
    <a:masterClrMapping/>
  </p:clrMapOvr>
  <p:transition spd="slow">
    <p:wheel spokes="3"/>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478878"/>
      </p:ext>
    </p:extLst>
  </p:cSld>
  <p:clrMapOvr>
    <a:masterClrMapping/>
  </p:clrMapOvr>
  <p:transition spd="slow">
    <p:wheel spokes="3"/>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006640"/>
      </p:ext>
    </p:extLst>
  </p:cSld>
  <p:clrMapOvr>
    <a:masterClrMapping/>
  </p:clrMapOvr>
  <p:transition spd="slow">
    <p:wheel spokes="3"/>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14413"/>
      </p:ext>
    </p:extLst>
  </p:cSld>
  <p:clrMapOvr>
    <a:masterClrMapping/>
  </p:clrMapOvr>
  <p:transition spd="slow">
    <p:wheel spokes="3"/>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13277"/>
      </p:ext>
    </p:extLst>
  </p:cSld>
  <p:clrMapOvr>
    <a:masterClrMapping/>
  </p:clrMapOvr>
  <p:transition spd="slow">
    <p:wheel spokes="3"/>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472209"/>
      </p:ext>
    </p:extLst>
  </p:cSld>
  <p:clrMapOvr>
    <a:masterClrMapping/>
  </p:clrMapOvr>
  <p:transition spd="slow">
    <p:wheel spokes="3"/>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059908"/>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45576"/>
      </p:ext>
    </p:extLst>
  </p:cSld>
  <p:clrMapOvr>
    <a:masterClrMapping/>
  </p:clrMapOvr>
  <p:transition spd="slow">
    <p:wheel spokes="3"/>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46558"/>
      </p:ext>
    </p:extLst>
  </p:cSld>
  <p:clrMapOvr>
    <a:masterClrMapping/>
  </p:clrMapOvr>
  <p:transition spd="slow">
    <p:wheel spokes="3"/>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26419"/>
      </p:ext>
    </p:extLst>
  </p:cSld>
  <p:clrMapOvr>
    <a:masterClrMapping/>
  </p:clrMapOvr>
  <p:transition spd="slow">
    <p:wheel spokes="3"/>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782358"/>
      </p:ext>
    </p:extLst>
  </p:cSld>
  <p:clrMapOvr>
    <a:masterClrMapping/>
  </p:clrMapOvr>
  <p:transition spd="slow">
    <p:wheel spokes="3"/>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22658"/>
      </p:ext>
    </p:extLst>
  </p:cSld>
  <p:clrMapOvr>
    <a:masterClrMapping/>
  </p:clrMapOvr>
  <p:transition spd="slow">
    <p:wheel spokes="3"/>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25584"/>
      </p:ext>
    </p:extLst>
  </p:cSld>
  <p:clrMapOvr>
    <a:masterClrMapping/>
  </p:clrMapOvr>
  <p:transition spd="slow">
    <p:wheel spokes="3"/>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450"/>
      </p:ext>
    </p:extLst>
  </p:cSld>
  <p:clrMapOvr>
    <a:masterClrMapping/>
  </p:clrMapOvr>
  <p:transition spd="slow">
    <p:wheel spokes="3"/>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1914" y="5243142"/>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5" name="sky"/>
          <p:cNvSpPr/>
          <p:nvPr/>
        </p:nvSpPr>
        <p:spPr bwMode="white">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069" y="5497910"/>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898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8/22/2021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495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2" name="Title 1"/>
          <p:cNvSpPr>
            <a:spLocks noGrp="1"/>
          </p:cNvSpPr>
          <p:nvPr>
            <p:ph type="title"/>
          </p:nvPr>
        </p:nvSpPr>
        <p:spPr>
          <a:xfrm>
            <a:off x="970361" y="1309047"/>
            <a:ext cx="7200939"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8/22/2021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8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8/22/2021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6491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93296"/>
      </p:ext>
    </p:extLst>
  </p:cSld>
  <p:clrMapOvr>
    <a:masterClrMapping/>
  </p:clrMapOvr>
  <p:transition spd="slow">
    <p:wheel spokes="3"/>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8/22/2021</a:t>
            </a:fld>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9736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8/22/2021</a:t>
            </a:fld>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959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8/22/2021</a:t>
            </a:fld>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311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8/22/2021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720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8/22/2021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774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8/22/2021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042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2" y="274638"/>
            <a:ext cx="5800725"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8/22/2021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1497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66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24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12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35323"/>
      </p:ext>
    </p:extLst>
  </p:cSld>
  <p:clrMapOvr>
    <a:masterClrMapping/>
  </p:clrMapOvr>
  <p:transition spd="slow">
    <p:wheel spokes="3"/>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649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453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21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7967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049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92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7198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7773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0115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706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965109"/>
      </p:ext>
    </p:extLst>
  </p:cSld>
  <p:clrMapOvr>
    <a:masterClrMapping/>
  </p:clrMapOvr>
  <p:transition spd="slow">
    <p:wheel spokes="3"/>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8716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1342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9980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254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7535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2607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0779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6894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984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FE83AA-BF09-4802-8D56-A2B7995AC1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88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34503"/>
      </p:ext>
    </p:extLst>
  </p:cSld>
  <p:clrMapOvr>
    <a:masterClrMapping/>
  </p:clrMapOvr>
  <p:transition spd="slow">
    <p:wheel spokes="3"/>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F79DF-4ACD-4E5A-A7F5-986129738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54588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AFE948-8C62-450F-9900-1CCCC4680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65056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54F4B-0E67-4817-913B-C6B3698F3C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7398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D03F0-0CCE-4C69-8EC1-8995CF6A0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29192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F82BF3-B3A9-439C-B84A-1B2372E7C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0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5D985A-B1D2-4D0E-9B7C-6A6F3CD3E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5323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CBA0B-EFE2-4667-B184-EFF338C7D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89204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41D13-15C6-41B3-83E3-8401AFE63C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81463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6D633-ED22-491C-9B6D-209B9F28BD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5150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2FDB-6A1A-4537-9266-6D83CCA5C1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336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3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92715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765510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70690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094584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899415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497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2"/>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fontAlgn="base" hangingPunct="0">
              <a:spcBef>
                <a:spcPct val="0"/>
              </a:spcBef>
              <a:spcAft>
                <a:spcPct val="0"/>
              </a:spcAft>
            </a:pPr>
            <a:endParaRPr lang="en-US" altLang="en-US">
              <a:latin typeface="Arial" charset="0"/>
            </a:endParaRPr>
          </a:p>
        </p:txBody>
      </p:sp>
      <p:sp>
        <p:nvSpPr>
          <p:cNvPr id="5" name="Footer Placeholder 4"/>
          <p:cNvSpPr>
            <a:spLocks noGrp="1"/>
          </p:cNvSpPr>
          <p:nvPr>
            <p:ph type="ftr" sz="quarter" idx="3"/>
          </p:nvPr>
        </p:nvSpPr>
        <p:spPr>
          <a:xfrm>
            <a:off x="3028950" y="6356362"/>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eaLnBrk="0" fontAlgn="base" hangingPunct="0">
              <a:spcBef>
                <a:spcPct val="0"/>
              </a:spcBef>
              <a:spcAft>
                <a:spcPct val="0"/>
              </a:spcAft>
            </a:pPr>
            <a:endParaRPr lang="en-US" altLang="en-US">
              <a:latin typeface="Arial" charset="0"/>
            </a:endParaRPr>
          </a:p>
        </p:txBody>
      </p:sp>
      <p:sp>
        <p:nvSpPr>
          <p:cNvPr id="6" name="Slide Number Placeholder 5"/>
          <p:cNvSpPr>
            <a:spLocks noGrp="1"/>
          </p:cNvSpPr>
          <p:nvPr>
            <p:ph type="sldNum" sz="quarter" idx="4"/>
          </p:nvPr>
        </p:nvSpPr>
        <p:spPr>
          <a:xfrm>
            <a:off x="6457950" y="6356362"/>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E1BD0CDD-D277-4DC6-A44E-B8F201EA5853}" type="slidenum">
              <a:rPr lang="en-US" altLang="en-US">
                <a:latin typeface="Arial" charset="0"/>
              </a:rPr>
              <a:pPr eaLnBrk="0" fontAlgn="base" hangingPunct="0">
                <a:spcBef>
                  <a:spcPct val="0"/>
                </a:spcBef>
                <a:spcAft>
                  <a:spcPct val="0"/>
                </a:spcAft>
              </a:pPr>
              <a:t>‹#›</a:t>
            </a:fld>
            <a:endParaRPr lang="en-US" altLang="en-US">
              <a:latin typeface="Arial" charset="0"/>
            </a:endParaRPr>
          </a:p>
        </p:txBody>
      </p:sp>
    </p:spTree>
    <p:extLst>
      <p:ext uri="{BB962C8B-B14F-4D97-AF65-F5344CB8AC3E}">
        <p14:creationId xmlns:p14="http://schemas.microsoft.com/office/powerpoint/2010/main" val="3944725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325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63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8" name="water3"/>
          <p:cNvSpPr/>
          <p:nvPr/>
        </p:nvSpPr>
        <p:spPr bwMode="gray">
          <a:xfrm>
            <a:off x="1914" y="6064114"/>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069" y="6256194"/>
            <a:ext cx="9141714"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069" y="5979395"/>
            <a:ext cx="9141714" cy="268288"/>
          </a:xfrm>
          <a:prstGeom prst="rect">
            <a:avLst/>
          </a:prstGeom>
          <a:noFill/>
          <a:ln>
            <a:noFill/>
          </a:ln>
        </p:spPr>
      </p:pic>
      <p:sp>
        <p:nvSpPr>
          <p:cNvPr id="2" name="Title Placeholder 1"/>
          <p:cNvSpPr>
            <a:spLocks noGrp="1"/>
          </p:cNvSpPr>
          <p:nvPr>
            <p:ph type="title"/>
          </p:nvPr>
        </p:nvSpPr>
        <p:spPr>
          <a:xfrm>
            <a:off x="1005847" y="265176"/>
            <a:ext cx="713231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solidFill>
                  <a:prstClr val="black"/>
                </a:solidFill>
              </a:rPr>
              <a:t>Add a footer</a:t>
            </a:r>
            <a:endParaRPr lang="en-US" dirty="0">
              <a:solidFill>
                <a:prstClr val="black"/>
              </a:solidFill>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solidFill>
                  <a:prstClr val="black"/>
                </a:solidFill>
              </a:rPr>
              <a:pPr/>
              <a:t>8/22/2021</a:t>
            </a:fld>
            <a:endParaRPr lang="en-US">
              <a:solidFill>
                <a:prstClr val="black"/>
              </a:solidFill>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04042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674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109876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C399EE1-DA1B-4CFF-8380-3BD72E72E5F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91701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4.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4.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4.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89.xml"/><Relationship Id="rId5" Type="http://schemas.openxmlformats.org/officeDocument/2006/relationships/slide" Target="slide10.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63"/>
          <p:cNvSpPr>
            <a:spLocks noChangeArrowheads="1"/>
          </p:cNvSpPr>
          <p:nvPr/>
        </p:nvSpPr>
        <p:spPr bwMode="auto">
          <a:xfrm>
            <a:off x="1865710" y="763588"/>
            <a:ext cx="5486400" cy="990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prstTxWarp prst="textTriangle">
              <a:avLst/>
            </a:prstTxWarp>
          </a:bodyPr>
          <a:lstStyle/>
          <a:p>
            <a:pPr algn="ctr">
              <a:defRPr/>
            </a:pPr>
            <a:r>
              <a:rPr lang="en-US" sz="13800" b="1" dirty="0" err="1">
                <a:solidFill>
                  <a:srgbClr val="FF0000"/>
                </a:solidFill>
                <a:latin typeface="Times New Roman" pitchFamily="18" charset="0"/>
                <a:cs typeface="Times New Roman" pitchFamily="18" charset="0"/>
              </a:rPr>
              <a:t>Kiểm</a:t>
            </a:r>
            <a:r>
              <a:rPr lang="en-US" sz="13800" b="1" dirty="0">
                <a:solidFill>
                  <a:srgbClr val="FF0000"/>
                </a:solidFill>
                <a:latin typeface="Times New Roman" pitchFamily="18" charset="0"/>
                <a:cs typeface="Times New Roman" pitchFamily="18" charset="0"/>
              </a:rPr>
              <a:t> </a:t>
            </a:r>
            <a:r>
              <a:rPr lang="en-US" sz="13800" b="1" dirty="0" err="1">
                <a:solidFill>
                  <a:srgbClr val="FF0000"/>
                </a:solidFill>
                <a:latin typeface="Times New Roman" pitchFamily="18" charset="0"/>
                <a:cs typeface="Times New Roman" pitchFamily="18" charset="0"/>
              </a:rPr>
              <a:t>tra</a:t>
            </a:r>
            <a:r>
              <a:rPr lang="en-US" sz="13800" b="1" dirty="0">
                <a:solidFill>
                  <a:srgbClr val="FF0000"/>
                </a:solidFill>
                <a:latin typeface="Times New Roman" pitchFamily="18" charset="0"/>
                <a:cs typeface="Times New Roman" pitchFamily="18" charset="0"/>
              </a:rPr>
              <a:t> </a:t>
            </a:r>
            <a:r>
              <a:rPr lang="en-US" sz="13800" b="1" dirty="0" err="1">
                <a:solidFill>
                  <a:srgbClr val="FF0000"/>
                </a:solidFill>
                <a:latin typeface="Times New Roman" pitchFamily="18" charset="0"/>
                <a:cs typeface="Times New Roman" pitchFamily="18" charset="0"/>
              </a:rPr>
              <a:t>bài</a:t>
            </a:r>
            <a:r>
              <a:rPr lang="en-US" sz="13800" b="1" dirty="0">
                <a:solidFill>
                  <a:srgbClr val="FF0000"/>
                </a:solidFill>
                <a:latin typeface="Times New Roman" pitchFamily="18" charset="0"/>
                <a:cs typeface="Times New Roman" pitchFamily="18" charset="0"/>
              </a:rPr>
              <a:t> </a:t>
            </a:r>
            <a:r>
              <a:rPr lang="en-US" sz="13800" b="1" dirty="0" err="1">
                <a:solidFill>
                  <a:srgbClr val="FF0000"/>
                </a:solidFill>
                <a:latin typeface="Times New Roman" pitchFamily="18" charset="0"/>
                <a:cs typeface="Times New Roman" pitchFamily="18" charset="0"/>
              </a:rPr>
              <a:t>cũ</a:t>
            </a:r>
            <a:endParaRPr lang="en-US" sz="13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001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240px-Trambau">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382000" cy="55626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9"/>
          <p:cNvSpPr txBox="1">
            <a:spLocks noChangeArrowheads="1"/>
          </p:cNvSpPr>
          <p:nvPr/>
        </p:nvSpPr>
        <p:spPr bwMode="auto">
          <a:xfrm>
            <a:off x="2819400" y="6186488"/>
            <a:ext cx="358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800" b="1" smtClean="0">
                <a:solidFill>
                  <a:srgbClr val="003399"/>
                </a:solidFill>
              </a:rPr>
              <a:t>Cây trâm bầu</a:t>
            </a:r>
          </a:p>
        </p:txBody>
      </p:sp>
    </p:spTree>
    <p:extLst>
      <p:ext uri="{BB962C8B-B14F-4D97-AF65-F5344CB8AC3E}">
        <p14:creationId xmlns:p14="http://schemas.microsoft.com/office/powerpoint/2010/main" val="2109804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08-06-06_10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
            <a:ext cx="5486400" cy="5943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7"/>
          <p:cNvSpPr txBox="1">
            <a:spLocks noChangeArrowheads="1"/>
          </p:cNvSpPr>
          <p:nvPr/>
        </p:nvSpPr>
        <p:spPr bwMode="auto">
          <a:xfrm>
            <a:off x="2514600" y="6248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400" b="1" smtClean="0">
                <a:solidFill>
                  <a:srgbClr val="0033CC"/>
                </a:solidFill>
              </a:rPr>
              <a:t>Cười khúc khích</a:t>
            </a:r>
          </a:p>
        </p:txBody>
      </p:sp>
    </p:spTree>
    <p:extLst>
      <p:ext uri="{BB962C8B-B14F-4D97-AF65-F5344CB8AC3E}">
        <p14:creationId xmlns:p14="http://schemas.microsoft.com/office/powerpoint/2010/main" val="256092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6996995" y="6019408"/>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7022308" y="5995374"/>
            <a:ext cx="1977629"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6"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81"/>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81"/>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50" y="1633932"/>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85" y="1881591"/>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41"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94" y="2167341"/>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94" y="2167341"/>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94" y="2167341"/>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6"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20"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6"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104"/>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21"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8"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41"/>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41"/>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41"/>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8"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54"/>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54"/>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54"/>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618532" y="2292495"/>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rot="21134680">
              <a:off x="2158999"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4" y="1986361"/>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11"/>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xmlns="" id="{9ADC1153-2F43-486F-96A6-AB4ADCB780F8}"/>
              </a:ext>
            </a:extLst>
          </p:cNvPr>
          <p:cNvGrpSpPr/>
          <p:nvPr/>
        </p:nvGrpSpPr>
        <p:grpSpPr>
          <a:xfrm>
            <a:off x="1841899"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43"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7" y="3272241"/>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xmlns=""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1"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9904C281-CCA8-4FD4-A293-FE67ED6D76E0}"/>
              </a:ext>
            </a:extLst>
          </p:cNvPr>
          <p:cNvGrpSpPr/>
          <p:nvPr/>
        </p:nvGrpSpPr>
        <p:grpSpPr>
          <a:xfrm>
            <a:off x="2461026"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6" y="2859491"/>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6" y="4827991"/>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698816" y="3389708"/>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xmlns="" id="{B54EFDBC-7861-49C1-81C9-9A16A96B193B}"/>
              </a:ext>
            </a:extLst>
          </p:cNvPr>
          <p:cNvGrpSpPr/>
          <p:nvPr/>
        </p:nvGrpSpPr>
        <p:grpSpPr>
          <a:xfrm>
            <a:off x="1122715" y="5157874"/>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70"/>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304"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9"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5"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6"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5"/>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6" y="2661054"/>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1"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5593871"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71" y="152174"/>
            <a:ext cx="81629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66962" y="1032425"/>
            <a:ext cx="4433741" cy="4433741"/>
          </a:xfrm>
          <a:prstGeom prst="rect">
            <a:avLst/>
          </a:prstGeom>
        </p:spPr>
      </p:pic>
    </p:spTree>
    <p:custDataLst>
      <p:tags r:id="rId1"/>
    </p:custDataLst>
    <p:extLst>
      <p:ext uri="{BB962C8B-B14F-4D97-AF65-F5344CB8AC3E}">
        <p14:creationId xmlns:p14="http://schemas.microsoft.com/office/powerpoint/2010/main" val="3491635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120000" fill="hold"/>
                                        <p:tgtEl>
                                          <p:spTgt spid="4"/>
                                        </p:tgtEl>
                                        <p:attrNameLst>
                                          <p:attrName>r</p:attrName>
                                        </p:attrNameLst>
                                      </p:cBhvr>
                                    </p:animRot>
                                  </p:childTnLst>
                                </p:cTn>
                              </p:par>
                            </p:childTnLst>
                          </p:cTn>
                        </p:par>
                        <p:par>
                          <p:cTn id="13" fill="hold">
                            <p:stCondLst>
                              <p:cond delay="12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khoan thai">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7239000" cy="518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2411760" y="5714999"/>
            <a:ext cx="427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dirty="0" err="1" smtClean="0">
                <a:solidFill>
                  <a:srgbClr val="0000FF"/>
                </a:solidFill>
                <a:latin typeface=".VnTime" pitchFamily="34" charset="0"/>
              </a:rPr>
              <a:t>Khoan</a:t>
            </a:r>
            <a:r>
              <a:rPr lang="en-US" altLang="en-US" sz="2800" b="1" dirty="0" smtClean="0">
                <a:solidFill>
                  <a:srgbClr val="0000FF"/>
                </a:solidFill>
                <a:latin typeface=".VnTime" pitchFamily="34" charset="0"/>
              </a:rPr>
              <a:t> </a:t>
            </a:r>
            <a:r>
              <a:rPr lang="en-US" altLang="en-US" sz="2800" b="1" dirty="0" err="1" smtClean="0">
                <a:solidFill>
                  <a:srgbClr val="0000FF"/>
                </a:solidFill>
                <a:latin typeface=".VnTime" pitchFamily="34" charset="0"/>
              </a:rPr>
              <a:t>thai</a:t>
            </a:r>
            <a:r>
              <a:rPr lang="en-US" altLang="en-US" sz="2800" b="1" dirty="0" smtClean="0">
                <a:solidFill>
                  <a:srgbClr val="0000FF"/>
                </a:solidFill>
                <a:latin typeface=".VnTime" pitchFamily="34" charset="0"/>
              </a:rPr>
              <a:t> lµ </a:t>
            </a:r>
            <a:r>
              <a:rPr lang="en-US" altLang="en-US" sz="2800" b="1" dirty="0" err="1" smtClean="0">
                <a:solidFill>
                  <a:srgbClr val="0000FF"/>
                </a:solidFill>
                <a:latin typeface="Times New Roman" pitchFamily="18" charset="0"/>
                <a:cs typeface="Times New Roman" pitchFamily="18" charset="0"/>
              </a:rPr>
              <a:t>bước</a:t>
            </a:r>
            <a:r>
              <a:rPr lang="en-US" altLang="en-US" sz="2800" b="1" dirty="0">
                <a:solidFill>
                  <a:srgbClr val="0000FF"/>
                </a:solidFill>
                <a:latin typeface="Times New Roman" pitchFamily="18" charset="0"/>
                <a:cs typeface="Times New Roman" pitchFamily="18" charset="0"/>
              </a:rPr>
              <a:t> </a:t>
            </a:r>
            <a:r>
              <a:rPr lang="en-US" altLang="en-US" sz="2800" b="1" dirty="0" smtClean="0">
                <a:solidFill>
                  <a:srgbClr val="0000FF"/>
                </a:solidFill>
                <a:latin typeface=".VnTime" pitchFamily="34" charset="0"/>
              </a:rPr>
              <a:t>®i</a:t>
            </a:r>
            <a:endParaRPr lang="en-US" altLang="en-US" sz="2800" b="1" dirty="0" smtClean="0">
              <a:solidFill>
                <a:srgbClr val="0000FF"/>
              </a:solidFill>
              <a:latin typeface=".VnTime" pitchFamily="34" charset="0"/>
            </a:endParaRPr>
          </a:p>
          <a:p>
            <a:pPr eaLnBrk="1" fontAlgn="base" hangingPunct="1">
              <a:spcBef>
                <a:spcPct val="0"/>
              </a:spcBef>
              <a:spcAft>
                <a:spcPct val="0"/>
              </a:spcAft>
            </a:pPr>
            <a:r>
              <a:rPr lang="en-US" altLang="en-US" sz="2800" b="1" dirty="0" smtClean="0">
                <a:solidFill>
                  <a:srgbClr val="0000FF"/>
                </a:solidFill>
                <a:latin typeface=".VnTime" pitchFamily="34" charset="0"/>
              </a:rPr>
              <a:t> thong </a:t>
            </a:r>
            <a:r>
              <a:rPr lang="en-US" altLang="en-US" sz="2800" b="1" dirty="0" err="1" smtClean="0">
                <a:solidFill>
                  <a:srgbClr val="0000FF"/>
                </a:solidFill>
                <a:latin typeface=".VnTime" pitchFamily="34" charset="0"/>
              </a:rPr>
              <a:t>th</a:t>
            </a:r>
            <a:r>
              <a:rPr lang="en-US" altLang="en-US" sz="2800" b="1" dirty="0" smtClean="0">
                <a:solidFill>
                  <a:srgbClr val="0000FF"/>
                </a:solidFill>
                <a:latin typeface=".VnTime" pitchFamily="34" charset="0"/>
              </a:rPr>
              <a:t>¶ , </a:t>
            </a:r>
            <a:r>
              <a:rPr lang="en-US" altLang="en-US" sz="2800" b="1" dirty="0" err="1" smtClean="0">
                <a:solidFill>
                  <a:srgbClr val="0000FF"/>
                </a:solidFill>
                <a:latin typeface=".VnTime" pitchFamily="34" charset="0"/>
              </a:rPr>
              <a:t>nhÑ</a:t>
            </a:r>
            <a:r>
              <a:rPr lang="en-US" altLang="en-US" sz="2800" b="1" dirty="0" smtClean="0">
                <a:solidFill>
                  <a:srgbClr val="0000FF"/>
                </a:solidFill>
                <a:latin typeface=".VnTime" pitchFamily="34" charset="0"/>
              </a:rPr>
              <a:t> </a:t>
            </a:r>
            <a:r>
              <a:rPr lang="en-US" altLang="en-US" sz="2800" b="1" dirty="0" err="1" smtClean="0">
                <a:solidFill>
                  <a:srgbClr val="0000FF"/>
                </a:solidFill>
                <a:latin typeface=".VnTime" pitchFamily="34" charset="0"/>
              </a:rPr>
              <a:t>nhµng</a:t>
            </a:r>
            <a:endParaRPr lang="en-US" altLang="en-US" sz="2800" b="1" dirty="0" smtClean="0">
              <a:solidFill>
                <a:srgbClr val="0000FF"/>
              </a:solidFill>
              <a:latin typeface=".VnTime" pitchFamily="34" charset="0"/>
            </a:endParaRPr>
          </a:p>
        </p:txBody>
      </p:sp>
    </p:spTree>
    <p:extLst>
      <p:ext uri="{BB962C8B-B14F-4D97-AF65-F5344CB8AC3E}">
        <p14:creationId xmlns:p14="http://schemas.microsoft.com/office/powerpoint/2010/main" val="281304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blinds(horizontal)">
                                      <p:cBhvr>
                                        <p:cTn id="1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20" name="AutoShape 6"/>
          <p:cNvSpPr>
            <a:spLocks noChangeArrowheads="1"/>
          </p:cNvSpPr>
          <p:nvPr/>
        </p:nvSpPr>
        <p:spPr bwMode="gray">
          <a:xfrm>
            <a:off x="1979712" y="222101"/>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2800" b="1" dirty="0" err="1">
                <a:solidFill>
                  <a:srgbClr val="140476"/>
                </a:solidFill>
                <a:latin typeface="Times New Roman" pitchFamily="18" charset="0"/>
              </a:rPr>
              <a:t>Tìm</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hiểu</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bài</a:t>
            </a:r>
            <a:r>
              <a:rPr lang="en-US" altLang="en-US" sz="2800" b="1" dirty="0">
                <a:solidFill>
                  <a:srgbClr val="140476"/>
                </a:solidFill>
                <a:latin typeface="Times New Roman" pitchFamily="18" charset="0"/>
              </a:rPr>
              <a:t>:</a:t>
            </a:r>
          </a:p>
        </p:txBody>
      </p:sp>
      <p:sp>
        <p:nvSpPr>
          <p:cNvPr id="36897" name="Rectangle 33"/>
          <p:cNvSpPr>
            <a:spLocks noChangeArrowheads="1"/>
          </p:cNvSpPr>
          <p:nvPr/>
        </p:nvSpPr>
        <p:spPr bwMode="auto">
          <a:xfrm>
            <a:off x="1331640" y="1598023"/>
            <a:ext cx="68387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vi-VN" altLang="en-US" sz="3200" b="1" dirty="0">
                <a:solidFill>
                  <a:srgbClr val="002060"/>
                </a:solidFill>
                <a:latin typeface="Times New Roman" pitchFamily="18" charset="0"/>
              </a:rPr>
              <a:t>1</a:t>
            </a:r>
            <a:r>
              <a:rPr lang="vi-VN" altLang="en-US" sz="3200" b="1" dirty="0" smtClean="0">
                <a:solidFill>
                  <a:srgbClr val="002060"/>
                </a:solidFill>
                <a:latin typeface="Times New Roman" pitchFamily="18" charset="0"/>
              </a:rPr>
              <a:t>. Các bạn nhỏ đang chơi trò chơi gì ?</a:t>
            </a:r>
            <a:endParaRPr lang="en-US" altLang="en-US" sz="2000" dirty="0">
              <a:solidFill>
                <a:srgbClr val="002060"/>
              </a:solidFill>
              <a:latin typeface="Arial" charset="0"/>
            </a:endParaRPr>
          </a:p>
        </p:txBody>
      </p:sp>
      <p:sp>
        <p:nvSpPr>
          <p:cNvPr id="3" name="TextBox 2"/>
          <p:cNvSpPr txBox="1"/>
          <p:nvPr/>
        </p:nvSpPr>
        <p:spPr>
          <a:xfrm>
            <a:off x="827584" y="3356999"/>
            <a:ext cx="7314517" cy="1569660"/>
          </a:xfrm>
          <a:prstGeom prst="rect">
            <a:avLst/>
          </a:prstGeom>
          <a:solidFill>
            <a:schemeClr val="accent5">
              <a:lumMod val="40000"/>
              <a:lumOff val="60000"/>
            </a:schemeClr>
          </a:solidFill>
        </p:spPr>
        <p:txBody>
          <a:bodyPr wrap="square" rtlCol="0">
            <a:spAutoFit/>
          </a:bodyPr>
          <a:lstStyle/>
          <a:p>
            <a:r>
              <a:rPr lang="vi-VN" sz="3200" b="1" dirty="0">
                <a:latin typeface="Times New Roman" pitchFamily="18" charset="0"/>
                <a:cs typeface="Times New Roman" pitchFamily="18" charset="0"/>
              </a:rPr>
              <a:t>Các bạn trong bài chơi trò lớp học: Bé làm cô giáo giảng bài, ba đứa em làm học sinh ngồi học.</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575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97"/>
                                        </p:tgtEl>
                                        <p:attrNameLst>
                                          <p:attrName>style.visibility</p:attrName>
                                        </p:attrNameLst>
                                      </p:cBhvr>
                                      <p:to>
                                        <p:strVal val="visible"/>
                                      </p:to>
                                    </p:set>
                                    <p:animEffect transition="in" filter="fade">
                                      <p:cBhvr>
                                        <p:cTn id="7" dur="500"/>
                                        <p:tgtEl>
                                          <p:spTgt spid="368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20" name="AutoShape 6"/>
          <p:cNvSpPr>
            <a:spLocks noChangeArrowheads="1"/>
          </p:cNvSpPr>
          <p:nvPr/>
        </p:nvSpPr>
        <p:spPr bwMode="gray">
          <a:xfrm>
            <a:off x="1979712" y="222101"/>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2800" b="1" dirty="0" err="1">
                <a:solidFill>
                  <a:srgbClr val="140476"/>
                </a:solidFill>
                <a:latin typeface="Times New Roman" pitchFamily="18" charset="0"/>
              </a:rPr>
              <a:t>Tìm</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hiểu</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bài</a:t>
            </a:r>
            <a:r>
              <a:rPr lang="en-US" altLang="en-US" sz="2800" b="1" dirty="0">
                <a:solidFill>
                  <a:srgbClr val="140476"/>
                </a:solidFill>
                <a:latin typeface="Times New Roman" pitchFamily="18" charset="0"/>
              </a:rPr>
              <a:t>:</a:t>
            </a:r>
          </a:p>
        </p:txBody>
      </p:sp>
      <p:sp>
        <p:nvSpPr>
          <p:cNvPr id="3" name="TextBox 2"/>
          <p:cNvSpPr txBox="1"/>
          <p:nvPr/>
        </p:nvSpPr>
        <p:spPr>
          <a:xfrm>
            <a:off x="1043608" y="1268760"/>
            <a:ext cx="6744557" cy="954107"/>
          </a:xfrm>
          <a:prstGeom prst="rect">
            <a:avLst/>
          </a:prstGeom>
          <a:noFill/>
        </p:spPr>
        <p:txBody>
          <a:bodyPr wrap="square" rtlCol="0">
            <a:spAutoFit/>
          </a:bodyPr>
          <a:lstStyle/>
          <a:p>
            <a:r>
              <a:rPr lang="vi-VN" sz="2800" b="1" dirty="0">
                <a:solidFill>
                  <a:srgbClr val="002060"/>
                </a:solidFill>
                <a:latin typeface="+mj-lt"/>
              </a:rPr>
              <a:t>2</a:t>
            </a:r>
            <a:r>
              <a:rPr lang="vi-VN" sz="2800" b="1" dirty="0" smtClean="0">
                <a:solidFill>
                  <a:srgbClr val="002060"/>
                </a:solidFill>
                <a:latin typeface="+mj-lt"/>
              </a:rPr>
              <a:t>. ‘‘ Cô giáo’’ Bé có những hành động, cử chỉ như thế nào trong trò chơi này?</a:t>
            </a:r>
            <a:endParaRPr lang="en-US" sz="2800" b="1" dirty="0">
              <a:solidFill>
                <a:srgbClr val="002060"/>
              </a:solidFill>
              <a:latin typeface="+mj-lt"/>
            </a:endParaRPr>
          </a:p>
        </p:txBody>
      </p:sp>
      <p:sp>
        <p:nvSpPr>
          <p:cNvPr id="4" name="TextBox 3"/>
          <p:cNvSpPr txBox="1"/>
          <p:nvPr/>
        </p:nvSpPr>
        <p:spPr>
          <a:xfrm>
            <a:off x="899592" y="2276872"/>
            <a:ext cx="6888573" cy="3108543"/>
          </a:xfrm>
          <a:prstGeom prst="rect">
            <a:avLst/>
          </a:prstGeom>
          <a:solidFill>
            <a:srgbClr val="FFC000"/>
          </a:solidFill>
        </p:spPr>
        <p:txBody>
          <a:bodyPr wrap="square" rtlCol="0">
            <a:spAutoFit/>
          </a:bodyPr>
          <a:lstStyle/>
          <a:p>
            <a:r>
              <a:rPr lang="vi-VN" sz="2800" dirty="0"/>
              <a:t> </a:t>
            </a:r>
            <a:r>
              <a:rPr lang="vi-VN" sz="2800" b="1" dirty="0">
                <a:latin typeface="Times New Roman" pitchFamily="18" charset="0"/>
                <a:cs typeface="Times New Roman" pitchFamily="18" charset="0"/>
              </a:rPr>
              <a:t>"Bé kẹp lại tóc, thả ống quần xuống, lấy cái nón của má đội lên đầu. Nó cố bắt chước dáng đi khoan thai của cô giáo khi cô bước vào lớp... Bé treo nón, mặt tỉnh khô, bẻ một nhánh trâm bầu làm thước... Bé đưa mắt nhìn đám học trò, tay cầm nhánh trâm bầu nhịp nhịp trên tấm bảng."</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793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20" name="AutoShape 6"/>
          <p:cNvSpPr>
            <a:spLocks noChangeArrowheads="1"/>
          </p:cNvSpPr>
          <p:nvPr/>
        </p:nvSpPr>
        <p:spPr bwMode="gray">
          <a:xfrm>
            <a:off x="1979712" y="222101"/>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2800" b="1" dirty="0" err="1">
                <a:solidFill>
                  <a:srgbClr val="140476"/>
                </a:solidFill>
                <a:latin typeface="Times New Roman" pitchFamily="18" charset="0"/>
              </a:rPr>
              <a:t>Tìm</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hiểu</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bài</a:t>
            </a:r>
            <a:r>
              <a:rPr lang="en-US" altLang="en-US" sz="2800" b="1" dirty="0">
                <a:solidFill>
                  <a:srgbClr val="140476"/>
                </a:solidFill>
                <a:latin typeface="Times New Roman" pitchFamily="18" charset="0"/>
              </a:rPr>
              <a:t>:</a:t>
            </a:r>
          </a:p>
        </p:txBody>
      </p:sp>
      <p:sp>
        <p:nvSpPr>
          <p:cNvPr id="3" name="TextBox 2"/>
          <p:cNvSpPr txBox="1"/>
          <p:nvPr/>
        </p:nvSpPr>
        <p:spPr>
          <a:xfrm>
            <a:off x="1187623" y="2150859"/>
            <a:ext cx="6744557" cy="4031873"/>
          </a:xfrm>
          <a:prstGeom prst="rect">
            <a:avLst/>
          </a:prstGeom>
          <a:solidFill>
            <a:schemeClr val="accent4">
              <a:lumMod val="40000"/>
              <a:lumOff val="60000"/>
            </a:schemeClr>
          </a:solidFill>
        </p:spPr>
        <p:txBody>
          <a:bodyPr wrap="square" rtlCol="0">
            <a:spAutoFit/>
          </a:bodyPr>
          <a:lstStyle/>
          <a:p>
            <a:r>
              <a:rPr lang="vi-VN" sz="3200" b="1" dirty="0">
                <a:latin typeface="Times New Roman" pitchFamily="18" charset="0"/>
                <a:cs typeface="Times New Roman" pitchFamily="18" charset="0"/>
              </a:rPr>
              <a:t>Đám học trò đứng dậy, khúc khích cười chào cô... thằng Hiển ngọng líu... Cái Anh hai má núng nính ngồi gọn tròn như củ khoai, bao giờ cũng giành phần đọc xong trước... Cái Thanh mở to đôi mắt hiền dịu nhìn tấm bảng, vừa đọc vừa mân mê mớ tóc mai."</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1115616" y="1196752"/>
            <a:ext cx="6888573" cy="954107"/>
          </a:xfrm>
          <a:prstGeom prst="rect">
            <a:avLst/>
          </a:prstGeom>
          <a:noFill/>
        </p:spPr>
        <p:txBody>
          <a:bodyPr wrap="square" rtlCol="0">
            <a:spAutoFit/>
          </a:bodyPr>
          <a:lstStyle/>
          <a:p>
            <a:r>
              <a:rPr lang="vi-VN" sz="2800" b="1" dirty="0">
                <a:solidFill>
                  <a:srgbClr val="002060"/>
                </a:solidFill>
                <a:latin typeface="Times New Roman"/>
              </a:rPr>
              <a:t>3</a:t>
            </a:r>
            <a:r>
              <a:rPr lang="vi-VN" sz="2800" b="1" dirty="0" smtClean="0">
                <a:solidFill>
                  <a:srgbClr val="002060"/>
                </a:solidFill>
                <a:latin typeface="Times New Roman"/>
              </a:rPr>
              <a:t>. Tìm những hình ảnh ngộ nghĩnh, đáng yêu của đám ‘học trò’.</a:t>
            </a:r>
            <a:endParaRPr lang="en-US" sz="2800" b="1" dirty="0">
              <a:solidFill>
                <a:srgbClr val="002060"/>
              </a:solidFill>
              <a:latin typeface="Calibri Light"/>
            </a:endParaRPr>
          </a:p>
        </p:txBody>
      </p:sp>
    </p:spTree>
    <p:extLst>
      <p:ext uri="{BB962C8B-B14F-4D97-AF65-F5344CB8AC3E}">
        <p14:creationId xmlns:p14="http://schemas.microsoft.com/office/powerpoint/2010/main" val="35575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AutoShape 6"/>
          <p:cNvSpPr>
            <a:spLocks noGrp="1" noChangeArrowheads="1"/>
          </p:cNvSpPr>
          <p:nvPr>
            <p:ph type="title"/>
          </p:nvPr>
        </p:nvSpPr>
        <p:spPr bwMode="gray">
          <a:xfrm>
            <a:off x="628650" y="365137"/>
            <a:ext cx="3079254" cy="83162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vi-VN" altLang="en-US" sz="2800" b="1" dirty="0" smtClean="0">
                <a:solidFill>
                  <a:srgbClr val="140476"/>
                </a:solidFill>
                <a:latin typeface="Times New Roman" pitchFamily="18" charset="0"/>
              </a:rPr>
              <a:t>Nội dung chính</a:t>
            </a:r>
            <a:endParaRPr lang="en-US" altLang="en-US" sz="2800" b="1" dirty="0">
              <a:solidFill>
                <a:srgbClr val="140476"/>
              </a:solidFill>
              <a:latin typeface="Times New Roman" pitchFamily="18" charset="0"/>
            </a:endParaRPr>
          </a:p>
        </p:txBody>
      </p:sp>
      <p:sp>
        <p:nvSpPr>
          <p:cNvPr id="7" name="TextBox 6"/>
          <p:cNvSpPr txBox="1"/>
          <p:nvPr/>
        </p:nvSpPr>
        <p:spPr>
          <a:xfrm>
            <a:off x="827584" y="1556798"/>
            <a:ext cx="7848872" cy="2554545"/>
          </a:xfrm>
          <a:prstGeom prst="rect">
            <a:avLst/>
          </a:prstGeom>
          <a:noFill/>
        </p:spPr>
        <p:txBody>
          <a:bodyPr wrap="square" rtlCol="0">
            <a:spAutoFit/>
          </a:bodyPr>
          <a:lstStyle/>
          <a:p>
            <a:pPr lvl="0"/>
            <a:r>
              <a:rPr lang="vi-VN" sz="3200" b="1" i="1" dirty="0">
                <a:solidFill>
                  <a:schemeClr val="bg1"/>
                </a:solidFill>
                <a:latin typeface="+mj-lt"/>
              </a:rPr>
              <a:t>Trò chơi lớp học rất sinh động, đáng yêu và ngây thơ của bốn bạn nhỏ. Qua đó, thấy được tình </a:t>
            </a:r>
            <a:r>
              <a:rPr lang="vi-VN" sz="3200" b="1" i="1" dirty="0" smtClean="0">
                <a:solidFill>
                  <a:schemeClr val="bg1"/>
                </a:solidFill>
                <a:latin typeface="+mj-lt"/>
              </a:rPr>
              <a:t>cảm yêu quý, ngưỡng mộ </a:t>
            </a:r>
            <a:r>
              <a:rPr lang="vi-VN" sz="3200" b="1" i="1" dirty="0">
                <a:solidFill>
                  <a:schemeClr val="bg1"/>
                </a:solidFill>
                <a:latin typeface="+mj-lt"/>
              </a:rPr>
              <a:t>của nhân vật Bé dành cho cô giáo và mơ ước trở thành cô giáo . </a:t>
            </a:r>
            <a:endParaRPr lang="en-US" sz="3200" b="1" i="1" dirty="0">
              <a:solidFill>
                <a:schemeClr val="bg1"/>
              </a:solidFill>
              <a:latin typeface="+mj-lt"/>
            </a:endParaRPr>
          </a:p>
        </p:txBody>
      </p:sp>
    </p:spTree>
    <p:extLst>
      <p:ext uri="{BB962C8B-B14F-4D97-AF65-F5344CB8AC3E}">
        <p14:creationId xmlns:p14="http://schemas.microsoft.com/office/powerpoint/2010/main" val="38067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10" y="1700808"/>
            <a:ext cx="2088232" cy="3744416"/>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chemeClr val="tx2">
                    <a:lumMod val="50000"/>
                  </a:schemeClr>
                </a:solidFill>
                <a:latin typeface="+mj-lt"/>
              </a:rPr>
              <a:t>Luyện đọc lại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678" y="1340775"/>
            <a:ext cx="5141565" cy="51415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94" y="-85537"/>
            <a:ext cx="22129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30" y="481934"/>
            <a:ext cx="29257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5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76200" y="838200"/>
            <a:ext cx="267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smtClean="0">
                <a:solidFill>
                  <a:srgbClr val="FF3300"/>
                </a:solidFill>
              </a:rPr>
              <a:t>Luyện đọc  lại:</a:t>
            </a:r>
          </a:p>
        </p:txBody>
      </p:sp>
      <p:sp>
        <p:nvSpPr>
          <p:cNvPr id="6147" name="Text Box 8"/>
          <p:cNvSpPr txBox="1">
            <a:spLocks noChangeArrowheads="1"/>
          </p:cNvSpPr>
          <p:nvPr/>
        </p:nvSpPr>
        <p:spPr bwMode="auto">
          <a:xfrm>
            <a:off x="2197100" y="4191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800" smtClean="0">
                <a:solidFill>
                  <a:srgbClr val="000000"/>
                </a:solidFill>
              </a:rPr>
              <a:t>Tập đọc</a:t>
            </a:r>
          </a:p>
        </p:txBody>
      </p:sp>
      <p:sp>
        <p:nvSpPr>
          <p:cNvPr id="6148" name="Text Box 9"/>
          <p:cNvSpPr txBox="1">
            <a:spLocks noChangeArrowheads="1"/>
          </p:cNvSpPr>
          <p:nvPr/>
        </p:nvSpPr>
        <p:spPr bwMode="auto">
          <a:xfrm>
            <a:off x="876300" y="-25400"/>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800" smtClean="0">
                <a:solidFill>
                  <a:srgbClr val="000000"/>
                </a:solidFill>
              </a:rPr>
              <a:t>Thứ tư, ngày 24 tháng 8 năm 2011</a:t>
            </a:r>
          </a:p>
        </p:txBody>
      </p:sp>
      <p:sp>
        <p:nvSpPr>
          <p:cNvPr id="14358" name="Rectangle 22"/>
          <p:cNvSpPr>
            <a:spLocks noChangeArrowheads="1"/>
          </p:cNvSpPr>
          <p:nvPr/>
        </p:nvSpPr>
        <p:spPr bwMode="auto">
          <a:xfrm>
            <a:off x="0" y="1447800"/>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ltLang="en-US" sz="2800" b="1" i="1" smtClean="0">
                <a:solidFill>
                  <a:srgbClr val="000000"/>
                </a:solidFill>
                <a:latin typeface="Times New Roman" pitchFamily="18" charset="0"/>
              </a:rPr>
              <a:t>    </a:t>
            </a:r>
            <a:r>
              <a:rPr lang="en-US" altLang="en-US" sz="2800" b="1" i="1" smtClean="0">
                <a:solidFill>
                  <a:srgbClr val="0000FF"/>
                </a:solidFill>
                <a:latin typeface="Times New Roman" pitchFamily="18" charset="0"/>
              </a:rPr>
              <a:t>Bé kẹp lại tóc, thả ống quần xuống, lấy cái nón của má đội lên đầu.  Nó cố bắt chước dáng đi khoan thai của cô giáo khi cô bước vào lớp.  Mấy đứa nhỏ Làm y hệt đám học trò, đứng cả dậy, khúc khích cười chào cô. </a:t>
            </a:r>
          </a:p>
        </p:txBody>
      </p:sp>
      <p:sp>
        <p:nvSpPr>
          <p:cNvPr id="14359" name="Line 23"/>
          <p:cNvSpPr>
            <a:spLocks noChangeShapeType="1"/>
          </p:cNvSpPr>
          <p:nvPr/>
        </p:nvSpPr>
        <p:spPr bwMode="auto">
          <a:xfrm flipH="1">
            <a:off x="2482850" y="146685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0" name="Line 24"/>
          <p:cNvSpPr>
            <a:spLocks noChangeShapeType="1"/>
          </p:cNvSpPr>
          <p:nvPr/>
        </p:nvSpPr>
        <p:spPr bwMode="auto">
          <a:xfrm flipH="1">
            <a:off x="5662613" y="1447800"/>
            <a:ext cx="122237"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1" name="Line 25"/>
          <p:cNvSpPr>
            <a:spLocks noChangeShapeType="1"/>
          </p:cNvSpPr>
          <p:nvPr/>
        </p:nvSpPr>
        <p:spPr bwMode="auto">
          <a:xfrm flipH="1">
            <a:off x="1800225" y="190500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2" name="Line 26"/>
          <p:cNvSpPr>
            <a:spLocks noChangeShapeType="1"/>
          </p:cNvSpPr>
          <p:nvPr/>
        </p:nvSpPr>
        <p:spPr bwMode="auto">
          <a:xfrm flipH="1">
            <a:off x="1876425" y="1922463"/>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3" name="Line 27"/>
          <p:cNvSpPr>
            <a:spLocks noChangeShapeType="1"/>
          </p:cNvSpPr>
          <p:nvPr/>
        </p:nvSpPr>
        <p:spPr bwMode="auto">
          <a:xfrm flipH="1">
            <a:off x="7300913" y="1905000"/>
            <a:ext cx="122237"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4" name="Line 28"/>
          <p:cNvSpPr>
            <a:spLocks noChangeShapeType="1"/>
          </p:cNvSpPr>
          <p:nvPr/>
        </p:nvSpPr>
        <p:spPr bwMode="auto">
          <a:xfrm flipH="1">
            <a:off x="3743325" y="236220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5" name="Line 29"/>
          <p:cNvSpPr>
            <a:spLocks noChangeShapeType="1"/>
          </p:cNvSpPr>
          <p:nvPr/>
        </p:nvSpPr>
        <p:spPr bwMode="auto">
          <a:xfrm flipH="1">
            <a:off x="3819525" y="236220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6" name="Line 30"/>
          <p:cNvSpPr>
            <a:spLocks noChangeShapeType="1"/>
          </p:cNvSpPr>
          <p:nvPr/>
        </p:nvSpPr>
        <p:spPr bwMode="auto">
          <a:xfrm flipH="1">
            <a:off x="1219200" y="274320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7" name="Line 31"/>
          <p:cNvSpPr>
            <a:spLocks noChangeShapeType="1"/>
          </p:cNvSpPr>
          <p:nvPr/>
        </p:nvSpPr>
        <p:spPr bwMode="auto">
          <a:xfrm flipH="1">
            <a:off x="3200400" y="2743200"/>
            <a:ext cx="122238"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8" name="Line 32"/>
          <p:cNvSpPr>
            <a:spLocks noChangeShapeType="1"/>
          </p:cNvSpPr>
          <p:nvPr/>
        </p:nvSpPr>
        <p:spPr bwMode="auto">
          <a:xfrm flipH="1">
            <a:off x="6948488" y="2771775"/>
            <a:ext cx="122237"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69" name="Line 33"/>
          <p:cNvSpPr>
            <a:spLocks noChangeShapeType="1"/>
          </p:cNvSpPr>
          <p:nvPr/>
        </p:nvSpPr>
        <p:spPr bwMode="auto">
          <a:xfrm flipH="1">
            <a:off x="7024688" y="2771775"/>
            <a:ext cx="122237" cy="457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4370" name="AutoShape 34"/>
          <p:cNvSpPr>
            <a:spLocks noChangeArrowheads="1"/>
          </p:cNvSpPr>
          <p:nvPr/>
        </p:nvSpPr>
        <p:spPr bwMode="gray">
          <a:xfrm>
            <a:off x="2286000" y="3429000"/>
            <a:ext cx="4191000" cy="685800"/>
          </a:xfrm>
          <a:prstGeom prst="roundRect">
            <a:avLst>
              <a:gd name="adj" fmla="val 10889"/>
            </a:avLst>
          </a:prstGeom>
          <a:solidFill>
            <a:schemeClr val="accent1"/>
          </a:solidFill>
          <a:ln w="38100">
            <a:solidFill>
              <a:srgbClr val="0033CC"/>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4000" b="1" smtClean="0">
                <a:solidFill>
                  <a:srgbClr val="FF0000"/>
                </a:solidFill>
                <a:latin typeface="Times New Roman" pitchFamily="18" charset="0"/>
              </a:rPr>
              <a:t>Thi đọc diễn cảm:</a:t>
            </a:r>
          </a:p>
        </p:txBody>
      </p:sp>
      <p:sp>
        <p:nvSpPr>
          <p:cNvPr id="14371" name="Oval 35" descr="Bouquet"/>
          <p:cNvSpPr>
            <a:spLocks noChangeArrowheads="1"/>
          </p:cNvSpPr>
          <p:nvPr/>
        </p:nvSpPr>
        <p:spPr bwMode="auto">
          <a:xfrm>
            <a:off x="381000" y="4368800"/>
            <a:ext cx="2127250" cy="508000"/>
          </a:xfrm>
          <a:prstGeom prst="ellipse">
            <a:avLst/>
          </a:prstGeom>
          <a:blipFill dpi="0" rotWithShape="0">
            <a:blip r:embed="rId2"/>
            <a:srcRect/>
            <a:tile tx="0" ty="0" sx="100000" sy="100000" flip="none" algn="tl"/>
          </a:blip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200" b="1" smtClean="0">
                <a:solidFill>
                  <a:srgbClr val="990000"/>
                </a:solidFill>
                <a:latin typeface="Times New Roman" pitchFamily="18" charset="0"/>
              </a:rPr>
              <a:t>dãy 1</a:t>
            </a:r>
          </a:p>
        </p:txBody>
      </p:sp>
      <p:sp>
        <p:nvSpPr>
          <p:cNvPr id="14372" name="Oval 36" descr="Bouquet"/>
          <p:cNvSpPr>
            <a:spLocks noChangeArrowheads="1"/>
          </p:cNvSpPr>
          <p:nvPr/>
        </p:nvSpPr>
        <p:spPr bwMode="auto">
          <a:xfrm>
            <a:off x="3352800" y="4343400"/>
            <a:ext cx="2201863" cy="457200"/>
          </a:xfrm>
          <a:prstGeom prst="ellipse">
            <a:avLst/>
          </a:prstGeom>
          <a:blipFill dpi="0" rotWithShape="0">
            <a:blip r:embed="rId2"/>
            <a:srcRect/>
            <a:tile tx="0" ty="0" sx="100000" sy="100000" flip="none" algn="tl"/>
          </a:blip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200" b="1" smtClean="0">
                <a:solidFill>
                  <a:srgbClr val="990000"/>
                </a:solidFill>
                <a:latin typeface="Times New Roman" pitchFamily="18" charset="0"/>
              </a:rPr>
              <a:t>Dãy 2</a:t>
            </a:r>
          </a:p>
        </p:txBody>
      </p:sp>
      <p:sp>
        <p:nvSpPr>
          <p:cNvPr id="14373" name="Oval 37" descr="Bouquet"/>
          <p:cNvSpPr>
            <a:spLocks noChangeArrowheads="1"/>
          </p:cNvSpPr>
          <p:nvPr/>
        </p:nvSpPr>
        <p:spPr bwMode="auto">
          <a:xfrm>
            <a:off x="6400800" y="4267200"/>
            <a:ext cx="1981200" cy="457200"/>
          </a:xfrm>
          <a:prstGeom prst="ellipse">
            <a:avLst/>
          </a:prstGeom>
          <a:blipFill dpi="0" rotWithShape="0">
            <a:blip r:embed="rId2"/>
            <a:srcRect/>
            <a:tile tx="0" ty="0" sx="100000" sy="100000" flip="none" algn="tl"/>
          </a:blip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200" b="1" smtClean="0">
                <a:solidFill>
                  <a:srgbClr val="990000"/>
                </a:solidFill>
                <a:latin typeface="Times New Roman" pitchFamily="18" charset="0"/>
              </a:rPr>
              <a:t>Dãy 3</a:t>
            </a:r>
          </a:p>
        </p:txBody>
      </p:sp>
      <p:pic>
        <p:nvPicPr>
          <p:cNvPr id="14374" name="Picture 38" descr="sd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099050"/>
            <a:ext cx="15890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39" descr="sd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588" y="5022850"/>
            <a:ext cx="158908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0" descr="sd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46650"/>
            <a:ext cx="15890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41" descr="Entertainment-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524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479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wedge">
                                      <p:cBhvr>
                                        <p:cTn id="7" dur="2000"/>
                                        <p:tgtEl>
                                          <p:spTgt spid="14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59"/>
                                        </p:tgtEl>
                                        <p:attrNameLst>
                                          <p:attrName>style.visibility</p:attrName>
                                        </p:attrNameLst>
                                      </p:cBhvr>
                                      <p:to>
                                        <p:strVal val="visible"/>
                                      </p:to>
                                    </p:set>
                                    <p:animEffect transition="in" filter="wipe(up)">
                                      <p:cBhvr>
                                        <p:cTn id="12" dur="500"/>
                                        <p:tgtEl>
                                          <p:spTgt spid="143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60"/>
                                        </p:tgtEl>
                                        <p:attrNameLst>
                                          <p:attrName>style.visibility</p:attrName>
                                        </p:attrNameLst>
                                      </p:cBhvr>
                                      <p:to>
                                        <p:strVal val="visible"/>
                                      </p:to>
                                    </p:set>
                                    <p:animEffect transition="in" filter="wipe(up)">
                                      <p:cBhvr>
                                        <p:cTn id="17" dur="500"/>
                                        <p:tgtEl>
                                          <p:spTgt spid="14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61"/>
                                        </p:tgtEl>
                                        <p:attrNameLst>
                                          <p:attrName>style.visibility</p:attrName>
                                        </p:attrNameLst>
                                      </p:cBhvr>
                                      <p:to>
                                        <p:strVal val="visible"/>
                                      </p:to>
                                    </p:set>
                                    <p:animEffect transition="in" filter="wipe(up)">
                                      <p:cBhvr>
                                        <p:cTn id="22" dur="500"/>
                                        <p:tgtEl>
                                          <p:spTgt spid="14361"/>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4362"/>
                                        </p:tgtEl>
                                        <p:attrNameLst>
                                          <p:attrName>style.visibility</p:attrName>
                                        </p:attrNameLst>
                                      </p:cBhvr>
                                      <p:to>
                                        <p:strVal val="visible"/>
                                      </p:to>
                                    </p:set>
                                    <p:animEffect transition="in" filter="wipe(up)">
                                      <p:cBhvr>
                                        <p:cTn id="26" dur="500"/>
                                        <p:tgtEl>
                                          <p:spTgt spid="143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363"/>
                                        </p:tgtEl>
                                        <p:attrNameLst>
                                          <p:attrName>style.visibility</p:attrName>
                                        </p:attrNameLst>
                                      </p:cBhvr>
                                      <p:to>
                                        <p:strVal val="visible"/>
                                      </p:to>
                                    </p:set>
                                    <p:animEffect transition="in" filter="wipe(up)">
                                      <p:cBhvr>
                                        <p:cTn id="31" dur="500"/>
                                        <p:tgtEl>
                                          <p:spTgt spid="143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364"/>
                                        </p:tgtEl>
                                        <p:attrNameLst>
                                          <p:attrName>style.visibility</p:attrName>
                                        </p:attrNameLst>
                                      </p:cBhvr>
                                      <p:to>
                                        <p:strVal val="visible"/>
                                      </p:to>
                                    </p:set>
                                    <p:animEffect transition="in" filter="wipe(up)">
                                      <p:cBhvr>
                                        <p:cTn id="36" dur="500"/>
                                        <p:tgtEl>
                                          <p:spTgt spid="14364"/>
                                        </p:tgtEl>
                                      </p:cBhvr>
                                    </p:animEffect>
                                  </p:childTnLst>
                                </p:cTn>
                              </p:par>
                            </p:childTnLst>
                          </p:cTn>
                        </p:par>
                        <p:par>
                          <p:cTn id="37" fill="hold" nodeType="afterGroup">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365"/>
                                        </p:tgtEl>
                                        <p:attrNameLst>
                                          <p:attrName>style.visibility</p:attrName>
                                        </p:attrNameLst>
                                      </p:cBhvr>
                                      <p:to>
                                        <p:strVal val="visible"/>
                                      </p:to>
                                    </p:set>
                                    <p:animEffect transition="in" filter="wipe(up)">
                                      <p:cBhvr>
                                        <p:cTn id="40" dur="500"/>
                                        <p:tgtEl>
                                          <p:spTgt spid="143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366"/>
                                        </p:tgtEl>
                                        <p:attrNameLst>
                                          <p:attrName>style.visibility</p:attrName>
                                        </p:attrNameLst>
                                      </p:cBhvr>
                                      <p:to>
                                        <p:strVal val="visible"/>
                                      </p:to>
                                    </p:set>
                                    <p:animEffect transition="in" filter="wipe(up)">
                                      <p:cBhvr>
                                        <p:cTn id="45" dur="500"/>
                                        <p:tgtEl>
                                          <p:spTgt spid="1436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367"/>
                                        </p:tgtEl>
                                        <p:attrNameLst>
                                          <p:attrName>style.visibility</p:attrName>
                                        </p:attrNameLst>
                                      </p:cBhvr>
                                      <p:to>
                                        <p:strVal val="visible"/>
                                      </p:to>
                                    </p:set>
                                    <p:animEffect transition="in" filter="wipe(up)">
                                      <p:cBhvr>
                                        <p:cTn id="50" dur="500"/>
                                        <p:tgtEl>
                                          <p:spTgt spid="143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4368"/>
                                        </p:tgtEl>
                                        <p:attrNameLst>
                                          <p:attrName>style.visibility</p:attrName>
                                        </p:attrNameLst>
                                      </p:cBhvr>
                                      <p:to>
                                        <p:strVal val="visible"/>
                                      </p:to>
                                    </p:set>
                                    <p:animEffect transition="in" filter="wipe(up)">
                                      <p:cBhvr>
                                        <p:cTn id="55" dur="500"/>
                                        <p:tgtEl>
                                          <p:spTgt spid="14368"/>
                                        </p:tgtEl>
                                      </p:cBhvr>
                                    </p:animEffec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14369"/>
                                        </p:tgtEl>
                                        <p:attrNameLst>
                                          <p:attrName>style.visibility</p:attrName>
                                        </p:attrNameLst>
                                      </p:cBhvr>
                                      <p:to>
                                        <p:strVal val="visible"/>
                                      </p:to>
                                    </p:set>
                                    <p:animEffect transition="in" filter="wipe(up)">
                                      <p:cBhvr>
                                        <p:cTn id="59" dur="500"/>
                                        <p:tgtEl>
                                          <p:spTgt spid="1436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4370"/>
                                        </p:tgtEl>
                                        <p:attrNameLst>
                                          <p:attrName>style.visibility</p:attrName>
                                        </p:attrNameLst>
                                      </p:cBhvr>
                                      <p:to>
                                        <p:strVal val="visible"/>
                                      </p:to>
                                    </p:set>
                                    <p:anim calcmode="discrete" valueType="clr">
                                      <p:cBhvr override="childStyle">
                                        <p:cTn id="64" dur="80"/>
                                        <p:tgtEl>
                                          <p:spTgt spid="1437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4370"/>
                                        </p:tgtEl>
                                        <p:attrNameLst>
                                          <p:attrName>fillcolor</p:attrName>
                                        </p:attrNameLst>
                                      </p:cBhvr>
                                      <p:tavLst>
                                        <p:tav tm="0">
                                          <p:val>
                                            <p:clrVal>
                                              <a:schemeClr val="accent2"/>
                                            </p:clrVal>
                                          </p:val>
                                        </p:tav>
                                        <p:tav tm="50000">
                                          <p:val>
                                            <p:clrVal>
                                              <a:schemeClr val="hlink"/>
                                            </p:clrVal>
                                          </p:val>
                                        </p:tav>
                                      </p:tavLst>
                                    </p:anim>
                                    <p:set>
                                      <p:cBhvr>
                                        <p:cTn id="66" dur="80"/>
                                        <p:tgtEl>
                                          <p:spTgt spid="14370"/>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4371"/>
                                        </p:tgtEl>
                                        <p:attrNameLst>
                                          <p:attrName>style.visibility</p:attrName>
                                        </p:attrNameLst>
                                      </p:cBhvr>
                                      <p:to>
                                        <p:strVal val="visible"/>
                                      </p:to>
                                    </p:set>
                                    <p:anim calcmode="lin" valueType="num">
                                      <p:cBhvr>
                                        <p:cTn id="71" dur="1000" fill="hold"/>
                                        <p:tgtEl>
                                          <p:spTgt spid="14371"/>
                                        </p:tgtEl>
                                        <p:attrNameLst>
                                          <p:attrName>ppt_x</p:attrName>
                                        </p:attrNameLst>
                                      </p:cBhvr>
                                      <p:tavLst>
                                        <p:tav tm="0">
                                          <p:val>
                                            <p:strVal val="#ppt_x-.2"/>
                                          </p:val>
                                        </p:tav>
                                        <p:tav tm="100000">
                                          <p:val>
                                            <p:strVal val="#ppt_x"/>
                                          </p:val>
                                        </p:tav>
                                      </p:tavLst>
                                    </p:anim>
                                    <p:anim calcmode="lin" valueType="num">
                                      <p:cBhvr>
                                        <p:cTn id="72" dur="1000" fill="hold"/>
                                        <p:tgtEl>
                                          <p:spTgt spid="14371"/>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4371"/>
                                        </p:tgtEl>
                                      </p:cBhvr>
                                    </p:animEffect>
                                  </p:childTnLst>
                                </p:cTn>
                              </p:par>
                              <p:par>
                                <p:cTn id="74" presetID="29" presetClass="entr" presetSubtype="0" fill="hold" nodeType="withEffect">
                                  <p:stCondLst>
                                    <p:cond delay="0"/>
                                  </p:stCondLst>
                                  <p:childTnLst>
                                    <p:set>
                                      <p:cBhvr>
                                        <p:cTn id="75" dur="1" fill="hold">
                                          <p:stCondLst>
                                            <p:cond delay="0"/>
                                          </p:stCondLst>
                                        </p:cTn>
                                        <p:tgtEl>
                                          <p:spTgt spid="14374"/>
                                        </p:tgtEl>
                                        <p:attrNameLst>
                                          <p:attrName>style.visibility</p:attrName>
                                        </p:attrNameLst>
                                      </p:cBhvr>
                                      <p:to>
                                        <p:strVal val="visible"/>
                                      </p:to>
                                    </p:set>
                                    <p:anim calcmode="lin" valueType="num">
                                      <p:cBhvr>
                                        <p:cTn id="76" dur="1000" fill="hold"/>
                                        <p:tgtEl>
                                          <p:spTgt spid="14374"/>
                                        </p:tgtEl>
                                        <p:attrNameLst>
                                          <p:attrName>ppt_x</p:attrName>
                                        </p:attrNameLst>
                                      </p:cBhvr>
                                      <p:tavLst>
                                        <p:tav tm="0">
                                          <p:val>
                                            <p:strVal val="#ppt_x-.2"/>
                                          </p:val>
                                        </p:tav>
                                        <p:tav tm="100000">
                                          <p:val>
                                            <p:strVal val="#ppt_x"/>
                                          </p:val>
                                        </p:tav>
                                      </p:tavLst>
                                    </p:anim>
                                    <p:anim calcmode="lin" valueType="num">
                                      <p:cBhvr>
                                        <p:cTn id="77" dur="10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4374"/>
                                        </p:tgtEl>
                                      </p:cBhvr>
                                    </p:animEffect>
                                  </p:childTnLst>
                                </p:cTn>
                              </p:par>
                            </p:childTnLst>
                          </p:cTn>
                        </p:par>
                        <p:par>
                          <p:cTn id="79" fill="hold" nodeType="afterGroup">
                            <p:stCondLst>
                              <p:cond delay="1000"/>
                            </p:stCondLst>
                            <p:childTnLst>
                              <p:par>
                                <p:cTn id="80" presetID="29" presetClass="entr" presetSubtype="0" fill="hold" grpId="0" nodeType="afterEffect">
                                  <p:stCondLst>
                                    <p:cond delay="0"/>
                                  </p:stCondLst>
                                  <p:childTnLst>
                                    <p:set>
                                      <p:cBhvr>
                                        <p:cTn id="81" dur="1" fill="hold">
                                          <p:stCondLst>
                                            <p:cond delay="0"/>
                                          </p:stCondLst>
                                        </p:cTn>
                                        <p:tgtEl>
                                          <p:spTgt spid="14372"/>
                                        </p:tgtEl>
                                        <p:attrNameLst>
                                          <p:attrName>style.visibility</p:attrName>
                                        </p:attrNameLst>
                                      </p:cBhvr>
                                      <p:to>
                                        <p:strVal val="visible"/>
                                      </p:to>
                                    </p:set>
                                    <p:anim calcmode="lin" valueType="num">
                                      <p:cBhvr>
                                        <p:cTn id="82" dur="1000" fill="hold"/>
                                        <p:tgtEl>
                                          <p:spTgt spid="14372"/>
                                        </p:tgtEl>
                                        <p:attrNameLst>
                                          <p:attrName>ppt_x</p:attrName>
                                        </p:attrNameLst>
                                      </p:cBhvr>
                                      <p:tavLst>
                                        <p:tav tm="0">
                                          <p:val>
                                            <p:strVal val="#ppt_x-.2"/>
                                          </p:val>
                                        </p:tav>
                                        <p:tav tm="100000">
                                          <p:val>
                                            <p:strVal val="#ppt_x"/>
                                          </p:val>
                                        </p:tav>
                                      </p:tavLst>
                                    </p:anim>
                                    <p:anim calcmode="lin" valueType="num">
                                      <p:cBhvr>
                                        <p:cTn id="83" dur="1000" fill="hold"/>
                                        <p:tgtEl>
                                          <p:spTgt spid="1437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4372"/>
                                        </p:tgtEl>
                                      </p:cBhvr>
                                    </p:animEffect>
                                  </p:childTnLst>
                                </p:cTn>
                              </p:par>
                              <p:par>
                                <p:cTn id="85" presetID="29" presetClass="entr" presetSubtype="0" fill="hold" nodeType="withEffect">
                                  <p:stCondLst>
                                    <p:cond delay="0"/>
                                  </p:stCondLst>
                                  <p:childTnLst>
                                    <p:set>
                                      <p:cBhvr>
                                        <p:cTn id="86" dur="1" fill="hold">
                                          <p:stCondLst>
                                            <p:cond delay="0"/>
                                          </p:stCondLst>
                                        </p:cTn>
                                        <p:tgtEl>
                                          <p:spTgt spid="14375"/>
                                        </p:tgtEl>
                                        <p:attrNameLst>
                                          <p:attrName>style.visibility</p:attrName>
                                        </p:attrNameLst>
                                      </p:cBhvr>
                                      <p:to>
                                        <p:strVal val="visible"/>
                                      </p:to>
                                    </p:set>
                                    <p:anim calcmode="lin" valueType="num">
                                      <p:cBhvr>
                                        <p:cTn id="87" dur="1000" fill="hold"/>
                                        <p:tgtEl>
                                          <p:spTgt spid="14375"/>
                                        </p:tgtEl>
                                        <p:attrNameLst>
                                          <p:attrName>ppt_x</p:attrName>
                                        </p:attrNameLst>
                                      </p:cBhvr>
                                      <p:tavLst>
                                        <p:tav tm="0">
                                          <p:val>
                                            <p:strVal val="#ppt_x-.2"/>
                                          </p:val>
                                        </p:tav>
                                        <p:tav tm="100000">
                                          <p:val>
                                            <p:strVal val="#ppt_x"/>
                                          </p:val>
                                        </p:tav>
                                      </p:tavLst>
                                    </p:anim>
                                    <p:anim calcmode="lin" valueType="num">
                                      <p:cBhvr>
                                        <p:cTn id="88" dur="1000" fill="hold"/>
                                        <p:tgtEl>
                                          <p:spTgt spid="14375"/>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4375"/>
                                        </p:tgtEl>
                                      </p:cBhvr>
                                    </p:animEffect>
                                  </p:childTnLst>
                                </p:cTn>
                              </p:par>
                            </p:childTnLst>
                          </p:cTn>
                        </p:par>
                        <p:par>
                          <p:cTn id="90" fill="hold" nodeType="afterGroup">
                            <p:stCondLst>
                              <p:cond delay="2000"/>
                            </p:stCondLst>
                            <p:childTnLst>
                              <p:par>
                                <p:cTn id="91" presetID="29" presetClass="entr" presetSubtype="0" fill="hold" grpId="0" nodeType="afterEffect">
                                  <p:stCondLst>
                                    <p:cond delay="0"/>
                                  </p:stCondLst>
                                  <p:childTnLst>
                                    <p:set>
                                      <p:cBhvr>
                                        <p:cTn id="92" dur="1" fill="hold">
                                          <p:stCondLst>
                                            <p:cond delay="0"/>
                                          </p:stCondLst>
                                        </p:cTn>
                                        <p:tgtEl>
                                          <p:spTgt spid="14373"/>
                                        </p:tgtEl>
                                        <p:attrNameLst>
                                          <p:attrName>style.visibility</p:attrName>
                                        </p:attrNameLst>
                                      </p:cBhvr>
                                      <p:to>
                                        <p:strVal val="visible"/>
                                      </p:to>
                                    </p:set>
                                    <p:anim calcmode="lin" valueType="num">
                                      <p:cBhvr>
                                        <p:cTn id="93" dur="1000" fill="hold"/>
                                        <p:tgtEl>
                                          <p:spTgt spid="14373"/>
                                        </p:tgtEl>
                                        <p:attrNameLst>
                                          <p:attrName>ppt_x</p:attrName>
                                        </p:attrNameLst>
                                      </p:cBhvr>
                                      <p:tavLst>
                                        <p:tav tm="0">
                                          <p:val>
                                            <p:strVal val="#ppt_x-.2"/>
                                          </p:val>
                                        </p:tav>
                                        <p:tav tm="100000">
                                          <p:val>
                                            <p:strVal val="#ppt_x"/>
                                          </p:val>
                                        </p:tav>
                                      </p:tavLst>
                                    </p:anim>
                                    <p:anim calcmode="lin" valueType="num">
                                      <p:cBhvr>
                                        <p:cTn id="94" dur="1000" fill="hold"/>
                                        <p:tgtEl>
                                          <p:spTgt spid="14373"/>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4373"/>
                                        </p:tgtEl>
                                      </p:cBhvr>
                                    </p:animEffect>
                                  </p:childTnLst>
                                </p:cTn>
                              </p:par>
                              <p:par>
                                <p:cTn id="96" presetID="29" presetClass="entr" presetSubtype="0" fill="hold" nodeType="withEffect">
                                  <p:stCondLst>
                                    <p:cond delay="0"/>
                                  </p:stCondLst>
                                  <p:childTnLst>
                                    <p:set>
                                      <p:cBhvr>
                                        <p:cTn id="97" dur="1" fill="hold">
                                          <p:stCondLst>
                                            <p:cond delay="0"/>
                                          </p:stCondLst>
                                        </p:cTn>
                                        <p:tgtEl>
                                          <p:spTgt spid="14376"/>
                                        </p:tgtEl>
                                        <p:attrNameLst>
                                          <p:attrName>style.visibility</p:attrName>
                                        </p:attrNameLst>
                                      </p:cBhvr>
                                      <p:to>
                                        <p:strVal val="visible"/>
                                      </p:to>
                                    </p:set>
                                    <p:anim calcmode="lin" valueType="num">
                                      <p:cBhvr>
                                        <p:cTn id="98" dur="1000" fill="hold"/>
                                        <p:tgtEl>
                                          <p:spTgt spid="14376"/>
                                        </p:tgtEl>
                                        <p:attrNameLst>
                                          <p:attrName>ppt_x</p:attrName>
                                        </p:attrNameLst>
                                      </p:cBhvr>
                                      <p:tavLst>
                                        <p:tav tm="0">
                                          <p:val>
                                            <p:strVal val="#ppt_x-.2"/>
                                          </p:val>
                                        </p:tav>
                                        <p:tav tm="100000">
                                          <p:val>
                                            <p:strVal val="#ppt_x"/>
                                          </p:val>
                                        </p:tav>
                                      </p:tavLst>
                                    </p:anim>
                                    <p:anim calcmode="lin" valueType="num">
                                      <p:cBhvr>
                                        <p:cTn id="99" dur="1000" fill="hold"/>
                                        <p:tgtEl>
                                          <p:spTgt spid="1437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437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5" presetClass="entr" presetSubtype="0" fill="hold" nodeType="clickEffect">
                                  <p:stCondLst>
                                    <p:cond delay="0"/>
                                  </p:stCondLst>
                                  <p:childTnLst>
                                    <p:set>
                                      <p:cBhvr>
                                        <p:cTn id="104" dur="1" fill="hold">
                                          <p:stCondLst>
                                            <p:cond delay="0"/>
                                          </p:stCondLst>
                                        </p:cTn>
                                        <p:tgtEl>
                                          <p:spTgt spid="14377"/>
                                        </p:tgtEl>
                                        <p:attrNameLst>
                                          <p:attrName>style.visibility</p:attrName>
                                        </p:attrNameLst>
                                      </p:cBhvr>
                                      <p:to>
                                        <p:strVal val="visible"/>
                                      </p:to>
                                    </p:set>
                                    <p:anim calcmode="lin" valueType="num">
                                      <p:cBhvr>
                                        <p:cTn id="105" dur="1000" fill="hold"/>
                                        <p:tgtEl>
                                          <p:spTgt spid="14377"/>
                                        </p:tgtEl>
                                        <p:attrNameLst>
                                          <p:attrName>ppt_w</p:attrName>
                                        </p:attrNameLst>
                                      </p:cBhvr>
                                      <p:tavLst>
                                        <p:tav tm="0">
                                          <p:val>
                                            <p:strVal val="#ppt_w*0.70"/>
                                          </p:val>
                                        </p:tav>
                                        <p:tav tm="100000">
                                          <p:val>
                                            <p:strVal val="#ppt_w"/>
                                          </p:val>
                                        </p:tav>
                                      </p:tavLst>
                                    </p:anim>
                                    <p:anim calcmode="lin" valueType="num">
                                      <p:cBhvr>
                                        <p:cTn id="106" dur="1000" fill="hold"/>
                                        <p:tgtEl>
                                          <p:spTgt spid="14377"/>
                                        </p:tgtEl>
                                        <p:attrNameLst>
                                          <p:attrName>ppt_h</p:attrName>
                                        </p:attrNameLst>
                                      </p:cBhvr>
                                      <p:tavLst>
                                        <p:tav tm="0">
                                          <p:val>
                                            <p:strVal val="#ppt_h"/>
                                          </p:val>
                                        </p:tav>
                                        <p:tav tm="100000">
                                          <p:val>
                                            <p:strVal val="#ppt_h"/>
                                          </p:val>
                                        </p:tav>
                                      </p:tavLst>
                                    </p:anim>
                                    <p:animEffect transition="in" filter="fade">
                                      <p:cBhvr>
                                        <p:cTn id="107" dur="10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p:bldP spid="14359" grpId="0" animBg="1"/>
      <p:bldP spid="14360" grpId="0" animBg="1"/>
      <p:bldP spid="14361" grpId="0" animBg="1"/>
      <p:bldP spid="14362" grpId="0" animBg="1"/>
      <p:bldP spid="14363" grpId="0" animBg="1"/>
      <p:bldP spid="14364" grpId="0" animBg="1"/>
      <p:bldP spid="14365" grpId="0" animBg="1"/>
      <p:bldP spid="14366" grpId="0" animBg="1"/>
      <p:bldP spid="14367" grpId="0" animBg="1"/>
      <p:bldP spid="14368" grpId="0" animBg="1"/>
      <p:bldP spid="14369" grpId="0" animBg="1"/>
      <p:bldP spid="14370" grpId="0" animBg="1"/>
      <p:bldP spid="14371" grpId="0" animBg="1"/>
      <p:bldP spid="14372" grpId="0" animBg="1"/>
      <p:bldP spid="14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6"/>
          <p:cNvSpPr txBox="1">
            <a:spLocks noChangeArrowheads="1"/>
          </p:cNvSpPr>
          <p:nvPr/>
        </p:nvSpPr>
        <p:spPr bwMode="auto">
          <a:xfrm>
            <a:off x="76200" y="1004888"/>
            <a:ext cx="335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3200" dirty="0" err="1" smtClean="0">
                <a:solidFill>
                  <a:srgbClr val="CC0000"/>
                </a:solidFill>
              </a:rPr>
              <a:t>Kiểm</a:t>
            </a:r>
            <a:r>
              <a:rPr lang="en-US" altLang="en-US" sz="3200" dirty="0" smtClean="0">
                <a:solidFill>
                  <a:srgbClr val="CC0000"/>
                </a:solidFill>
              </a:rPr>
              <a:t> </a:t>
            </a:r>
            <a:r>
              <a:rPr lang="en-US" altLang="en-US" sz="3200" dirty="0" err="1" smtClean="0">
                <a:solidFill>
                  <a:srgbClr val="CC0000"/>
                </a:solidFill>
              </a:rPr>
              <a:t>tra</a:t>
            </a:r>
            <a:r>
              <a:rPr lang="en-US" altLang="en-US" sz="3200" dirty="0" smtClean="0">
                <a:solidFill>
                  <a:srgbClr val="CC0000"/>
                </a:solidFill>
              </a:rPr>
              <a:t> </a:t>
            </a:r>
            <a:r>
              <a:rPr lang="en-US" altLang="en-US" sz="3200" dirty="0" err="1" smtClean="0">
                <a:solidFill>
                  <a:srgbClr val="CC0000"/>
                </a:solidFill>
              </a:rPr>
              <a:t>bài</a:t>
            </a:r>
            <a:r>
              <a:rPr lang="en-US" altLang="en-US" sz="3200" dirty="0" smtClean="0">
                <a:solidFill>
                  <a:srgbClr val="CC0000"/>
                </a:solidFill>
              </a:rPr>
              <a:t> </a:t>
            </a:r>
            <a:r>
              <a:rPr lang="en-US" altLang="en-US" sz="3200" dirty="0" err="1" smtClean="0">
                <a:solidFill>
                  <a:srgbClr val="CC0000"/>
                </a:solidFill>
              </a:rPr>
              <a:t>cũ</a:t>
            </a:r>
            <a:r>
              <a:rPr lang="en-US" altLang="en-US" sz="3200" dirty="0" smtClean="0">
                <a:solidFill>
                  <a:srgbClr val="CC0000"/>
                </a:solidFill>
              </a:rPr>
              <a:t>:</a:t>
            </a:r>
          </a:p>
        </p:txBody>
      </p:sp>
      <p:sp>
        <p:nvSpPr>
          <p:cNvPr id="2055" name="Text Box 7"/>
          <p:cNvSpPr txBox="1">
            <a:spLocks noChangeArrowheads="1"/>
          </p:cNvSpPr>
          <p:nvPr/>
        </p:nvSpPr>
        <p:spPr bwMode="auto">
          <a:xfrm>
            <a:off x="76200" y="144780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3600" smtClean="0">
                <a:solidFill>
                  <a:srgbClr val="3333FF"/>
                </a:solidFill>
              </a:rPr>
              <a:t> </a:t>
            </a:r>
            <a:r>
              <a:rPr lang="en-US" altLang="en-US" sz="2800" smtClean="0">
                <a:solidFill>
                  <a:srgbClr val="3333FF"/>
                </a:solidFill>
              </a:rPr>
              <a:t>- Học sinh đọc đoạn 1 và 2.</a:t>
            </a:r>
            <a:endParaRPr lang="en-US" altLang="en-US" sz="2800" smtClean="0">
              <a:solidFill>
                <a:srgbClr val="000000"/>
              </a:solidFill>
            </a:endParaRPr>
          </a:p>
        </p:txBody>
      </p:sp>
      <p:sp>
        <p:nvSpPr>
          <p:cNvPr id="2056" name="Text Box 8"/>
          <p:cNvSpPr txBox="1">
            <a:spLocks noChangeArrowheads="1"/>
          </p:cNvSpPr>
          <p:nvPr/>
        </p:nvSpPr>
        <p:spPr bwMode="auto">
          <a:xfrm>
            <a:off x="228600" y="33528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3333FF"/>
                </a:solidFill>
              </a:rPr>
              <a:t>- Học sinh đọc đoạn 4 và 5.</a:t>
            </a:r>
          </a:p>
        </p:txBody>
      </p:sp>
      <p:sp>
        <p:nvSpPr>
          <p:cNvPr id="2057" name="Text Box 9"/>
          <p:cNvSpPr txBox="1">
            <a:spLocks noChangeArrowheads="1"/>
          </p:cNvSpPr>
          <p:nvPr/>
        </p:nvSpPr>
        <p:spPr bwMode="auto">
          <a:xfrm>
            <a:off x="685800" y="3962400"/>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800080"/>
                </a:solidFill>
              </a:rPr>
              <a:t>+ Bố đã trách En – ri – cô như thế nào?</a:t>
            </a:r>
          </a:p>
        </p:txBody>
      </p:sp>
      <p:sp>
        <p:nvSpPr>
          <p:cNvPr id="2059" name="Text Box 11"/>
          <p:cNvSpPr txBox="1">
            <a:spLocks noChangeArrowheads="1"/>
          </p:cNvSpPr>
          <p:nvPr/>
        </p:nvSpPr>
        <p:spPr bwMode="auto">
          <a:xfrm>
            <a:off x="685800" y="2057400"/>
            <a:ext cx="5715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dirty="0" smtClean="0">
                <a:solidFill>
                  <a:srgbClr val="800080"/>
                </a:solidFill>
              </a:rPr>
              <a:t>+ </a:t>
            </a:r>
            <a:r>
              <a:rPr lang="en-US" altLang="en-US" sz="2800" dirty="0" err="1" smtClean="0">
                <a:solidFill>
                  <a:srgbClr val="800080"/>
                </a:solidFill>
              </a:rPr>
              <a:t>Câu</a:t>
            </a:r>
            <a:r>
              <a:rPr lang="en-US" altLang="en-US" sz="2800" dirty="0" smtClean="0">
                <a:solidFill>
                  <a:srgbClr val="800080"/>
                </a:solidFill>
              </a:rPr>
              <a:t> </a:t>
            </a:r>
            <a:r>
              <a:rPr lang="en-US" altLang="en-US" sz="2800" dirty="0" err="1" smtClean="0">
                <a:solidFill>
                  <a:srgbClr val="800080"/>
                </a:solidFill>
              </a:rPr>
              <a:t>chuyện</a:t>
            </a:r>
            <a:r>
              <a:rPr lang="en-US" altLang="en-US" sz="2800" dirty="0" smtClean="0">
                <a:solidFill>
                  <a:srgbClr val="800080"/>
                </a:solidFill>
              </a:rPr>
              <a:t> </a:t>
            </a:r>
            <a:r>
              <a:rPr lang="en-US" altLang="en-US" sz="2800" dirty="0" err="1" smtClean="0">
                <a:solidFill>
                  <a:srgbClr val="800080"/>
                </a:solidFill>
              </a:rPr>
              <a:t>kể</a:t>
            </a:r>
            <a:r>
              <a:rPr lang="en-US" altLang="en-US" sz="2800" dirty="0" smtClean="0">
                <a:solidFill>
                  <a:srgbClr val="800080"/>
                </a:solidFill>
              </a:rPr>
              <a:t> </a:t>
            </a:r>
            <a:r>
              <a:rPr lang="en-US" altLang="en-US" sz="2800" dirty="0" err="1" smtClean="0">
                <a:solidFill>
                  <a:srgbClr val="800080"/>
                </a:solidFill>
              </a:rPr>
              <a:t>về</a:t>
            </a:r>
            <a:r>
              <a:rPr lang="en-US" altLang="en-US" sz="2800" dirty="0" smtClean="0">
                <a:solidFill>
                  <a:srgbClr val="800080"/>
                </a:solidFill>
              </a:rPr>
              <a:t> </a:t>
            </a:r>
            <a:r>
              <a:rPr lang="en-US" altLang="en-US" sz="2800" dirty="0" err="1" smtClean="0">
                <a:solidFill>
                  <a:srgbClr val="800080"/>
                </a:solidFill>
              </a:rPr>
              <a:t>ai</a:t>
            </a:r>
            <a:r>
              <a:rPr lang="en-US" altLang="en-US" sz="2800" dirty="0" smtClean="0">
                <a:solidFill>
                  <a:srgbClr val="800080"/>
                </a:solidFill>
              </a:rPr>
              <a:t>?</a:t>
            </a:r>
          </a:p>
          <a:p>
            <a:pPr eaLnBrk="1" fontAlgn="base" hangingPunct="1">
              <a:spcBef>
                <a:spcPct val="50000"/>
              </a:spcBef>
              <a:spcAft>
                <a:spcPct val="0"/>
              </a:spcAft>
            </a:pPr>
            <a:r>
              <a:rPr lang="en-US" altLang="en-US" sz="2800" dirty="0" smtClean="0">
                <a:solidFill>
                  <a:srgbClr val="800080"/>
                </a:solidFill>
              </a:rPr>
              <a:t>+ </a:t>
            </a:r>
            <a:r>
              <a:rPr lang="en-US" altLang="en-US" sz="2800" dirty="0" err="1" smtClean="0">
                <a:solidFill>
                  <a:srgbClr val="800080"/>
                </a:solidFill>
              </a:rPr>
              <a:t>Vì</a:t>
            </a:r>
            <a:r>
              <a:rPr lang="en-US" altLang="en-US" sz="2800" dirty="0" smtClean="0">
                <a:solidFill>
                  <a:srgbClr val="800080"/>
                </a:solidFill>
              </a:rPr>
              <a:t> </a:t>
            </a:r>
            <a:r>
              <a:rPr lang="en-US" altLang="en-US" sz="2800" dirty="0" err="1" smtClean="0">
                <a:solidFill>
                  <a:srgbClr val="800080"/>
                </a:solidFill>
              </a:rPr>
              <a:t>sao</a:t>
            </a:r>
            <a:r>
              <a:rPr lang="en-US" altLang="en-US" sz="2800" dirty="0" smtClean="0">
                <a:solidFill>
                  <a:srgbClr val="800080"/>
                </a:solidFill>
              </a:rPr>
              <a:t> </a:t>
            </a:r>
            <a:r>
              <a:rPr lang="en-US" altLang="en-US" sz="2800" dirty="0" err="1" smtClean="0">
                <a:solidFill>
                  <a:srgbClr val="800080"/>
                </a:solidFill>
              </a:rPr>
              <a:t>hai</a:t>
            </a:r>
            <a:r>
              <a:rPr lang="en-US" altLang="en-US" sz="2800" dirty="0" smtClean="0">
                <a:solidFill>
                  <a:srgbClr val="800080"/>
                </a:solidFill>
              </a:rPr>
              <a:t> </a:t>
            </a:r>
            <a:r>
              <a:rPr lang="en-US" altLang="en-US" sz="2800" dirty="0" err="1" smtClean="0">
                <a:solidFill>
                  <a:srgbClr val="800080"/>
                </a:solidFill>
              </a:rPr>
              <a:t>bạn</a:t>
            </a:r>
            <a:r>
              <a:rPr lang="en-US" altLang="en-US" sz="2800" dirty="0" smtClean="0">
                <a:solidFill>
                  <a:srgbClr val="800080"/>
                </a:solidFill>
              </a:rPr>
              <a:t> </a:t>
            </a:r>
            <a:r>
              <a:rPr lang="en-US" altLang="en-US" sz="2800" dirty="0" err="1" smtClean="0">
                <a:solidFill>
                  <a:srgbClr val="800080"/>
                </a:solidFill>
              </a:rPr>
              <a:t>nhỏ</a:t>
            </a:r>
            <a:r>
              <a:rPr lang="en-US" altLang="en-US" sz="2800" dirty="0" smtClean="0">
                <a:solidFill>
                  <a:srgbClr val="800080"/>
                </a:solidFill>
              </a:rPr>
              <a:t> </a:t>
            </a:r>
            <a:r>
              <a:rPr lang="en-US" altLang="en-US" sz="2800" dirty="0" err="1" smtClean="0">
                <a:solidFill>
                  <a:srgbClr val="800080"/>
                </a:solidFill>
              </a:rPr>
              <a:t>giận</a:t>
            </a:r>
            <a:r>
              <a:rPr lang="en-US" altLang="en-US" sz="2800" dirty="0" smtClean="0">
                <a:solidFill>
                  <a:srgbClr val="800080"/>
                </a:solidFill>
              </a:rPr>
              <a:t> </a:t>
            </a:r>
            <a:r>
              <a:rPr lang="en-US" altLang="en-US" sz="2800" dirty="0" err="1" smtClean="0">
                <a:solidFill>
                  <a:srgbClr val="800080"/>
                </a:solidFill>
              </a:rPr>
              <a:t>nhau</a:t>
            </a:r>
            <a:r>
              <a:rPr lang="en-US" altLang="en-US" sz="2800" dirty="0" smtClean="0">
                <a:solidFill>
                  <a:srgbClr val="800080"/>
                </a:solidFill>
              </a:rPr>
              <a:t>?</a:t>
            </a:r>
          </a:p>
        </p:txBody>
      </p:sp>
    </p:spTree>
    <p:extLst>
      <p:ext uri="{BB962C8B-B14F-4D97-AF65-F5344CB8AC3E}">
        <p14:creationId xmlns:p14="http://schemas.microsoft.com/office/powerpoint/2010/main" val="159182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additive="base">
                                        <p:cTn id="12" dur="500" fill="hold"/>
                                        <p:tgtEl>
                                          <p:spTgt spid="2059"/>
                                        </p:tgtEl>
                                        <p:attrNameLst>
                                          <p:attrName>ppt_x</p:attrName>
                                        </p:attrNameLst>
                                      </p:cBhvr>
                                      <p:tavLst>
                                        <p:tav tm="0">
                                          <p:val>
                                            <p:strVal val="#ppt_x"/>
                                          </p:val>
                                        </p:tav>
                                        <p:tav tm="100000">
                                          <p:val>
                                            <p:strVal val="#ppt_x"/>
                                          </p:val>
                                        </p:tav>
                                      </p:tavLst>
                                    </p:anim>
                                    <p:anim calcmode="lin" valueType="num">
                                      <p:cBhvr additive="base">
                                        <p:cTn id="13"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056">
                                            <p:txEl>
                                              <p:pRg st="0" end="0"/>
                                            </p:txEl>
                                          </p:spTgt>
                                        </p:tgtEl>
                                        <p:attrNameLst>
                                          <p:attrName>style.visibility</p:attrName>
                                        </p:attrNameLst>
                                      </p:cBhvr>
                                      <p:to>
                                        <p:strVal val="visible"/>
                                      </p:to>
                                    </p:set>
                                    <p:animEffect transition="in" filter="fade">
                                      <p:cBhvr>
                                        <p:cTn id="18" dur="1000"/>
                                        <p:tgtEl>
                                          <p:spTgt spid="2056">
                                            <p:txEl>
                                              <p:pRg st="0" end="0"/>
                                            </p:txEl>
                                          </p:spTgt>
                                        </p:tgtEl>
                                      </p:cBhvr>
                                    </p:animEffect>
                                    <p:anim calcmode="lin" valueType="num">
                                      <p:cBhvr>
                                        <p:cTn id="19" dur="1000" fill="hold"/>
                                        <p:tgtEl>
                                          <p:spTgt spid="205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0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nodeType="clickEffect">
                                  <p:stCondLst>
                                    <p:cond delay="0"/>
                                  </p:stCondLst>
                                  <p:childTnLst>
                                    <p:set>
                                      <p:cBhvr>
                                        <p:cTn id="24" dur="1" fill="hold">
                                          <p:stCondLst>
                                            <p:cond delay="0"/>
                                          </p:stCondLst>
                                        </p:cTn>
                                        <p:tgtEl>
                                          <p:spTgt spid="2057">
                                            <p:txEl>
                                              <p:pRg st="0" end="0"/>
                                            </p:txEl>
                                          </p:spTgt>
                                        </p:tgtEl>
                                        <p:attrNameLst>
                                          <p:attrName>style.visibility</p:attrName>
                                        </p:attrNameLst>
                                      </p:cBhvr>
                                      <p:to>
                                        <p:strVal val="visible"/>
                                      </p:to>
                                    </p:set>
                                    <p:anim calcmode="lin" valueType="num">
                                      <p:cBhvr>
                                        <p:cTn id="25" dur="1000" fill="hold"/>
                                        <p:tgtEl>
                                          <p:spTgt spid="2057">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20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build="allAtOnce"/>
      <p:bldP spid="20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6217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6000" r="-16000"/>
          </a:stretch>
        </a:blipFill>
        <a:effectLst/>
      </p:bgPr>
    </p:bg>
    <p:spTree>
      <p:nvGrpSpPr>
        <p:cNvPr id="1" name=""/>
        <p:cNvGrpSpPr/>
        <p:nvPr/>
      </p:nvGrpSpPr>
      <p:grpSpPr>
        <a:xfrm>
          <a:off x="0" y="0"/>
          <a:ext cx="0" cy="0"/>
          <a:chOff x="0" y="0"/>
          <a:chExt cx="0" cy="0"/>
        </a:xfrm>
      </p:grpSpPr>
      <p:pic>
        <p:nvPicPr>
          <p:cNvPr id="6" name="Cogiaoem-NguyetAnh_eht5.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7380312" y="5949280"/>
            <a:ext cx="609600" cy="609600"/>
          </a:xfrm>
        </p:spPr>
      </p:pic>
      <p:sp>
        <p:nvSpPr>
          <p:cNvPr id="4" name="TextBox 3"/>
          <p:cNvSpPr txBox="1"/>
          <p:nvPr/>
        </p:nvSpPr>
        <p:spPr>
          <a:xfrm>
            <a:off x="2114622" y="692696"/>
            <a:ext cx="5553721" cy="5262979"/>
          </a:xfrm>
          <a:prstGeom prst="rect">
            <a:avLst/>
          </a:prstGeom>
          <a:noFill/>
        </p:spPr>
        <p:txBody>
          <a:bodyPr wrap="square" rtlCol="0">
            <a:spAutoFit/>
          </a:bodyPr>
          <a:lstStyle/>
          <a:p>
            <a:pPr algn="ctr"/>
            <a:r>
              <a:rPr lang="vi-VN" sz="2800" b="1" dirty="0" smtClean="0">
                <a:solidFill>
                  <a:srgbClr val="002060"/>
                </a:solidFill>
                <a:latin typeface="+mj-lt"/>
              </a:rPr>
              <a:t>Cô giáo em </a:t>
            </a:r>
          </a:p>
          <a:p>
            <a:pPr algn="r"/>
            <a:r>
              <a:rPr lang="vi-VN" sz="2800" b="1" i="1" dirty="0" smtClean="0">
                <a:solidFill>
                  <a:srgbClr val="002060"/>
                </a:solidFill>
                <a:latin typeface="+mj-lt"/>
              </a:rPr>
              <a:t>Trần Kiết Tường</a:t>
            </a:r>
          </a:p>
          <a:p>
            <a:r>
              <a:rPr lang="vi-VN" sz="2800" b="1" dirty="0" smtClean="0">
                <a:solidFill>
                  <a:srgbClr val="002060"/>
                </a:solidFill>
                <a:latin typeface="+mj-lt"/>
              </a:rPr>
              <a:t>Cô </a:t>
            </a:r>
            <a:r>
              <a:rPr lang="vi-VN" sz="2800" b="1" dirty="0">
                <a:solidFill>
                  <a:srgbClr val="002060"/>
                </a:solidFill>
                <a:latin typeface="+mj-lt"/>
              </a:rPr>
              <a:t>giáo em người xinh xinh</a:t>
            </a:r>
          </a:p>
          <a:p>
            <a:r>
              <a:rPr lang="vi-VN" sz="2800" b="1" dirty="0">
                <a:solidFill>
                  <a:srgbClr val="002060"/>
                </a:solidFill>
                <a:latin typeface="+mj-lt"/>
              </a:rPr>
              <a:t>Cô hay cười mắt cô long lanh</a:t>
            </a:r>
          </a:p>
          <a:p>
            <a:r>
              <a:rPr lang="vi-VN" sz="2800" b="1" dirty="0">
                <a:solidFill>
                  <a:srgbClr val="002060"/>
                </a:solidFill>
                <a:latin typeface="+mj-lt"/>
              </a:rPr>
              <a:t>Cô rất yêu dòng kênh xanh</a:t>
            </a:r>
          </a:p>
          <a:p>
            <a:r>
              <a:rPr lang="vi-VN" sz="2800" b="1" dirty="0">
                <a:solidFill>
                  <a:srgbClr val="002060"/>
                </a:solidFill>
                <a:latin typeface="+mj-lt"/>
              </a:rPr>
              <a:t>Uốn quanh cánh đồng thơm mùa lúa mới.</a:t>
            </a:r>
          </a:p>
          <a:p>
            <a:endParaRPr lang="vi-VN" sz="2800" b="1" dirty="0">
              <a:solidFill>
                <a:srgbClr val="002060"/>
              </a:solidFill>
              <a:latin typeface="+mj-lt"/>
            </a:endParaRPr>
          </a:p>
          <a:p>
            <a:r>
              <a:rPr lang="vi-VN" sz="2800" b="1" dirty="0">
                <a:solidFill>
                  <a:srgbClr val="002060"/>
                </a:solidFill>
                <a:latin typeface="+mj-lt"/>
              </a:rPr>
              <a:t>Em yêu cô, em yêu ruộng đồng</a:t>
            </a:r>
          </a:p>
          <a:p>
            <a:r>
              <a:rPr lang="vi-VN" sz="2800" b="1" dirty="0">
                <a:solidFill>
                  <a:srgbClr val="002060"/>
                </a:solidFill>
                <a:latin typeface="+mj-lt"/>
              </a:rPr>
              <a:t>Có đàn sáo bay</a:t>
            </a:r>
          </a:p>
          <a:p>
            <a:r>
              <a:rPr lang="vi-VN" sz="2800" b="1" dirty="0">
                <a:solidFill>
                  <a:srgbClr val="002060"/>
                </a:solidFill>
                <a:latin typeface="+mj-lt"/>
              </a:rPr>
              <a:t>Cô vẫn dạy là quê hương em đó</a:t>
            </a:r>
          </a:p>
          <a:p>
            <a:r>
              <a:rPr lang="vi-VN" sz="2800" b="1" dirty="0">
                <a:solidFill>
                  <a:srgbClr val="002060"/>
                </a:solidFill>
                <a:latin typeface="+mj-lt"/>
              </a:rPr>
              <a:t>Suốt đời em yêu.</a:t>
            </a:r>
            <a:endParaRPr lang="en-US" sz="2800" b="1" dirty="0">
              <a:solidFill>
                <a:srgbClr val="002060"/>
              </a:solidFill>
              <a:latin typeface="+mj-lt"/>
            </a:endParaRPr>
          </a:p>
        </p:txBody>
      </p:sp>
    </p:spTree>
    <p:extLst>
      <p:ext uri="{BB962C8B-B14F-4D97-AF65-F5344CB8AC3E}">
        <p14:creationId xmlns:p14="http://schemas.microsoft.com/office/powerpoint/2010/main" val="1118248476"/>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0208" fill="hold"/>
                                        <p:tgtEl>
                                          <p:spTgt spid="6"/>
                                        </p:tgtEl>
                                      </p:cBhvr>
                                    </p:cmd>
                                  </p:childTnLst>
                                </p:cTn>
                              </p:par>
                            </p:childTnLst>
                          </p:cTn>
                        </p:par>
                      </p:childTnLst>
                    </p:cTn>
                  </p:par>
                </p:childTnLst>
              </p:cTn>
              <p:nextCondLst>
                <p:cond evt="onClick" delay="0">
                  <p:tgtEl>
                    <p:spTgt spid="6"/>
                  </p:tgtEl>
                </p:cond>
              </p:nextCondLst>
            </p:seq>
            <p:audio>
              <p:cMediaNode vol="100000">
                <p:cTn id="13"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089027" y="4564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8196" name="Text Box 3"/>
          <p:cNvSpPr txBox="1">
            <a:spLocks noChangeArrowheads="1"/>
          </p:cNvSpPr>
          <p:nvPr/>
        </p:nvSpPr>
        <p:spPr bwMode="auto">
          <a:xfrm>
            <a:off x="479427" y="373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2" name="TextBox 1"/>
          <p:cNvSpPr txBox="1"/>
          <p:nvPr/>
        </p:nvSpPr>
        <p:spPr>
          <a:xfrm>
            <a:off x="1924504" y="601663"/>
            <a:ext cx="5327460" cy="1446550"/>
          </a:xfrm>
          <a:prstGeom prst="rect">
            <a:avLst/>
          </a:prstGeom>
          <a:noFill/>
        </p:spPr>
        <p:txBody>
          <a:bodyPr wrap="square" rtlCol="0">
            <a:spAutoFit/>
          </a:bodyPr>
          <a:lstStyle/>
          <a:p>
            <a:pPr algn="ctr"/>
            <a:r>
              <a:rPr lang="vi-VN" sz="4400" u="sng" dirty="0" smtClean="0">
                <a:latin typeface="+mj-lt"/>
              </a:rPr>
              <a:t>Tập đọc </a:t>
            </a:r>
          </a:p>
          <a:p>
            <a:pPr algn="ctr"/>
            <a:r>
              <a:rPr lang="vi-VN" sz="4400" b="1" dirty="0" smtClean="0">
                <a:solidFill>
                  <a:srgbClr val="FF0000"/>
                </a:solidFill>
                <a:latin typeface="+mj-lt"/>
              </a:rPr>
              <a:t>Cô giáo tí hon </a:t>
            </a:r>
            <a:endParaRPr lang="en-US" sz="4400" b="1" dirty="0">
              <a:solidFill>
                <a:srgbClr val="FF0000"/>
              </a:solidFill>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928" y="2080607"/>
            <a:ext cx="6496849" cy="4300569"/>
          </a:xfrm>
          <a:prstGeom prst="rect">
            <a:avLst/>
          </a:prstGeom>
        </p:spPr>
      </p:pic>
    </p:spTree>
    <p:extLst>
      <p:ext uri="{BB962C8B-B14F-4D97-AF65-F5344CB8AC3E}">
        <p14:creationId xmlns:p14="http://schemas.microsoft.com/office/powerpoint/2010/main" val="272793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4008" y="692696"/>
            <a:ext cx="4259248" cy="5328592"/>
          </a:xfrm>
        </p:spPr>
      </p:pic>
      <p:sp>
        <p:nvSpPr>
          <p:cNvPr id="2" name="TextBox 1"/>
          <p:cNvSpPr txBox="1"/>
          <p:nvPr/>
        </p:nvSpPr>
        <p:spPr>
          <a:xfrm>
            <a:off x="179512" y="692696"/>
            <a:ext cx="4464496" cy="4832092"/>
          </a:xfrm>
          <a:prstGeom prst="rect">
            <a:avLst/>
          </a:prstGeom>
          <a:noFill/>
        </p:spPr>
        <p:txBody>
          <a:bodyPr wrap="square" rtlCol="0">
            <a:spAutoFit/>
          </a:bodyPr>
          <a:lstStyle/>
          <a:p>
            <a:r>
              <a:rPr lang="vi-VN" sz="2800" b="1" dirty="0" smtClean="0">
                <a:solidFill>
                  <a:schemeClr val="bg1"/>
                </a:solidFill>
                <a:latin typeface="+mj-lt"/>
              </a:rPr>
              <a:t>Nguyễn Thi hay còn có bút danh là Nguyễn Ngọc Tấn. </a:t>
            </a:r>
          </a:p>
          <a:p>
            <a:r>
              <a:rPr lang="vi-VN" sz="2800" b="1" dirty="0" smtClean="0">
                <a:solidFill>
                  <a:schemeClr val="bg1"/>
                </a:solidFill>
                <a:latin typeface="+mj-lt"/>
              </a:rPr>
              <a:t>- Ông sinh năm 1928 mất năm 1968, quê ở huyện Hải Hậu, tỉnh Nam Định.  </a:t>
            </a:r>
          </a:p>
          <a:p>
            <a:r>
              <a:rPr lang="vi-VN" sz="2800" b="1" dirty="0" smtClean="0">
                <a:solidFill>
                  <a:schemeClr val="bg1"/>
                </a:solidFill>
                <a:latin typeface="+mj-lt"/>
              </a:rPr>
              <a:t>- Là nhà văn nổi tiếng của Việt Nam với nhiều sáng tác viết về người dân Nam Bộ.</a:t>
            </a:r>
          </a:p>
          <a:p>
            <a:r>
              <a:rPr lang="vi-VN" sz="2800" b="1" dirty="0" smtClean="0">
                <a:solidFill>
                  <a:schemeClr val="bg1"/>
                </a:solidFill>
                <a:latin typeface="+mj-lt"/>
              </a:rPr>
              <a:t>- Bài tập đọc ‘‘ Cô giáo tí hon’’ được trích trong tập truyện ‘‘ Mẹ vắng nhà’’.</a:t>
            </a:r>
            <a:endParaRPr lang="en-US" sz="2800" b="1" dirty="0">
              <a:solidFill>
                <a:schemeClr val="bg1"/>
              </a:solidFill>
              <a:latin typeface="+mj-lt"/>
            </a:endParaRPr>
          </a:p>
        </p:txBody>
      </p:sp>
    </p:spTree>
    <p:extLst>
      <p:ext uri="{BB962C8B-B14F-4D97-AF65-F5344CB8AC3E}">
        <p14:creationId xmlns:p14="http://schemas.microsoft.com/office/powerpoint/2010/main" val="2364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1.bmp"/>
          <p:cNvPicPr>
            <a:picLocks noChangeAspect="1"/>
          </p:cNvPicPr>
          <p:nvPr/>
        </p:nvPicPr>
        <p:blipFill>
          <a:blip r:embed="rId3"/>
          <a:stretch>
            <a:fillRect/>
          </a:stretch>
        </p:blipFill>
        <p:spPr>
          <a:xfrm>
            <a:off x="0" y="0"/>
            <a:ext cx="9525000" cy="6858000"/>
          </a:xfrm>
          <a:prstGeom prst="rect">
            <a:avLst/>
          </a:prstGeom>
        </p:spPr>
      </p:pic>
      <p:sp>
        <p:nvSpPr>
          <p:cNvPr id="2" name="Rectangle 1"/>
          <p:cNvSpPr/>
          <p:nvPr/>
        </p:nvSpPr>
        <p:spPr>
          <a:xfrm>
            <a:off x="609600" y="457212"/>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533400" y="2633008"/>
            <a:ext cx="8153400" cy="1938992"/>
          </a:xfrm>
          <a:prstGeom prst="rect">
            <a:avLst/>
          </a:prstGeom>
          <a:noFill/>
        </p:spPr>
        <p:txBody>
          <a:bodyPr wrap="square" rtlCol="0">
            <a:spAutoFit/>
          </a:bodyPr>
          <a:lstStyle/>
          <a:p>
            <a:pPr algn="just">
              <a:spcBef>
                <a:spcPct val="50000"/>
              </a:spcBef>
            </a:pP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treo</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mặt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tỉnh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khô</a:t>
            </a:r>
            <a:r>
              <a:rPr lang="en-US" sz="2400" dirty="0" smtClean="0">
                <a:solidFill>
                  <a:prstClr val="black"/>
                </a:solidFill>
                <a:latin typeface="Times New Roman" pitchFamily="18" charset="0"/>
              </a:rPr>
              <a:t>, b</a:t>
            </a:r>
            <a:r>
              <a:rPr lang="vi-VN" sz="2400" dirty="0">
                <a:solidFill>
                  <a:prstClr val="black"/>
                </a:solidFill>
                <a:latin typeface="Times New Roman" pitchFamily="18" charset="0"/>
              </a:rPr>
              <a:t>ẻ</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một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trâm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bầu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làm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thước</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Mấy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đứa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em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chống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hai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tay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ngồi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nhìn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chị</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Làm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như</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cô</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giáo</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đưa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mắt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nhìn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học</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trò</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tay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cầm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trâm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bầu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trên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tấm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bảng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vần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từng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tiếng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Đàn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em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ríu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rít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vần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theo.</a:t>
            </a:r>
            <a:endParaRPr lang="en-US" sz="2400" dirty="0">
              <a:solidFill>
                <a:prstClr val="black"/>
              </a:solidFill>
            </a:endParaRPr>
          </a:p>
        </p:txBody>
      </p:sp>
      <p:sp>
        <p:nvSpPr>
          <p:cNvPr id="6" name="TextBox 5"/>
          <p:cNvSpPr txBox="1"/>
          <p:nvPr/>
        </p:nvSpPr>
        <p:spPr>
          <a:xfrm>
            <a:off x="533400" y="4495800"/>
            <a:ext cx="8153400" cy="1938992"/>
          </a:xfrm>
          <a:prstGeom prst="rect">
            <a:avLst/>
          </a:prstGeom>
          <a:noFill/>
        </p:spPr>
        <p:txBody>
          <a:bodyPr wrap="square" rtlCol="0">
            <a:spAutoFit/>
          </a:bodyPr>
          <a:lstStyle/>
          <a:p>
            <a:pPr algn="just"/>
            <a:r>
              <a:rPr lang="en-US" sz="2400" dirty="0" err="1">
                <a:solidFill>
                  <a:prstClr val="black"/>
                </a:solidFill>
                <a:latin typeface="Times New Roman" pitchFamily="18" charset="0"/>
              </a:rPr>
              <a:t>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núng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nính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gọn</a:t>
            </a:r>
            <a:r>
              <a:rPr lang="en-US" sz="2400" dirty="0">
                <a:solidFill>
                  <a:prstClr val="black"/>
                </a:solidFill>
                <a:latin typeface="Times New Roman" pitchFamily="18" charset="0"/>
              </a:rPr>
              <a:t> </a:t>
            </a:r>
            <a:r>
              <a:rPr lang="vi-VN" sz="2400" dirty="0" smtClean="0">
                <a:solidFill>
                  <a:prstClr val="black"/>
                </a:solidFill>
                <a:latin typeface="Times New Roman" pitchFamily="18" charset="0"/>
              </a:rPr>
              <a:t>tròn n</a:t>
            </a:r>
            <a:r>
              <a:rPr lang="en-US" sz="2400" dirty="0" err="1" smtClean="0">
                <a:solidFill>
                  <a:prstClr val="black"/>
                </a:solidFill>
                <a:latin typeface="Times New Roman" pitchFamily="18" charset="0"/>
              </a:rPr>
              <a:t>hư</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củ</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giờ</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cùng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giành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phần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xong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hơn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mở</a:t>
            </a:r>
            <a:r>
              <a:rPr lang="en-US" sz="2400" dirty="0">
                <a:solidFill>
                  <a:prstClr val="black"/>
                </a:solidFill>
                <a:latin typeface="Times New Roman" pitchFamily="18" charset="0"/>
              </a:rPr>
              <a:t> to </a:t>
            </a:r>
            <a:r>
              <a:rPr lang="en-US" sz="2400" dirty="0" err="1">
                <a:solidFill>
                  <a:prstClr val="black"/>
                </a:solidFill>
                <a:latin typeface="Times New Roman" pitchFamily="18" charset="0"/>
              </a:rPr>
              <a:t>đôi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hiền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dịu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mân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mê</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m</a:t>
            </a:r>
            <a:r>
              <a:rPr lang="vi-VN" sz="2400" dirty="0" smtClean="0">
                <a:solidFill>
                  <a:prstClr val="black"/>
                </a:solidFill>
                <a:latin typeface="Times New Roman" pitchFamily="18" charset="0"/>
              </a:rPr>
              <a:t>ớ</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mai</a:t>
            </a:r>
            <a:r>
              <a:rPr lang="en-US" sz="2400" dirty="0">
                <a:solidFill>
                  <a:prstClr val="black"/>
                </a:solidFill>
                <a:latin typeface="Times New Roman" pitchFamily="18" charset="0"/>
              </a:rPr>
              <a:t>. </a:t>
            </a:r>
            <a:endParaRPr lang="vi-VN" sz="2400" dirty="0" smtClean="0">
              <a:solidFill>
                <a:prstClr val="black"/>
              </a:solidFill>
              <a:latin typeface="Times New Roman" pitchFamily="18" charset="0"/>
            </a:endParaRPr>
          </a:p>
          <a:p>
            <a:pPr algn="r"/>
            <a:r>
              <a:rPr lang="vi-VN" sz="2400" dirty="0">
                <a:solidFill>
                  <a:prstClr val="black"/>
                </a:solidFill>
                <a:latin typeface="Times New Roman" pitchFamily="18" charset="0"/>
              </a:rPr>
              <a:t> </a:t>
            </a:r>
            <a:r>
              <a:rPr lang="vi-VN" sz="2400" dirty="0" smtClean="0">
                <a:solidFill>
                  <a:prstClr val="black"/>
                </a:solidFill>
                <a:latin typeface="Times New Roman" pitchFamily="18" charset="0"/>
              </a:rPr>
              <a:t>                              Theo Nguyễn Thi </a:t>
            </a:r>
            <a:endParaRPr lang="en-US" dirty="0">
              <a:solidFill>
                <a:prstClr val="black"/>
              </a:solidFill>
            </a:endParaRPr>
          </a:p>
        </p:txBody>
      </p:sp>
      <p:sp>
        <p:nvSpPr>
          <p:cNvPr id="8" name="TextBox 7"/>
          <p:cNvSpPr txBox="1"/>
          <p:nvPr/>
        </p:nvSpPr>
        <p:spPr>
          <a:xfrm>
            <a:off x="1857828" y="4100298"/>
            <a:ext cx="6858000" cy="461665"/>
          </a:xfrm>
          <a:prstGeom prst="rect">
            <a:avLst/>
          </a:prstGeom>
          <a:noFill/>
        </p:spPr>
        <p:txBody>
          <a:bodyPr wrap="square" rtlCol="0">
            <a:spAutoFit/>
          </a:bodyPr>
          <a:lstStyle/>
          <a:p>
            <a:pPr algn="just"/>
            <a:r>
              <a:rPr lang="en-US" sz="2400" dirty="0" err="1" smtClean="0">
                <a:solidFill>
                  <a:prstClr val="black"/>
                </a:solidFill>
                <a:latin typeface="Times New Roman" pitchFamily="18" charset="0"/>
              </a:rPr>
              <a:t>Thằng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Hiển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ngọng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líu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không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hai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đứa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lớn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Cái</a:t>
            </a:r>
            <a:r>
              <a:rPr lang="en-US" sz="2400" dirty="0" smtClean="0">
                <a:solidFill>
                  <a:prstClr val="black"/>
                </a:solidFill>
                <a:latin typeface="Times New Roman" pitchFamily="18" charset="0"/>
              </a:rPr>
              <a:t> </a:t>
            </a:r>
            <a:endParaRPr lang="en-US" sz="2400" dirty="0">
              <a:solidFill>
                <a:prstClr val="black"/>
              </a:solidFill>
            </a:endParaRPr>
          </a:p>
        </p:txBody>
      </p:sp>
      <p:sp>
        <p:nvSpPr>
          <p:cNvPr id="9" name="TextBox 8"/>
          <p:cNvSpPr txBox="1"/>
          <p:nvPr/>
        </p:nvSpPr>
        <p:spPr>
          <a:xfrm>
            <a:off x="533400" y="1143004"/>
            <a:ext cx="8153400" cy="1569660"/>
          </a:xfrm>
          <a:prstGeom prst="rect">
            <a:avLst/>
          </a:prstGeom>
          <a:noFill/>
        </p:spPr>
        <p:txBody>
          <a:bodyPr wrap="square" rtlCol="0">
            <a:spAutoFit/>
          </a:bodyPr>
          <a:lstStyle/>
          <a:p>
            <a:pPr algn="just"/>
            <a:r>
              <a:rPr lang="en-US" dirty="0">
                <a:solidFill>
                  <a:prstClr val="black"/>
                </a:solidFill>
                <a:latin typeface="Times New Roman" pitchFamily="18" charset="0"/>
              </a:rPr>
              <a:t>            </a:t>
            </a:r>
            <a:r>
              <a:rPr lang="en-US" sz="2400" dirty="0" err="1">
                <a:solidFill>
                  <a:prstClr val="black"/>
                </a:solidFill>
                <a:latin typeface="Times New Roman" pitchFamily="18" charset="0"/>
              </a:rPr>
              <a:t>Bé</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kẹp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quần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xuống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đội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cố</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dáng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lớp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nhỏ</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y </a:t>
            </a:r>
            <a:r>
              <a:rPr lang="en-US" sz="2400" dirty="0" err="1">
                <a:solidFill>
                  <a:prstClr val="black"/>
                </a:solidFill>
                <a:latin typeface="Times New Roman" pitchFamily="18" charset="0"/>
              </a:rPr>
              <a:t>hệt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dậy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khúc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khích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cười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chào</a:t>
            </a: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cô</a:t>
            </a:r>
            <a:r>
              <a:rPr lang="en-US" sz="2400" dirty="0" smtClean="0">
                <a:solidFill>
                  <a:prstClr val="black"/>
                </a:solidFill>
                <a:latin typeface="Times New Roman" pitchFamily="18" charset="0"/>
              </a:rPr>
              <a:t>.</a:t>
            </a:r>
            <a:endParaRPr lang="en-US" sz="2400" dirty="0">
              <a:solidFill>
                <a:prstClr val="black"/>
              </a:solidFill>
            </a:endParaRPr>
          </a:p>
        </p:txBody>
      </p:sp>
      <p:sp>
        <p:nvSpPr>
          <p:cNvPr id="10" name="TextBox 9"/>
          <p:cNvSpPr txBox="1"/>
          <p:nvPr/>
        </p:nvSpPr>
        <p:spPr>
          <a:xfrm>
            <a:off x="2971800" y="457200"/>
            <a:ext cx="5257800" cy="984885"/>
          </a:xfrm>
          <a:prstGeom prst="rect">
            <a:avLst/>
          </a:prstGeom>
          <a:noFill/>
        </p:spPr>
        <p:txBody>
          <a:bodyPr wrap="square" rtlCol="0">
            <a:spAutoFit/>
          </a:bodyPr>
          <a:lstStyle/>
          <a:p>
            <a:r>
              <a:rPr lang="en-US" sz="4000" dirty="0" err="1" smtClean="0">
                <a:solidFill>
                  <a:prstClr val="black"/>
                </a:solidFill>
                <a:latin typeface="Times New Roman" pitchFamily="18" charset="0"/>
                <a:cs typeface="Times New Roman" pitchFamily="18" charset="0"/>
              </a:rPr>
              <a:t>Cô</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giáo</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tí</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hon</a:t>
            </a:r>
            <a:endParaRPr lang="en-US" sz="4000" dirty="0" smtClean="0">
              <a:solidFill>
                <a:prstClr val="black"/>
              </a:solidFill>
              <a:latin typeface="Times New Roman" pitchFamily="18" charset="0"/>
              <a:cs typeface="Times New Roman" pitchFamily="18" charset="0"/>
            </a:endParaRPr>
          </a:p>
          <a:p>
            <a:endParaRPr lang="en-US" dirty="0">
              <a:solidFill>
                <a:prstClr val="black"/>
              </a:solidFill>
            </a:endParaRPr>
          </a:p>
        </p:txBody>
      </p:sp>
    </p:spTree>
    <p:extLst>
      <p:ext uri="{BB962C8B-B14F-4D97-AF65-F5344CB8AC3E}">
        <p14:creationId xmlns:p14="http://schemas.microsoft.com/office/powerpoint/2010/main" val="626839993"/>
      </p:ext>
    </p:extLst>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1.bmp"/>
          <p:cNvPicPr>
            <a:picLocks noChangeAspect="1"/>
          </p:cNvPicPr>
          <p:nvPr/>
        </p:nvPicPr>
        <p:blipFill>
          <a:blip r:embed="rId2"/>
          <a:stretch>
            <a:fillRect/>
          </a:stretch>
        </p:blipFill>
        <p:spPr>
          <a:xfrm>
            <a:off x="0" y="0"/>
            <a:ext cx="9525000" cy="6858000"/>
          </a:xfrm>
          <a:prstGeom prst="rect">
            <a:avLst/>
          </a:prstGeom>
        </p:spPr>
      </p:pic>
      <p:sp>
        <p:nvSpPr>
          <p:cNvPr id="2" name="Rectangle 1"/>
          <p:cNvSpPr/>
          <p:nvPr/>
        </p:nvSpPr>
        <p:spPr>
          <a:xfrm>
            <a:off x="609600" y="457212"/>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533400" y="2633008"/>
            <a:ext cx="8153400" cy="1938992"/>
          </a:xfrm>
          <a:prstGeom prst="rect">
            <a:avLst/>
          </a:prstGeom>
          <a:solidFill>
            <a:schemeClr val="accent6">
              <a:lumMod val="60000"/>
              <a:lumOff val="40000"/>
            </a:schemeClr>
          </a:solidFill>
        </p:spPr>
        <p:txBody>
          <a:bodyPr wrap="square" rtlCol="0">
            <a:spAutoFit/>
          </a:bodyPr>
          <a:lstStyle/>
          <a:p>
            <a:pPr algn="just">
              <a:spcBef>
                <a:spcPct val="50000"/>
              </a:spcBef>
            </a:pP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b="1" dirty="0" err="1">
                <a:solidFill>
                  <a:srgbClr val="FF0000"/>
                </a:solidFill>
                <a:latin typeface="Times New Roman" pitchFamily="18" charset="0"/>
              </a:rPr>
              <a:t>treo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nón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mặt</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tỉnh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khô</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b</a:t>
            </a:r>
            <a:r>
              <a:rPr lang="vi-VN" sz="2400" dirty="0">
                <a:solidFill>
                  <a:prstClr val="black"/>
                </a:solidFill>
                <a:latin typeface="Times New Roman" pitchFamily="18" charset="0"/>
              </a:rPr>
              <a:t>ẻ</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nhánh</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trâm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bầu</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chống</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hai</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tay</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chị</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như</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Bé</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đưa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mắt</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tay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cầm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trâm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bầu</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nhịp</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nhịp</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trên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từng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tiếng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Đàn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ríu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rít</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đánh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theo.</a:t>
            </a:r>
            <a:endParaRPr lang="en-US" sz="2400" dirty="0">
              <a:solidFill>
                <a:prstClr val="black"/>
              </a:solidFill>
            </a:endParaRPr>
          </a:p>
        </p:txBody>
      </p:sp>
      <p:sp>
        <p:nvSpPr>
          <p:cNvPr id="6" name="TextBox 5"/>
          <p:cNvSpPr txBox="1"/>
          <p:nvPr/>
        </p:nvSpPr>
        <p:spPr>
          <a:xfrm>
            <a:off x="533400" y="4572006"/>
            <a:ext cx="8153400" cy="1569660"/>
          </a:xfrm>
          <a:prstGeom prst="rect">
            <a:avLst/>
          </a:prstGeom>
          <a:solidFill>
            <a:schemeClr val="accent4">
              <a:lumMod val="60000"/>
              <a:lumOff val="40000"/>
            </a:schemeClr>
          </a:solidFill>
        </p:spPr>
        <p:txBody>
          <a:bodyPr wrap="square" rtlCol="0">
            <a:spAutoFit/>
          </a:bodyPr>
          <a:lstStyle/>
          <a:p>
            <a:pPr algn="just"/>
            <a:r>
              <a:rPr lang="vi-VN" sz="2400" dirty="0">
                <a:solidFill>
                  <a:prstClr val="black"/>
                </a:solidFill>
                <a:latin typeface="Times New Roman" pitchFamily="18" charset="0"/>
              </a:rPr>
              <a:t>l</a:t>
            </a:r>
            <a:r>
              <a:rPr lang="vi-VN" sz="2400" dirty="0" smtClean="0">
                <a:solidFill>
                  <a:prstClr val="black"/>
                </a:solidFill>
                <a:latin typeface="Times New Roman" pitchFamily="18" charset="0"/>
              </a:rPr>
              <a:t>ớn. Cái </a:t>
            </a:r>
            <a:r>
              <a:rPr lang="en-US" sz="2400" dirty="0" err="1" smtClean="0">
                <a:solidFill>
                  <a:prstClr val="black"/>
                </a:solidFill>
                <a:latin typeface="Times New Roman" pitchFamily="18" charset="0"/>
              </a:rPr>
              <a:t>Anh</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núng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nính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gọn</a:t>
            </a: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tr</a:t>
            </a:r>
            <a:r>
              <a:rPr lang="vi-VN" sz="2400" dirty="0" smtClean="0">
                <a:solidFill>
                  <a:prstClr val="black"/>
                </a:solidFill>
                <a:latin typeface="Times New Roman" pitchFamily="18" charset="0"/>
              </a:rPr>
              <a:t>òn </a:t>
            </a:r>
            <a:r>
              <a:rPr lang="en-US" sz="2400" dirty="0" err="1" smtClean="0">
                <a:solidFill>
                  <a:prstClr val="black"/>
                </a:solidFill>
                <a:latin typeface="Times New Roman" pitchFamily="18" charset="0"/>
              </a:rPr>
              <a:t>như</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củ</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giờ</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cùng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giành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phần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xong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hơn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mở</a:t>
            </a:r>
            <a:r>
              <a:rPr lang="en-US" sz="2400" dirty="0">
                <a:solidFill>
                  <a:prstClr val="black"/>
                </a:solidFill>
                <a:latin typeface="Times New Roman" pitchFamily="18" charset="0"/>
              </a:rPr>
              <a:t> to </a:t>
            </a:r>
            <a:r>
              <a:rPr lang="en-US" sz="2400" dirty="0" err="1">
                <a:solidFill>
                  <a:prstClr val="black"/>
                </a:solidFill>
                <a:latin typeface="Times New Roman" pitchFamily="18" charset="0"/>
              </a:rPr>
              <a:t>đôi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hiền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dịu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mân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mê</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m</a:t>
            </a:r>
            <a:r>
              <a:rPr lang="vi-VN" sz="2400" dirty="0" smtClean="0">
                <a:solidFill>
                  <a:prstClr val="black"/>
                </a:solidFill>
                <a:latin typeface="Times New Roman" pitchFamily="18" charset="0"/>
              </a:rPr>
              <a:t>ớ</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mai</a:t>
            </a:r>
            <a:r>
              <a:rPr lang="en-US" sz="2400" dirty="0">
                <a:solidFill>
                  <a:prstClr val="black"/>
                </a:solidFill>
                <a:latin typeface="Times New Roman" pitchFamily="18" charset="0"/>
              </a:rPr>
              <a:t>. </a:t>
            </a:r>
            <a:endParaRPr lang="en-US" dirty="0">
              <a:solidFill>
                <a:prstClr val="black"/>
              </a:solidFill>
            </a:endParaRPr>
          </a:p>
        </p:txBody>
      </p:sp>
      <p:sp>
        <p:nvSpPr>
          <p:cNvPr id="8" name="TextBox 7"/>
          <p:cNvSpPr txBox="1"/>
          <p:nvPr/>
        </p:nvSpPr>
        <p:spPr>
          <a:xfrm>
            <a:off x="2819400" y="4114812"/>
            <a:ext cx="5867400" cy="461665"/>
          </a:xfrm>
          <a:prstGeom prst="rect">
            <a:avLst/>
          </a:prstGeom>
          <a:solidFill>
            <a:schemeClr val="accent4">
              <a:lumMod val="60000"/>
              <a:lumOff val="40000"/>
            </a:schemeClr>
          </a:solidFill>
        </p:spPr>
        <p:txBody>
          <a:bodyPr wrap="square" rtlCol="0">
            <a:spAutoFit/>
          </a:bodyPr>
          <a:lstStyle/>
          <a:p>
            <a:pPr algn="just"/>
            <a:r>
              <a:rPr lang="en-US" sz="2400" dirty="0" err="1" smtClean="0">
                <a:solidFill>
                  <a:prstClr val="black"/>
                </a:solidFill>
                <a:latin typeface="Times New Roman" pitchFamily="18" charset="0"/>
              </a:rPr>
              <a:t>Thằng</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Hiển</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ngọng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líu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không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kịp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endParaRPr lang="en-US" sz="2400" dirty="0">
              <a:solidFill>
                <a:prstClr val="black"/>
              </a:solidFill>
            </a:endParaRPr>
          </a:p>
        </p:txBody>
      </p:sp>
      <p:sp>
        <p:nvSpPr>
          <p:cNvPr id="9" name="TextBox 8"/>
          <p:cNvSpPr txBox="1"/>
          <p:nvPr/>
        </p:nvSpPr>
        <p:spPr>
          <a:xfrm>
            <a:off x="533400" y="1143004"/>
            <a:ext cx="8153400" cy="1569660"/>
          </a:xfrm>
          <a:prstGeom prst="rect">
            <a:avLst/>
          </a:prstGeom>
          <a:solidFill>
            <a:schemeClr val="accent5">
              <a:lumMod val="60000"/>
              <a:lumOff val="40000"/>
            </a:schemeClr>
          </a:solidFill>
        </p:spPr>
        <p:txBody>
          <a:bodyPr wrap="square" rtlCol="0">
            <a:spAutoFit/>
          </a:bodyPr>
          <a:lstStyle/>
          <a:p>
            <a:pPr algn="just"/>
            <a:r>
              <a:rPr lang="en-US" sz="2000" dirty="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b="1" dirty="0" err="1">
                <a:solidFill>
                  <a:srgbClr val="FF0000"/>
                </a:solidFill>
                <a:latin typeface="Times New Roman" pitchFamily="18" charset="0"/>
              </a:rPr>
              <a:t>kẹp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thả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quần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xuống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lấy</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cái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nón</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đội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cố</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bắt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chước</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dáng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đi</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khoan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thai</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lớp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nhỏ</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b="1" dirty="0">
                <a:solidFill>
                  <a:srgbClr val="FF0000"/>
                </a:solidFill>
                <a:latin typeface="Times New Roman" pitchFamily="18" charset="0"/>
              </a:rPr>
              <a:t>y </a:t>
            </a:r>
            <a:r>
              <a:rPr lang="en-US" sz="2400" b="1" dirty="0" err="1">
                <a:solidFill>
                  <a:srgbClr val="FF0000"/>
                </a:solidFill>
                <a:latin typeface="Times New Roman" pitchFamily="18" charset="0"/>
              </a:rPr>
              <a:t>hệt</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dậy</a:t>
            </a:r>
            <a:r>
              <a:rPr lang="en-US" sz="2400" dirty="0">
                <a:solidFill>
                  <a:prstClr val="black"/>
                </a:solidFill>
                <a:latin typeface="Times New Roman" pitchFamily="18" charset="0"/>
              </a:rPr>
              <a:t>, </a:t>
            </a:r>
            <a:r>
              <a:rPr lang="en-US" sz="2400" b="1" dirty="0" err="1">
                <a:solidFill>
                  <a:srgbClr val="FF0000"/>
                </a:solidFill>
                <a:latin typeface="Times New Roman" pitchFamily="18" charset="0"/>
              </a:rPr>
              <a:t>khúc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khích</a:t>
            </a:r>
            <a:r>
              <a:rPr lang="en-US" sz="2400" b="1" dirty="0">
                <a:solidFill>
                  <a:srgbClr val="FF0000"/>
                </a:solidFill>
                <a:latin typeface="Times New Roman" pitchFamily="18" charset="0"/>
              </a:rPr>
              <a:t> </a:t>
            </a:r>
            <a:r>
              <a:rPr lang="en-US" sz="2400" dirty="0" err="1">
                <a:solidFill>
                  <a:prstClr val="black"/>
                </a:solidFill>
                <a:latin typeface="Times New Roman" pitchFamily="18" charset="0"/>
              </a:rPr>
              <a:t>cười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a:t>
            </a:r>
            <a:endParaRPr lang="en-US" sz="2400" dirty="0">
              <a:solidFill>
                <a:prstClr val="black"/>
              </a:solidFill>
            </a:endParaRPr>
          </a:p>
        </p:txBody>
      </p:sp>
      <p:sp>
        <p:nvSpPr>
          <p:cNvPr id="10" name="TextBox 9"/>
          <p:cNvSpPr txBox="1"/>
          <p:nvPr/>
        </p:nvSpPr>
        <p:spPr>
          <a:xfrm>
            <a:off x="2969771" y="257156"/>
            <a:ext cx="5257800" cy="984885"/>
          </a:xfrm>
          <a:prstGeom prst="rect">
            <a:avLst/>
          </a:prstGeom>
          <a:noFill/>
        </p:spPr>
        <p:txBody>
          <a:bodyPr wrap="square" rtlCol="0">
            <a:spAutoFit/>
          </a:bodyPr>
          <a:lstStyle/>
          <a:p>
            <a:r>
              <a:rPr lang="en-US" sz="4000" dirty="0">
                <a:solidFill>
                  <a:prstClr val="black"/>
                </a:solidFill>
                <a:latin typeface="Times New Roman" pitchFamily="18" charset="0"/>
                <a:cs typeface="Times New Roman" pitchFamily="18" charset="0"/>
              </a:rPr>
              <a:t>Cô </a:t>
            </a:r>
            <a:r>
              <a:rPr lang="en-US" sz="4000" dirty="0" err="1">
                <a:solidFill>
                  <a:prstClr val="black"/>
                </a:solidFill>
                <a:latin typeface="Times New Roman" pitchFamily="18" charset="0"/>
                <a:cs typeface="Times New Roman" pitchFamily="18" charset="0"/>
              </a:rPr>
              <a:t>giáo</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tí</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hon</a:t>
            </a:r>
            <a:endParaRPr lang="en-US" sz="4000" dirty="0">
              <a:solidFill>
                <a:prstClr val="black"/>
              </a:solidFill>
              <a:latin typeface="Times New Roman" pitchFamily="18" charset="0"/>
              <a:cs typeface="Times New Roman" pitchFamily="18" charset="0"/>
            </a:endParaRPr>
          </a:p>
          <a:p>
            <a:endParaRPr lang="en-US" dirty="0">
              <a:solidFill>
                <a:prstClr val="black"/>
              </a:solidFill>
            </a:endParaRPr>
          </a:p>
        </p:txBody>
      </p:sp>
    </p:spTree>
    <p:extLst>
      <p:ext uri="{BB962C8B-B14F-4D97-AF65-F5344CB8AC3E}">
        <p14:creationId xmlns:p14="http://schemas.microsoft.com/office/powerpoint/2010/main" val="541067242"/>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Right)">
                                      <p:cBhvr>
                                        <p:cTn id="17" dur="1000"/>
                                        <p:tgtEl>
                                          <p:spTgt spid="6"/>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864100" y="13335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b="1" smtClean="0">
                <a:solidFill>
                  <a:srgbClr val="731107"/>
                </a:solidFill>
              </a:rPr>
              <a:t>Theo Nguyễn Thi</a:t>
            </a:r>
          </a:p>
        </p:txBody>
      </p:sp>
      <p:sp>
        <p:nvSpPr>
          <p:cNvPr id="5123" name="WordArt 5"/>
          <p:cNvSpPr>
            <a:spLocks noChangeArrowheads="1" noChangeShapeType="1" noTextEdit="1"/>
          </p:cNvSpPr>
          <p:nvPr/>
        </p:nvSpPr>
        <p:spPr bwMode="auto">
          <a:xfrm>
            <a:off x="2590800" y="914400"/>
            <a:ext cx="3733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Cô giáo tí hon</a:t>
            </a:r>
          </a:p>
        </p:txBody>
      </p:sp>
      <p:sp>
        <p:nvSpPr>
          <p:cNvPr id="4104" name="Line 8"/>
          <p:cNvSpPr>
            <a:spLocks noChangeShapeType="1"/>
          </p:cNvSpPr>
          <p:nvPr/>
        </p:nvSpPr>
        <p:spPr bwMode="auto">
          <a:xfrm>
            <a:off x="4724400" y="1828800"/>
            <a:ext cx="0" cy="274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4105" name="Text Box 9"/>
          <p:cNvSpPr txBox="1">
            <a:spLocks noChangeArrowheads="1"/>
          </p:cNvSpPr>
          <p:nvPr/>
        </p:nvSpPr>
        <p:spPr bwMode="auto">
          <a:xfrm>
            <a:off x="457200" y="18430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b="1" smtClean="0">
                <a:solidFill>
                  <a:srgbClr val="FF3300"/>
                </a:solidFill>
              </a:rPr>
              <a:t>Luyện đọc:</a:t>
            </a:r>
          </a:p>
        </p:txBody>
      </p:sp>
      <p:sp>
        <p:nvSpPr>
          <p:cNvPr id="4106" name="Text Box 10"/>
          <p:cNvSpPr txBox="1">
            <a:spLocks noChangeArrowheads="1"/>
          </p:cNvSpPr>
          <p:nvPr/>
        </p:nvSpPr>
        <p:spPr bwMode="auto">
          <a:xfrm>
            <a:off x="5181600" y="17668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b="1" smtClean="0">
                <a:solidFill>
                  <a:srgbClr val="FF3300"/>
                </a:solidFill>
              </a:rPr>
              <a:t>Từ ngữ:</a:t>
            </a:r>
          </a:p>
        </p:txBody>
      </p:sp>
      <p:sp>
        <p:nvSpPr>
          <p:cNvPr id="4107" name="Text Box 11"/>
          <p:cNvSpPr txBox="1">
            <a:spLocks noChangeArrowheads="1"/>
          </p:cNvSpPr>
          <p:nvPr/>
        </p:nvSpPr>
        <p:spPr bwMode="auto">
          <a:xfrm>
            <a:off x="381000" y="22860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bắt chước,  khoai thai,  khúc khích,  ríu rít,     ngọng líu,  củ khoai</a:t>
            </a:r>
          </a:p>
        </p:txBody>
      </p:sp>
      <p:sp>
        <p:nvSpPr>
          <p:cNvPr id="4118" name="Text Box 22"/>
          <p:cNvSpPr txBox="1">
            <a:spLocks noChangeArrowheads="1"/>
          </p:cNvSpPr>
          <p:nvPr/>
        </p:nvSpPr>
        <p:spPr bwMode="auto">
          <a:xfrm>
            <a:off x="76200" y="4648200"/>
            <a:ext cx="906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600" b="1" smtClean="0">
                <a:solidFill>
                  <a:srgbClr val="003399"/>
                </a:solidFill>
              </a:rPr>
              <a:t>- Bài được chia thành 3 đoạn:</a:t>
            </a:r>
          </a:p>
          <a:p>
            <a:pPr eaLnBrk="1" fontAlgn="base" hangingPunct="1">
              <a:spcBef>
                <a:spcPct val="0"/>
              </a:spcBef>
              <a:spcAft>
                <a:spcPct val="0"/>
              </a:spcAft>
            </a:pPr>
            <a:r>
              <a:rPr lang="en-US" altLang="en-US" sz="2600" b="1" smtClean="0">
                <a:solidFill>
                  <a:srgbClr val="003399"/>
                </a:solidFill>
              </a:rPr>
              <a:t>+ Đoạn 1 : </a:t>
            </a:r>
            <a:r>
              <a:rPr lang="en-US" altLang="en-US" sz="2600" b="1" i="1" smtClean="0">
                <a:solidFill>
                  <a:srgbClr val="003399"/>
                </a:solidFill>
              </a:rPr>
              <a:t>Bé kẹp tóc lại ... khúc khích cười chào cô.</a:t>
            </a:r>
            <a:endParaRPr lang="en-US" altLang="en-US" sz="2600" b="1" smtClean="0">
              <a:solidFill>
                <a:srgbClr val="003399"/>
              </a:solidFill>
            </a:endParaRPr>
          </a:p>
          <a:p>
            <a:pPr eaLnBrk="1" fontAlgn="base" hangingPunct="1">
              <a:spcBef>
                <a:spcPct val="0"/>
              </a:spcBef>
              <a:spcAft>
                <a:spcPct val="0"/>
              </a:spcAft>
            </a:pPr>
            <a:r>
              <a:rPr lang="en-US" altLang="en-US" sz="2600" b="1" smtClean="0">
                <a:solidFill>
                  <a:srgbClr val="003399"/>
                </a:solidFill>
              </a:rPr>
              <a:t>+ Đoạn 2 : </a:t>
            </a:r>
            <a:r>
              <a:rPr lang="en-US" altLang="en-US" sz="2600" b="1" i="1" smtClean="0">
                <a:solidFill>
                  <a:srgbClr val="003399"/>
                </a:solidFill>
              </a:rPr>
              <a:t>Bé treo nón ... đàn em ríu rít đánh vần theo.</a:t>
            </a:r>
            <a:endParaRPr lang="en-US" altLang="en-US" sz="2600" b="1" smtClean="0">
              <a:solidFill>
                <a:srgbClr val="003399"/>
              </a:solidFill>
            </a:endParaRPr>
          </a:p>
          <a:p>
            <a:pPr eaLnBrk="1" fontAlgn="base" hangingPunct="1">
              <a:spcBef>
                <a:spcPct val="0"/>
              </a:spcBef>
              <a:spcAft>
                <a:spcPct val="0"/>
              </a:spcAft>
            </a:pPr>
            <a:r>
              <a:rPr lang="en-US" altLang="en-US" sz="2600" b="1" smtClean="0">
                <a:solidFill>
                  <a:srgbClr val="003399"/>
                </a:solidFill>
              </a:rPr>
              <a:t>+ Đoạn 3 : Phần còn lại.</a:t>
            </a:r>
          </a:p>
        </p:txBody>
      </p:sp>
      <p:sp>
        <p:nvSpPr>
          <p:cNvPr id="4128" name="Text Box 32">
            <a:hlinkClick r:id="rId2" action="ppaction://hlinksldjump"/>
          </p:cNvPr>
          <p:cNvSpPr txBox="1">
            <a:spLocks noChangeArrowheads="1"/>
          </p:cNvSpPr>
          <p:nvPr/>
        </p:nvSpPr>
        <p:spPr bwMode="auto">
          <a:xfrm>
            <a:off x="5562600" y="40386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 Núng nính</a:t>
            </a:r>
          </a:p>
        </p:txBody>
      </p:sp>
      <p:sp>
        <p:nvSpPr>
          <p:cNvPr id="4129" name="Text Box 33">
            <a:hlinkClick r:id="rId3" action="ppaction://hlinksldjump"/>
          </p:cNvPr>
          <p:cNvSpPr txBox="1">
            <a:spLocks noChangeArrowheads="1"/>
          </p:cNvSpPr>
          <p:nvPr/>
        </p:nvSpPr>
        <p:spPr bwMode="auto">
          <a:xfrm>
            <a:off x="5486400" y="3581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 Trâm bầu</a:t>
            </a:r>
          </a:p>
        </p:txBody>
      </p:sp>
      <p:sp>
        <p:nvSpPr>
          <p:cNvPr id="4130" name="Text Box 34"/>
          <p:cNvSpPr txBox="1">
            <a:spLocks noChangeArrowheads="1"/>
          </p:cNvSpPr>
          <p:nvPr/>
        </p:nvSpPr>
        <p:spPr bwMode="auto">
          <a:xfrm>
            <a:off x="5524500" y="3108325"/>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 Tỉnh khô</a:t>
            </a:r>
          </a:p>
        </p:txBody>
      </p:sp>
      <p:sp>
        <p:nvSpPr>
          <p:cNvPr id="4131" name="Text Box 35">
            <a:hlinkClick r:id="rId4" action="ppaction://hlinksldjump"/>
          </p:cNvPr>
          <p:cNvSpPr txBox="1">
            <a:spLocks noChangeArrowheads="1"/>
          </p:cNvSpPr>
          <p:nvPr/>
        </p:nvSpPr>
        <p:spPr bwMode="auto">
          <a:xfrm>
            <a:off x="5524500" y="2193925"/>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 Khoan thai</a:t>
            </a:r>
          </a:p>
        </p:txBody>
      </p:sp>
      <p:sp>
        <p:nvSpPr>
          <p:cNvPr id="4132" name="Text Box 36">
            <a:hlinkClick r:id="rId5" action="ppaction://hlinksldjump"/>
          </p:cNvPr>
          <p:cNvSpPr txBox="1">
            <a:spLocks noChangeArrowheads="1"/>
          </p:cNvSpPr>
          <p:nvPr/>
        </p:nvSpPr>
        <p:spPr bwMode="auto">
          <a:xfrm>
            <a:off x="5524500" y="2651125"/>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smtClean="0">
                <a:solidFill>
                  <a:srgbClr val="0000FF"/>
                </a:solidFill>
              </a:rPr>
              <a:t>- Khúc khích</a:t>
            </a:r>
          </a:p>
        </p:txBody>
      </p:sp>
      <p:sp>
        <p:nvSpPr>
          <p:cNvPr id="4133" name="Rectangle 37"/>
          <p:cNvSpPr>
            <a:spLocks noChangeArrowheads="1"/>
          </p:cNvSpPr>
          <p:nvPr/>
        </p:nvSpPr>
        <p:spPr bwMode="auto">
          <a:xfrm>
            <a:off x="0" y="4191000"/>
            <a:ext cx="51054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ltLang="en-US" sz="2600" b="1" smtClean="0">
                <a:solidFill>
                  <a:srgbClr val="000000"/>
                </a:solidFill>
              </a:rPr>
              <a:t>    </a:t>
            </a:r>
            <a:r>
              <a:rPr lang="en-US" altLang="en-US" sz="2600" b="1" i="1" smtClean="0">
                <a:solidFill>
                  <a:srgbClr val="000000"/>
                </a:solidFill>
              </a:rPr>
              <a:t>Nó cố bắt trước dáng đi khoan thai của cô giáo   khi cô bước vào lớp.</a:t>
            </a:r>
          </a:p>
        </p:txBody>
      </p:sp>
      <p:sp>
        <p:nvSpPr>
          <p:cNvPr id="4139" name="Rectangle 43"/>
          <p:cNvSpPr>
            <a:spLocks noChangeArrowheads="1"/>
          </p:cNvSpPr>
          <p:nvPr/>
        </p:nvSpPr>
        <p:spPr bwMode="auto">
          <a:xfrm>
            <a:off x="152400" y="5334000"/>
            <a:ext cx="533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600" b="1" i="1" smtClean="0">
                <a:solidFill>
                  <a:srgbClr val="000000"/>
                </a:solidFill>
              </a:rPr>
              <a:t>   Bé đưa mắt nhìn đám học trò,   tay cầm nhánh trâm bầu   nhịp nhịp trên tấm bảng.</a:t>
            </a:r>
          </a:p>
        </p:txBody>
      </p:sp>
      <p:sp>
        <p:nvSpPr>
          <p:cNvPr id="4140" name="Text Box 44"/>
          <p:cNvSpPr txBox="1">
            <a:spLocks noChangeArrowheads="1"/>
          </p:cNvSpPr>
          <p:nvPr/>
        </p:nvSpPr>
        <p:spPr bwMode="auto">
          <a:xfrm>
            <a:off x="3606800" y="44958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4000" smtClean="0">
                <a:solidFill>
                  <a:srgbClr val="FF0000"/>
                </a:solidFill>
              </a:rPr>
              <a:t>/</a:t>
            </a:r>
          </a:p>
        </p:txBody>
      </p:sp>
      <p:sp>
        <p:nvSpPr>
          <p:cNvPr id="4141" name="Text Box 45"/>
          <p:cNvSpPr txBox="1">
            <a:spLocks noChangeArrowheads="1"/>
          </p:cNvSpPr>
          <p:nvPr/>
        </p:nvSpPr>
        <p:spPr bwMode="auto">
          <a:xfrm>
            <a:off x="2209800" y="49022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4000" smtClean="0">
                <a:solidFill>
                  <a:srgbClr val="FF0000"/>
                </a:solidFill>
              </a:rPr>
              <a:t>//</a:t>
            </a:r>
          </a:p>
        </p:txBody>
      </p:sp>
      <p:sp>
        <p:nvSpPr>
          <p:cNvPr id="4142" name="Text Box 46"/>
          <p:cNvSpPr txBox="1">
            <a:spLocks noChangeArrowheads="1"/>
          </p:cNvSpPr>
          <p:nvPr/>
        </p:nvSpPr>
        <p:spPr bwMode="auto">
          <a:xfrm>
            <a:off x="5092700" y="52451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4000" smtClean="0">
                <a:solidFill>
                  <a:srgbClr val="FF0000"/>
                </a:solidFill>
              </a:rPr>
              <a:t>/</a:t>
            </a:r>
          </a:p>
        </p:txBody>
      </p:sp>
      <p:sp>
        <p:nvSpPr>
          <p:cNvPr id="4143" name="Text Box 47"/>
          <p:cNvSpPr txBox="1">
            <a:spLocks noChangeArrowheads="1"/>
          </p:cNvSpPr>
          <p:nvPr/>
        </p:nvSpPr>
        <p:spPr bwMode="auto">
          <a:xfrm>
            <a:off x="4000500" y="56261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4000" smtClean="0">
                <a:solidFill>
                  <a:srgbClr val="FF0000"/>
                </a:solidFill>
              </a:rPr>
              <a:t>/</a:t>
            </a:r>
          </a:p>
        </p:txBody>
      </p:sp>
      <p:sp>
        <p:nvSpPr>
          <p:cNvPr id="4144" name="Text Box 48"/>
          <p:cNvSpPr txBox="1">
            <a:spLocks noChangeArrowheads="1"/>
          </p:cNvSpPr>
          <p:nvPr/>
        </p:nvSpPr>
        <p:spPr bwMode="auto">
          <a:xfrm>
            <a:off x="3340100" y="6042025"/>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4000" smtClean="0">
                <a:solidFill>
                  <a:srgbClr val="FF0000"/>
                </a:solidFill>
              </a:rPr>
              <a:t>//</a:t>
            </a:r>
          </a:p>
        </p:txBody>
      </p:sp>
      <p:sp>
        <p:nvSpPr>
          <p:cNvPr id="5143" name="Text Box 51"/>
          <p:cNvSpPr txBox="1">
            <a:spLocks noChangeArrowheads="1"/>
          </p:cNvSpPr>
          <p:nvPr/>
        </p:nvSpPr>
        <p:spPr bwMode="auto">
          <a:xfrm>
            <a:off x="2197100" y="4191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800" smtClean="0">
                <a:solidFill>
                  <a:srgbClr val="000000"/>
                </a:solidFill>
              </a:rPr>
              <a:t>Tập đọc</a:t>
            </a:r>
          </a:p>
        </p:txBody>
      </p:sp>
      <p:sp>
        <p:nvSpPr>
          <p:cNvPr id="4150" name="Text Box 54"/>
          <p:cNvSpPr txBox="1">
            <a:spLocks noChangeArrowheads="1"/>
          </p:cNvSpPr>
          <p:nvPr/>
        </p:nvSpPr>
        <p:spPr bwMode="auto">
          <a:xfrm>
            <a:off x="228600" y="5562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800" dirty="0" smtClean="0">
                <a:solidFill>
                  <a:srgbClr val="663300"/>
                </a:solidFill>
              </a:rPr>
              <a:t> </a:t>
            </a:r>
            <a:r>
              <a:rPr lang="en-US" altLang="en-US" sz="2800" dirty="0" err="1" smtClean="0">
                <a:solidFill>
                  <a:srgbClr val="663300"/>
                </a:solidFill>
              </a:rPr>
              <a:t>Tìm</a:t>
            </a:r>
            <a:r>
              <a:rPr lang="en-US" altLang="en-US" sz="2800" dirty="0" smtClean="0">
                <a:solidFill>
                  <a:srgbClr val="663300"/>
                </a:solidFill>
              </a:rPr>
              <a:t> </a:t>
            </a:r>
            <a:r>
              <a:rPr lang="en-US" altLang="en-US" sz="2800" dirty="0" err="1" smtClean="0">
                <a:solidFill>
                  <a:srgbClr val="663300"/>
                </a:solidFill>
              </a:rPr>
              <a:t>từ</a:t>
            </a:r>
            <a:r>
              <a:rPr lang="en-US" altLang="en-US" sz="2800" dirty="0" smtClean="0">
                <a:solidFill>
                  <a:srgbClr val="663300"/>
                </a:solidFill>
              </a:rPr>
              <a:t> </a:t>
            </a:r>
            <a:r>
              <a:rPr lang="en-US" altLang="en-US" sz="2800" dirty="0" err="1" smtClean="0">
                <a:solidFill>
                  <a:srgbClr val="663300"/>
                </a:solidFill>
              </a:rPr>
              <a:t>trái</a:t>
            </a:r>
            <a:r>
              <a:rPr lang="en-US" altLang="en-US" sz="2800" dirty="0" smtClean="0">
                <a:solidFill>
                  <a:srgbClr val="663300"/>
                </a:solidFill>
              </a:rPr>
              <a:t> </a:t>
            </a:r>
            <a:r>
              <a:rPr lang="en-US" altLang="en-US" sz="2800" dirty="0" err="1" smtClean="0">
                <a:solidFill>
                  <a:srgbClr val="663300"/>
                </a:solidFill>
              </a:rPr>
              <a:t>nghĩa</a:t>
            </a:r>
            <a:r>
              <a:rPr lang="en-US" altLang="en-US" sz="2800" dirty="0" smtClean="0">
                <a:solidFill>
                  <a:srgbClr val="663300"/>
                </a:solidFill>
              </a:rPr>
              <a:t> </a:t>
            </a:r>
            <a:r>
              <a:rPr lang="en-US" altLang="en-US" sz="2800" dirty="0" err="1" smtClean="0">
                <a:solidFill>
                  <a:srgbClr val="663300"/>
                </a:solidFill>
              </a:rPr>
              <a:t>với</a:t>
            </a:r>
            <a:r>
              <a:rPr lang="en-US" altLang="en-US" sz="2800" dirty="0" smtClean="0">
                <a:solidFill>
                  <a:srgbClr val="663300"/>
                </a:solidFill>
              </a:rPr>
              <a:t> </a:t>
            </a:r>
            <a:r>
              <a:rPr lang="en-US" altLang="en-US" sz="2800" dirty="0" err="1" smtClean="0">
                <a:solidFill>
                  <a:srgbClr val="663300"/>
                </a:solidFill>
              </a:rPr>
              <a:t>khoan</a:t>
            </a:r>
            <a:r>
              <a:rPr lang="en-US" altLang="en-US" sz="2800" dirty="0" smtClean="0">
                <a:solidFill>
                  <a:srgbClr val="663300"/>
                </a:solidFill>
              </a:rPr>
              <a:t> </a:t>
            </a:r>
            <a:r>
              <a:rPr lang="en-US" altLang="en-US" sz="2800" dirty="0" err="1" smtClean="0">
                <a:solidFill>
                  <a:srgbClr val="663300"/>
                </a:solidFill>
              </a:rPr>
              <a:t>thai</a:t>
            </a:r>
            <a:r>
              <a:rPr lang="en-US" altLang="en-US" sz="2800" dirty="0" smtClean="0">
                <a:solidFill>
                  <a:srgbClr val="663300"/>
                </a:solidFill>
              </a:rPr>
              <a:t>?</a:t>
            </a:r>
          </a:p>
        </p:txBody>
      </p:sp>
    </p:spTree>
    <p:extLst>
      <p:ext uri="{BB962C8B-B14F-4D97-AF65-F5344CB8AC3E}">
        <p14:creationId xmlns:p14="http://schemas.microsoft.com/office/powerpoint/2010/main" val="2457527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blinds(horizontal)">
                                      <p:cBhvr>
                                        <p:cTn id="7" dur="500"/>
                                        <p:tgtEl>
                                          <p:spTgt spid="4104"/>
                                        </p:tgtEl>
                                      </p:cBhvr>
                                    </p:animEffect>
                                  </p:childTnLst>
                                </p:cTn>
                              </p:par>
                              <p:par>
                                <p:cTn id="8" presetID="3" presetClass="entr" presetSubtype="10" fill="hold" nodeType="withEffect">
                                  <p:stCondLst>
                                    <p:cond delay="0"/>
                                  </p:stCondLst>
                                  <p:childTnLst>
                                    <p:set>
                                      <p:cBhvr>
                                        <p:cTn id="9" dur="1" fill="hold">
                                          <p:stCondLst>
                                            <p:cond delay="0"/>
                                          </p:stCondLst>
                                        </p:cTn>
                                        <p:tgtEl>
                                          <p:spTgt spid="4105">
                                            <p:txEl>
                                              <p:pRg st="0" end="0"/>
                                            </p:txEl>
                                          </p:spTgt>
                                        </p:tgtEl>
                                        <p:attrNameLst>
                                          <p:attrName>style.visibility</p:attrName>
                                        </p:attrNameLst>
                                      </p:cBhvr>
                                      <p:to>
                                        <p:strVal val="visible"/>
                                      </p:to>
                                    </p:set>
                                    <p:animEffect transition="in" filter="blinds(horizontal)">
                                      <p:cBhvr>
                                        <p:cTn id="10" dur="500"/>
                                        <p:tgtEl>
                                          <p:spTgt spid="410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06">
                                            <p:txEl>
                                              <p:pRg st="0" end="0"/>
                                            </p:txEl>
                                          </p:spTgt>
                                        </p:tgtEl>
                                        <p:attrNameLst>
                                          <p:attrName>style.visibility</p:attrName>
                                        </p:attrNameLst>
                                      </p:cBhvr>
                                      <p:to>
                                        <p:strVal val="visible"/>
                                      </p:to>
                                    </p:set>
                                    <p:animEffect transition="in" filter="blinds(horizontal)">
                                      <p:cBhvr>
                                        <p:cTn id="13" dur="500"/>
                                        <p:tgtEl>
                                          <p:spTgt spid="410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checkerboard(across)">
                                      <p:cBhvr>
                                        <p:cTn id="18" dur="500"/>
                                        <p:tgtEl>
                                          <p:spTgt spid="41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118"/>
                                        </p:tgtEl>
                                        <p:attrNameLst>
                                          <p:attrName>style.visibility</p:attrName>
                                        </p:attrNameLst>
                                      </p:cBhvr>
                                      <p:to>
                                        <p:strVal val="visible"/>
                                      </p:to>
                                    </p:set>
                                    <p:animEffect transition="in" filter="box(in)">
                                      <p:cBhvr>
                                        <p:cTn id="23" dur="500"/>
                                        <p:tgtEl>
                                          <p:spTgt spid="41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4118"/>
                                        </p:tgtEl>
                                      </p:cBhvr>
                                    </p:animEffect>
                                    <p:set>
                                      <p:cBhvr>
                                        <p:cTn id="28" dur="1" fill="hold">
                                          <p:stCondLst>
                                            <p:cond delay="499"/>
                                          </p:stCondLst>
                                        </p:cTn>
                                        <p:tgtEl>
                                          <p:spTgt spid="41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4133"/>
                                        </p:tgtEl>
                                        <p:attrNameLst>
                                          <p:attrName>style.visibility</p:attrName>
                                        </p:attrNameLst>
                                      </p:cBhvr>
                                      <p:to>
                                        <p:strVal val="visible"/>
                                      </p:to>
                                    </p:set>
                                    <p:animEffect transition="in" filter="wedge">
                                      <p:cBhvr>
                                        <p:cTn id="33" dur="2000"/>
                                        <p:tgtEl>
                                          <p:spTgt spid="41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140"/>
                                        </p:tgtEl>
                                        <p:attrNameLst>
                                          <p:attrName>style.visibility</p:attrName>
                                        </p:attrNameLst>
                                      </p:cBhvr>
                                      <p:to>
                                        <p:strVal val="visible"/>
                                      </p:to>
                                    </p:set>
                                    <p:animEffect transition="in" filter="randombar(horizontal)">
                                      <p:cBhvr>
                                        <p:cTn id="38" dur="500"/>
                                        <p:tgtEl>
                                          <p:spTgt spid="41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141"/>
                                        </p:tgtEl>
                                        <p:attrNameLst>
                                          <p:attrName>style.visibility</p:attrName>
                                        </p:attrNameLst>
                                      </p:cBhvr>
                                      <p:to>
                                        <p:strVal val="visible"/>
                                      </p:to>
                                    </p:set>
                                    <p:animEffect transition="in" filter="randombar(horizontal)">
                                      <p:cBhvr>
                                        <p:cTn id="43" dur="500"/>
                                        <p:tgtEl>
                                          <p:spTgt spid="41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4131">
                                            <p:txEl>
                                              <p:pRg st="0" end="0"/>
                                            </p:txEl>
                                          </p:spTgt>
                                        </p:tgtEl>
                                        <p:attrNameLst>
                                          <p:attrName>style.visibility</p:attrName>
                                        </p:attrNameLst>
                                      </p:cBhvr>
                                      <p:to>
                                        <p:strVal val="visible"/>
                                      </p:to>
                                    </p:set>
                                    <p:animEffect transition="in" filter="checkerboard(across)">
                                      <p:cBhvr>
                                        <p:cTn id="48" dur="500"/>
                                        <p:tgtEl>
                                          <p:spTgt spid="413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150"/>
                                        </p:tgtEl>
                                        <p:attrNameLst>
                                          <p:attrName>style.visibility</p:attrName>
                                        </p:attrNameLst>
                                      </p:cBhvr>
                                      <p:to>
                                        <p:strVal val="visible"/>
                                      </p:to>
                                    </p:set>
                                    <p:animEffect transition="in" filter="blinds(horizontal)">
                                      <p:cBhvr>
                                        <p:cTn id="53" dur="500"/>
                                        <p:tgtEl>
                                          <p:spTgt spid="41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4150"/>
                                        </p:tgtEl>
                                      </p:cBhvr>
                                    </p:animEffect>
                                    <p:set>
                                      <p:cBhvr>
                                        <p:cTn id="58" dur="1" fill="hold">
                                          <p:stCondLst>
                                            <p:cond delay="499"/>
                                          </p:stCondLst>
                                        </p:cTn>
                                        <p:tgtEl>
                                          <p:spTgt spid="415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4132">
                                            <p:txEl>
                                              <p:pRg st="0" end="0"/>
                                            </p:txEl>
                                          </p:spTgt>
                                        </p:tgtEl>
                                        <p:attrNameLst>
                                          <p:attrName>style.visibility</p:attrName>
                                        </p:attrNameLst>
                                      </p:cBhvr>
                                      <p:to>
                                        <p:strVal val="visible"/>
                                      </p:to>
                                    </p:set>
                                    <p:animEffect transition="in" filter="blinds(horizontal)">
                                      <p:cBhvr>
                                        <p:cTn id="63" dur="500"/>
                                        <p:tgtEl>
                                          <p:spTgt spid="4132">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133"/>
                                        </p:tgtEl>
                                      </p:cBhvr>
                                    </p:animEffect>
                                    <p:set>
                                      <p:cBhvr>
                                        <p:cTn id="68" dur="1" fill="hold">
                                          <p:stCondLst>
                                            <p:cond delay="499"/>
                                          </p:stCondLst>
                                        </p:cTn>
                                        <p:tgtEl>
                                          <p:spTgt spid="4133"/>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4140"/>
                                        </p:tgtEl>
                                      </p:cBhvr>
                                    </p:animEffect>
                                    <p:set>
                                      <p:cBhvr>
                                        <p:cTn id="71" dur="1" fill="hold">
                                          <p:stCondLst>
                                            <p:cond delay="499"/>
                                          </p:stCondLst>
                                        </p:cTn>
                                        <p:tgtEl>
                                          <p:spTgt spid="4140"/>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4141"/>
                                        </p:tgtEl>
                                      </p:cBhvr>
                                    </p:animEffect>
                                    <p:set>
                                      <p:cBhvr>
                                        <p:cTn id="74" dur="1" fill="hold">
                                          <p:stCondLst>
                                            <p:cond delay="499"/>
                                          </p:stCondLst>
                                        </p:cTn>
                                        <p:tgtEl>
                                          <p:spTgt spid="414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139"/>
                                        </p:tgtEl>
                                        <p:attrNameLst>
                                          <p:attrName>style.visibility</p:attrName>
                                        </p:attrNameLst>
                                      </p:cBhvr>
                                      <p:to>
                                        <p:strVal val="visible"/>
                                      </p:to>
                                    </p:set>
                                    <p:animEffect transition="in" filter="blinds(horizontal)">
                                      <p:cBhvr>
                                        <p:cTn id="79" dur="500"/>
                                        <p:tgtEl>
                                          <p:spTgt spid="413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4142"/>
                                        </p:tgtEl>
                                        <p:attrNameLst>
                                          <p:attrName>style.visibility</p:attrName>
                                        </p:attrNameLst>
                                      </p:cBhvr>
                                      <p:to>
                                        <p:strVal val="visible"/>
                                      </p:to>
                                    </p:set>
                                    <p:animEffect transition="in" filter="randombar(horizontal)">
                                      <p:cBhvr>
                                        <p:cTn id="84" dur="500"/>
                                        <p:tgtEl>
                                          <p:spTgt spid="414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143"/>
                                        </p:tgtEl>
                                        <p:attrNameLst>
                                          <p:attrName>style.visibility</p:attrName>
                                        </p:attrNameLst>
                                      </p:cBhvr>
                                      <p:to>
                                        <p:strVal val="visible"/>
                                      </p:to>
                                    </p:set>
                                    <p:animEffect transition="in" filter="randombar(horizontal)">
                                      <p:cBhvr>
                                        <p:cTn id="89" dur="500"/>
                                        <p:tgtEl>
                                          <p:spTgt spid="414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144"/>
                                        </p:tgtEl>
                                        <p:attrNameLst>
                                          <p:attrName>style.visibility</p:attrName>
                                        </p:attrNameLst>
                                      </p:cBhvr>
                                      <p:to>
                                        <p:strVal val="visible"/>
                                      </p:to>
                                    </p:set>
                                    <p:animEffect transition="in" filter="randombar(horizontal)">
                                      <p:cBhvr>
                                        <p:cTn id="94" dur="500"/>
                                        <p:tgtEl>
                                          <p:spTgt spid="414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4130">
                                            <p:txEl>
                                              <p:pRg st="0" end="0"/>
                                            </p:txEl>
                                          </p:spTgt>
                                        </p:tgtEl>
                                        <p:attrNameLst>
                                          <p:attrName>style.visibility</p:attrName>
                                        </p:attrNameLst>
                                      </p:cBhvr>
                                      <p:to>
                                        <p:strVal val="visible"/>
                                      </p:to>
                                    </p:set>
                                    <p:animEffect transition="in" filter="blinds(horizontal)">
                                      <p:cBhvr>
                                        <p:cTn id="99" dur="500"/>
                                        <p:tgtEl>
                                          <p:spTgt spid="4130">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4129">
                                            <p:txEl>
                                              <p:pRg st="0" end="0"/>
                                            </p:txEl>
                                          </p:spTgt>
                                        </p:tgtEl>
                                        <p:attrNameLst>
                                          <p:attrName>style.visibility</p:attrName>
                                        </p:attrNameLst>
                                      </p:cBhvr>
                                      <p:to>
                                        <p:strVal val="visible"/>
                                      </p:to>
                                    </p:set>
                                    <p:anim calcmode="lin" valueType="num">
                                      <p:cBhvr additive="base">
                                        <p:cTn id="104" dur="500" fill="hold"/>
                                        <p:tgtEl>
                                          <p:spTgt spid="4129">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1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4139"/>
                                        </p:tgtEl>
                                      </p:cBhvr>
                                    </p:animEffect>
                                    <p:set>
                                      <p:cBhvr>
                                        <p:cTn id="110" dur="1" fill="hold">
                                          <p:stCondLst>
                                            <p:cond delay="499"/>
                                          </p:stCondLst>
                                        </p:cTn>
                                        <p:tgtEl>
                                          <p:spTgt spid="4139"/>
                                        </p:tgtEl>
                                        <p:attrNameLst>
                                          <p:attrName>style.visibility</p:attrName>
                                        </p:attrNameLst>
                                      </p:cBhvr>
                                      <p:to>
                                        <p:strVal val="hidden"/>
                                      </p:to>
                                    </p:set>
                                  </p:childTnLst>
                                </p:cTn>
                              </p:par>
                              <p:par>
                                <p:cTn id="111" presetID="4" presetClass="exit" presetSubtype="16" fill="hold" grpId="1" nodeType="withEffect">
                                  <p:stCondLst>
                                    <p:cond delay="0"/>
                                  </p:stCondLst>
                                  <p:childTnLst>
                                    <p:animEffect transition="out" filter="box(in)">
                                      <p:cBhvr>
                                        <p:cTn id="112" dur="500"/>
                                        <p:tgtEl>
                                          <p:spTgt spid="4142"/>
                                        </p:tgtEl>
                                      </p:cBhvr>
                                    </p:animEffect>
                                    <p:set>
                                      <p:cBhvr>
                                        <p:cTn id="113" dur="1" fill="hold">
                                          <p:stCondLst>
                                            <p:cond delay="499"/>
                                          </p:stCondLst>
                                        </p:cTn>
                                        <p:tgtEl>
                                          <p:spTgt spid="4142"/>
                                        </p:tgtEl>
                                        <p:attrNameLst>
                                          <p:attrName>style.visibility</p:attrName>
                                        </p:attrNameLst>
                                      </p:cBhvr>
                                      <p:to>
                                        <p:strVal val="hidden"/>
                                      </p:to>
                                    </p:set>
                                  </p:childTnLst>
                                </p:cTn>
                              </p:par>
                              <p:par>
                                <p:cTn id="114" presetID="4" presetClass="exit" presetSubtype="16" fill="hold" grpId="1" nodeType="withEffect">
                                  <p:stCondLst>
                                    <p:cond delay="0"/>
                                  </p:stCondLst>
                                  <p:childTnLst>
                                    <p:animEffect transition="out" filter="box(in)">
                                      <p:cBhvr>
                                        <p:cTn id="115" dur="500"/>
                                        <p:tgtEl>
                                          <p:spTgt spid="4143"/>
                                        </p:tgtEl>
                                      </p:cBhvr>
                                    </p:animEffect>
                                    <p:set>
                                      <p:cBhvr>
                                        <p:cTn id="116" dur="1" fill="hold">
                                          <p:stCondLst>
                                            <p:cond delay="499"/>
                                          </p:stCondLst>
                                        </p:cTn>
                                        <p:tgtEl>
                                          <p:spTgt spid="4143"/>
                                        </p:tgtEl>
                                        <p:attrNameLst>
                                          <p:attrName>style.visibility</p:attrName>
                                        </p:attrNameLst>
                                      </p:cBhvr>
                                      <p:to>
                                        <p:strVal val="hidden"/>
                                      </p:to>
                                    </p:set>
                                  </p:childTnLst>
                                </p:cTn>
                              </p:par>
                              <p:par>
                                <p:cTn id="117" presetID="4" presetClass="exit" presetSubtype="16" fill="hold" grpId="1" nodeType="withEffect">
                                  <p:stCondLst>
                                    <p:cond delay="0"/>
                                  </p:stCondLst>
                                  <p:childTnLst>
                                    <p:animEffect transition="out" filter="box(in)">
                                      <p:cBhvr>
                                        <p:cTn id="118" dur="500"/>
                                        <p:tgtEl>
                                          <p:spTgt spid="4144"/>
                                        </p:tgtEl>
                                      </p:cBhvr>
                                    </p:animEffect>
                                    <p:set>
                                      <p:cBhvr>
                                        <p:cTn id="119" dur="1" fill="hold">
                                          <p:stCondLst>
                                            <p:cond delay="499"/>
                                          </p:stCondLst>
                                        </p:cTn>
                                        <p:tgtEl>
                                          <p:spTgt spid="4144"/>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4128"/>
                                        </p:tgtEl>
                                        <p:attrNameLst>
                                          <p:attrName>style.visibility</p:attrName>
                                        </p:attrNameLst>
                                      </p:cBhvr>
                                      <p:to>
                                        <p:strVal val="visible"/>
                                      </p:to>
                                    </p:set>
                                    <p:animEffect transition="in" filter="box(in)">
                                      <p:cBhvr>
                                        <p:cTn id="124" dur="500"/>
                                        <p:tgtEl>
                                          <p:spTgt spid="4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7" grpId="0"/>
      <p:bldP spid="4118" grpId="0"/>
      <p:bldP spid="4118" grpId="1"/>
      <p:bldP spid="4128" grpId="0"/>
      <p:bldP spid="4133" grpId="0"/>
      <p:bldP spid="4133" grpId="1"/>
      <p:bldP spid="4139" grpId="0"/>
      <p:bldP spid="4139" grpId="1"/>
      <p:bldP spid="4140" grpId="0"/>
      <p:bldP spid="4140" grpId="1"/>
      <p:bldP spid="4141" grpId="0"/>
      <p:bldP spid="4141" grpId="1"/>
      <p:bldP spid="4142" grpId="0"/>
      <p:bldP spid="4142" grpId="1"/>
      <p:bldP spid="4143" grpId="0"/>
      <p:bldP spid="4143" grpId="1"/>
      <p:bldP spid="4144" grpId="0"/>
      <p:bldP spid="4144" grpId="1"/>
      <p:bldP spid="4150" grpId="0"/>
      <p:bldP spid="415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31-01-07_220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4953000" cy="6019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5"/>
          <p:cNvSpPr txBox="1">
            <a:spLocks noChangeArrowheads="1"/>
          </p:cNvSpPr>
          <p:nvPr/>
        </p:nvSpPr>
        <p:spPr bwMode="auto">
          <a:xfrm>
            <a:off x="2057400" y="6248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400" b="1" smtClean="0">
                <a:solidFill>
                  <a:srgbClr val="0033CC"/>
                </a:solidFill>
              </a:rPr>
              <a:t>Núng nính</a:t>
            </a:r>
          </a:p>
        </p:txBody>
      </p:sp>
    </p:spTree>
    <p:extLst>
      <p:ext uri="{BB962C8B-B14F-4D97-AF65-F5344CB8AC3E}">
        <p14:creationId xmlns:p14="http://schemas.microsoft.com/office/powerpoint/2010/main" val="3668925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painting presentation (widescreen).potx" id="{7D8F5DB3-F878-46D5-AF2D-2DD5B7369221}" vid="{9251DF30-C224-466C-9BFA-3064FAD557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4842</TotalTime>
  <Words>2364</Words>
  <Application>Microsoft Office PowerPoint</Application>
  <PresentationFormat>On-screen Show (4:3)</PresentationFormat>
  <Paragraphs>128</Paragraphs>
  <Slides>20</Slides>
  <Notes>9</Notes>
  <HiddenSlides>0</HiddenSlides>
  <MMClips>1</MMClips>
  <ScaleCrop>false</ScaleCrop>
  <HeadingPairs>
    <vt:vector size="4" baseType="variant">
      <vt:variant>
        <vt:lpstr>Theme</vt:lpstr>
      </vt:variant>
      <vt:variant>
        <vt:i4>14</vt:i4>
      </vt:variant>
      <vt:variant>
        <vt:lpstr>Slide Titles</vt:lpstr>
      </vt:variant>
      <vt:variant>
        <vt:i4>20</vt:i4>
      </vt:variant>
    </vt:vector>
  </HeadingPairs>
  <TitlesOfParts>
    <vt:vector size="34" baseType="lpstr">
      <vt:lpstr>1_Office Theme</vt:lpstr>
      <vt:lpstr>2_Office Theme</vt:lpstr>
      <vt:lpstr>3_Office Theme</vt:lpstr>
      <vt:lpstr>4_Office Theme</vt:lpstr>
      <vt:lpstr>5_Office Theme</vt:lpstr>
      <vt:lpstr>Ocean 16x9</vt:lpstr>
      <vt:lpstr>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 ĐT QUẬN LONG BIÊN TRƯỜNG TIỂU HỌC PHÚC ĐỒNG</dc:title>
  <dc:creator>Admin</dc:creator>
  <cp:lastModifiedBy>admin</cp:lastModifiedBy>
  <cp:revision>76</cp:revision>
  <dcterms:created xsi:type="dcterms:W3CDTF">2021-06-25T17:04:05Z</dcterms:created>
  <dcterms:modified xsi:type="dcterms:W3CDTF">2021-08-22T03:37:21Z</dcterms:modified>
</cp:coreProperties>
</file>