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1" r:id="rId2"/>
    <p:sldId id="292" r:id="rId3"/>
    <p:sldId id="260" r:id="rId4"/>
    <p:sldId id="290" r:id="rId5"/>
    <p:sldId id="270" r:id="rId6"/>
    <p:sldId id="293" r:id="rId7"/>
    <p:sldId id="265" r:id="rId8"/>
    <p:sldId id="280" r:id="rId9"/>
    <p:sldId id="295" r:id="rId10"/>
    <p:sldId id="284" r:id="rId11"/>
  </p:sldIdLst>
  <p:sldSz cx="14630400" cy="8229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52463" indent="-1952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304925" indent="-3905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58975" indent="-5873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611438" indent="-7826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50" d="100"/>
          <a:sy n="50" d="100"/>
        </p:scale>
        <p:origin x="-1086" y="-234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4A6E6D6-EF28-450B-92FA-2C3DEFF5D4D5}" type="datetimeFigureOut">
              <a:rPr lang="en-US"/>
              <a:pPr>
                <a:defRPr/>
              </a:pPr>
              <a:t>09/05/2022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9455535-1EF4-48AA-89CC-1BE2CAC8A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63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2463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04925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58975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11438" algn="l" defTabSz="1304925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/>
            </a:lvl1pPr>
            <a:lvl2pPr marL="653110" indent="0" algn="ctr">
              <a:buNone/>
              <a:defRPr/>
            </a:lvl2pPr>
            <a:lvl3pPr marL="1306220" indent="0" algn="ctr">
              <a:buNone/>
              <a:defRPr/>
            </a:lvl3pPr>
            <a:lvl4pPr marL="1959331" indent="0" algn="ctr">
              <a:buNone/>
              <a:defRPr/>
            </a:lvl4pPr>
            <a:lvl5pPr marL="2612441" indent="0" algn="ctr">
              <a:buNone/>
              <a:defRPr/>
            </a:lvl5pPr>
            <a:lvl6pPr marL="3265551" indent="0" algn="ctr">
              <a:buNone/>
              <a:defRPr/>
            </a:lvl6pPr>
            <a:lvl7pPr marL="3918661" indent="0" algn="ctr">
              <a:buNone/>
              <a:defRPr/>
            </a:lvl7pPr>
            <a:lvl8pPr marL="4571771" indent="0" algn="ctr">
              <a:buNone/>
              <a:defRPr/>
            </a:lvl8pPr>
            <a:lvl9pPr marL="522488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2D75A-79A5-4B89-8ACC-A8A4779B4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9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ED8D0-FA51-497E-AD5D-C00B1DB05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4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29566"/>
            <a:ext cx="3291840" cy="70218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" y="329566"/>
            <a:ext cx="9631680" cy="70218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45A65-D4EB-4E40-ACE5-481233197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03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0A8D8-1511-4903-9E08-2B32DD380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5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/>
            </a:lvl1pPr>
            <a:lvl2pPr marL="653110" indent="0">
              <a:buNone/>
              <a:defRPr sz="2600"/>
            </a:lvl2pPr>
            <a:lvl3pPr marL="1306220" indent="0">
              <a:buNone/>
              <a:defRPr sz="2300"/>
            </a:lvl3pPr>
            <a:lvl4pPr marL="1959331" indent="0">
              <a:buNone/>
              <a:defRPr sz="2000"/>
            </a:lvl4pPr>
            <a:lvl5pPr marL="2612441" indent="0">
              <a:buNone/>
              <a:defRPr sz="2000"/>
            </a:lvl5pPr>
            <a:lvl6pPr marL="3265551" indent="0">
              <a:buNone/>
              <a:defRPr sz="2000"/>
            </a:lvl6pPr>
            <a:lvl7pPr marL="3918661" indent="0">
              <a:buNone/>
              <a:defRPr sz="2000"/>
            </a:lvl7pPr>
            <a:lvl8pPr marL="4571771" indent="0">
              <a:buNone/>
              <a:defRPr sz="2000"/>
            </a:lvl8pPr>
            <a:lvl9pPr marL="5224882" indent="0">
              <a:buNone/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516E9-FF4D-43E9-8461-8C5293D6C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3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7120" y="1920240"/>
            <a:ext cx="6461760" cy="543115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CEF83-6EB4-4F1E-8883-A805470682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39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42E5B-EB3A-4427-A059-C99B6B352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95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D4258-BE15-4391-BE07-9381D755A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34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5993E-51DF-4C2B-BE61-763757B2C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5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CDBF-7B5F-4F5B-A207-088750C44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0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EC23E-10BC-48C4-ACAA-91B465A3B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9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1838" y="330200"/>
            <a:ext cx="1316672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38" y="1920875"/>
            <a:ext cx="13166725" cy="543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1838" y="7494588"/>
            <a:ext cx="3413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99038" y="7494588"/>
            <a:ext cx="46323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ctr">
              <a:defRPr sz="20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485438" y="7494588"/>
            <a:ext cx="341312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Arial" charset="0"/>
              </a:defRPr>
            </a:lvl1pPr>
          </a:lstStyle>
          <a:p>
            <a:pPr>
              <a:defRPr/>
            </a:pPr>
            <a:fld id="{D05A0744-2308-4818-AF0F-30C49A53F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5pPr>
      <a:lvl6pPr marL="65311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6pPr>
      <a:lvl7pPr marL="1306220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7pPr>
      <a:lvl8pPr marL="1959331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8pPr>
      <a:lvl9pPr marL="2612441" algn="ctr" rtl="0" fontAlgn="base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Arial" charset="0"/>
        </a:defRPr>
      </a:lvl9pPr>
    </p:titleStyle>
    <p:bodyStyle>
      <a:lvl1pPr marL="488950" indent="-488950" algn="l" rtl="0" eaLnBrk="0" fontAlgn="base" hangingPunct="0">
        <a:spcBef>
          <a:spcPct val="20000"/>
        </a:spcBef>
        <a:spcAft>
          <a:spcPct val="0"/>
        </a:spcAft>
        <a:buChar char="•"/>
        <a:defRPr sz="4600">
          <a:solidFill>
            <a:schemeClr val="tx1"/>
          </a:solidFill>
          <a:latin typeface="+mn-lt"/>
          <a:ea typeface="+mn-ea"/>
          <a:cs typeface="+mn-cs"/>
        </a:defRPr>
      </a:lvl1pPr>
      <a:lvl2pPr marL="1060450" indent="-407988" algn="l" rtl="0" eaLnBrk="0" fontAlgn="base" hangingPunct="0">
        <a:spcBef>
          <a:spcPct val="20000"/>
        </a:spcBef>
        <a:spcAft>
          <a:spcPct val="0"/>
        </a:spcAft>
        <a:buChar char="–"/>
        <a:defRPr sz="4000">
          <a:solidFill>
            <a:schemeClr val="tx1"/>
          </a:solidFill>
          <a:latin typeface="+mn-lt"/>
        </a:defRPr>
      </a:lvl2pPr>
      <a:lvl3pPr marL="1631950" indent="-325438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84413" indent="-32543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4pPr>
      <a:lvl5pPr marL="2938463" indent="-325438" algn="l" rtl="0" eaLnBrk="0" fontAlgn="base" hangingPunct="0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5pPr>
      <a:lvl6pPr marL="3592106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6pPr>
      <a:lvl7pPr marL="4245216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7pPr>
      <a:lvl8pPr marL="4898327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8pPr>
      <a:lvl9pPr marL="5551437" indent="-326555" algn="l" rtl="0" fontAlgn="base">
        <a:spcBef>
          <a:spcPct val="20000"/>
        </a:spcBef>
        <a:spcAft>
          <a:spcPct val="0"/>
        </a:spcAft>
        <a:buChar char="»"/>
        <a:defRPr sz="2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609600" y="457200"/>
            <a:ext cx="13411200" cy="14636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 MỪNG QUÝ THẦY, CÔ VỀ DỰ GIỜ THĂM </a:t>
            </a:r>
            <a:r>
              <a:rPr lang="en-US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en-US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4D</a:t>
            </a:r>
            <a:endParaRPr lang="en-US" b="1" kern="1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609600" y="3657600"/>
            <a:ext cx="13289280" cy="5669280"/>
          </a:xfrm>
          <a:prstGeom prst="rect">
            <a:avLst/>
          </a:prstGeom>
        </p:spPr>
        <p:txBody>
          <a:bodyPr wrap="none" lIns="130622" tIns="65311" rIns="130622" bIns="6531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</a:t>
            </a:r>
            <a:r>
              <a:rPr lang="en-US" sz="5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về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tiểu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đội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xe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không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51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</a:t>
            </a:r>
            <a:r>
              <a:rPr lang="en-US" sz="51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 algn="ctr">
              <a:defRPr/>
            </a:pPr>
            <a:endParaRPr lang="en-US" sz="51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en-US" sz="51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endParaRPr lang="en-US" sz="51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14630400" cy="82296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7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4" name="WordArt 5"/>
          <p:cNvSpPr>
            <a:spLocks noChangeArrowheads="1" noChangeShapeType="1" noTextEdit="1"/>
          </p:cNvSpPr>
          <p:nvPr/>
        </p:nvSpPr>
        <p:spPr bwMode="auto">
          <a:xfrm>
            <a:off x="2803525" y="2560638"/>
            <a:ext cx="8047038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51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Chính tả (NHỚ-VIẾT) 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2560638" y="6350000"/>
            <a:ext cx="10098087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3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GV: Võ Thị Thanh Thúy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  <p:bldP spid="14" grpId="0" animBg="1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1267" name="Picture 3" descr="3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4630400" cy="8229600"/>
          </a:xfrm>
          <a:solidFill>
            <a:schemeClr val="folHlink"/>
          </a:solidFill>
          <a:ln w="38100">
            <a:solidFill>
              <a:srgbClr val="FF3300"/>
            </a:solidFill>
            <a:miter lim="800000"/>
            <a:headEnd/>
            <a:tailEnd/>
          </a:ln>
        </p:spPr>
      </p:pic>
      <p:pic>
        <p:nvPicPr>
          <p:cNvPr id="30726" name="Picture 6" descr="140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40271">
            <a:off x="12192000" y="6675438"/>
            <a:ext cx="1978025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WordArt 7"/>
          <p:cNvSpPr>
            <a:spLocks noChangeArrowheads="1" noChangeShapeType="1" noTextEdit="1"/>
          </p:cNvSpPr>
          <p:nvPr/>
        </p:nvSpPr>
        <p:spPr bwMode="auto">
          <a:xfrm>
            <a:off x="1219200" y="1554163"/>
            <a:ext cx="11826875" cy="4754562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8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51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CHÀO CÁC EM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075" name="Picture 3" descr="nnnbn"/>
          <p:cNvPicPr>
            <a:picLocks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4630400" cy="8686800"/>
          </a:xfrm>
          <a:solidFill>
            <a:schemeClr val="folHlink"/>
          </a:solidFill>
        </p:spPr>
      </p:pic>
      <p:sp>
        <p:nvSpPr>
          <p:cNvPr id="25604" name="WordArt 4"/>
          <p:cNvSpPr>
            <a:spLocks noChangeArrowheads="1" noChangeShapeType="1" noTextEdit="1"/>
          </p:cNvSpPr>
          <p:nvPr/>
        </p:nvSpPr>
        <p:spPr bwMode="auto">
          <a:xfrm>
            <a:off x="2560638" y="2655888"/>
            <a:ext cx="9631362" cy="255587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7700" b="1" kern="10">
                <a:solidFill>
                  <a:schemeClr val="accent2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</a:p>
        </p:txBody>
      </p:sp>
      <p:pic>
        <p:nvPicPr>
          <p:cNvPr id="3077" name="Picture 6" descr="MUSHRM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8750"/>
            <a:ext cx="339407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violet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438" y="1096963"/>
            <a:ext cx="1957387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violet[1]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0638" y="1006475"/>
            <a:ext cx="1957387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0" y="0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                    </a:t>
            </a:r>
            <a:endParaRPr lang="en-US" sz="4000" b="1" u="sng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099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1570038" y="1279525"/>
            <a:ext cx="8412162" cy="70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Nhìn thấy gió vào xoa mắt đắng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Thấy con đường chạy thẳng vào tim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Thấy sao trời và đột ngột cánh chim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 sa, như ùa vào buồng lái.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Không có kính, ừ thì ướt áo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tuôn, mưa xối như ngoài trời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Chưa cần thay, lái trăm cây số nữa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ngừng, gió lùa mau khô thôi.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Những chiếc xe từ trong bom rơi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Đã về đây họp thành tiểu đội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Gặp bè bạn suốt dọc đường đi tới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Bắt tay nhau qua cửa kính vỡ rồi.</a:t>
            </a:r>
            <a:endParaRPr lang="en-US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pic>
        <p:nvPicPr>
          <p:cNvPr id="4103" name="Picture 3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325" y="1295400"/>
            <a:ext cx="656907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7" grpId="0"/>
      <p:bldP spid="41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152400" y="5284788"/>
            <a:ext cx="146304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Câu thơ: Gặp  bè bạn suốt dọc đường đi tới </a:t>
            </a:r>
            <a:b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Bắt tay nhau qua cửa kính vỡ rồi</a:t>
            </a: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152400" y="3962400"/>
            <a:ext cx="14630400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* Tình đồng chí, đồng đội của các chiến sĩ được thể hiện qua những câu thơ nào?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365125" y="2674938"/>
            <a:ext cx="14265275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Hình ảnh: Không có kính, ừ thì ướt áo. Mưa tuôn, mưa xối như ngoài trời, chưa cần thay, lái trăm cây số nữa.</a:t>
            </a: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76200" y="1379538"/>
            <a:ext cx="146304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*  Hình ảnh nào trong đoạn thơ nói lên tinh thần dũng cảm và lòng hăng hái của các chiến sĩ lái xe?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5127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228600" y="6248400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* Bài thơ cho em biết về điều gì ?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28600" y="6865938"/>
            <a:ext cx="14630400" cy="136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Bài thơ cho thấy tinh thần dũng cảm, lạc quan của các chiến sĩ lái xe trong những năm chống Mĩ cứu nước.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8" grpId="0"/>
      <p:bldP spid="45079" grpId="0"/>
      <p:bldP spid="45080" grpId="0"/>
      <p:bldP spid="45081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2819400" y="3352800"/>
            <a:ext cx="4221163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mắt đắng</a:t>
            </a:r>
            <a:r>
              <a:rPr lang="en-US" sz="4600" b="1">
                <a:solidFill>
                  <a:srgbClr val="0000FF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951038" y="2951163"/>
            <a:ext cx="2193925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000">
              <a:latin typeface="Times New Roman" pitchFamily="18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5638800" y="3429000"/>
            <a:ext cx="3170238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đột ngột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183563" y="3443288"/>
            <a:ext cx="3703637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buồng lái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11095038" y="3443288"/>
            <a:ext cx="2925762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Times New Roman" pitchFamily="18" charset="0"/>
              </a:rPr>
              <a:t>mưa tuôn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-906463" y="5334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6152" name="Text Box 15"/>
          <p:cNvSpPr txBox="1">
            <a:spLocks noChangeArrowheads="1"/>
          </p:cNvSpPr>
          <p:nvPr/>
        </p:nvSpPr>
        <p:spPr bwMode="auto">
          <a:xfrm>
            <a:off x="3733800" y="6096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6153" name="Text Box 15"/>
          <p:cNvSpPr txBox="1">
            <a:spLocks noChangeArrowheads="1"/>
          </p:cNvSpPr>
          <p:nvPr/>
        </p:nvSpPr>
        <p:spPr bwMode="auto">
          <a:xfrm>
            <a:off x="3170238" y="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6155" name="Text Box 6"/>
          <p:cNvSpPr txBox="1">
            <a:spLocks noChangeArrowheads="1"/>
          </p:cNvSpPr>
          <p:nvPr/>
        </p:nvSpPr>
        <p:spPr bwMode="auto">
          <a:xfrm>
            <a:off x="4275138" y="1982788"/>
            <a:ext cx="5897562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LUYỆN VIẾT TỪ KHÓ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2" grpId="0"/>
      <p:bldP spid="16393" grpId="0"/>
      <p:bldP spid="16394" grpId="0"/>
      <p:bldP spid="615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0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                    </a:t>
            </a:r>
            <a:endParaRPr lang="en-US" sz="4000" b="1" u="sng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7171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7172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7173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570038" y="1279525"/>
            <a:ext cx="8412162" cy="70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Nhìn thấy gió vào xoa mắt đắng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Thấy con đường chạy thẳng vào tim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Thấy sao trời và đột ngột cánh chim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 sa, như ùa vào buồng lái.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Không có kính, ừ thì ướt áo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tuôn, mưa xối như ngoài trời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Chưa cần thay, lái trăm cây số nữa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ngừng, gió lùa mau khô thôi.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Những chiếc xe từ trong bom rơi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Đã về đây họp thành tiểu đội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Gặp bè bạn suốt dọc đường đi tới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Bắt tay nhau qua cửa kính vỡ rồi.</a:t>
            </a:r>
            <a:endParaRPr lang="en-US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26"/>
          <p:cNvSpPr txBox="1">
            <a:spLocks noChangeArrowheads="1"/>
          </p:cNvSpPr>
          <p:nvPr/>
        </p:nvSpPr>
        <p:spPr bwMode="auto">
          <a:xfrm>
            <a:off x="7848600" y="2895600"/>
            <a:ext cx="14630400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marL="571500" indent="-5715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viết có mấy khổ? </a:t>
            </a:r>
          </a:p>
          <a:p>
            <a:pPr eaLnBrk="1" hangingPunct="1">
              <a:buFontTx/>
              <a:buChar char="-"/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như thế nào ?</a:t>
            </a:r>
            <a:endParaRPr lang="en-US" sz="40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7924800" y="4724400"/>
            <a:ext cx="14630400" cy="136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FontTx/>
              <a:buChar char="-"/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 chữ đầu mỗi dòng thơ</a:t>
            </a:r>
          </a:p>
          <a:p>
            <a:pPr eaLnBrk="1" hangingPunct="1">
              <a:defRPr/>
            </a:pPr>
            <a:r>
              <a:rPr lang="en-US" sz="4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phải viết như thế nào?</a:t>
            </a:r>
            <a:endParaRPr lang="en-US" sz="400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3"/>
          <p:cNvSpPr txBox="1">
            <a:spLocks noChangeArrowheads="1"/>
          </p:cNvSpPr>
          <p:nvPr/>
        </p:nvSpPr>
        <p:spPr bwMode="auto">
          <a:xfrm>
            <a:off x="-906463" y="5334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8195" name="Text Box 15"/>
          <p:cNvSpPr txBox="1">
            <a:spLocks noChangeArrowheads="1"/>
          </p:cNvSpPr>
          <p:nvPr/>
        </p:nvSpPr>
        <p:spPr bwMode="auto">
          <a:xfrm>
            <a:off x="3779838" y="6096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8196" name="Text Box 15"/>
          <p:cNvSpPr txBox="1">
            <a:spLocks noChangeArrowheads="1"/>
          </p:cNvSpPr>
          <p:nvPr/>
        </p:nvSpPr>
        <p:spPr bwMode="auto">
          <a:xfrm>
            <a:off x="3170238" y="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8197" name="AutoShape 5" descr="1009975 1468849233328752 627961899 n 400x251 - tư thế ngồi viết đúng"/>
          <p:cNvSpPr>
            <a:spLocks noChangeAspect="1" noChangeArrowheads="1"/>
          </p:cNvSpPr>
          <p:nvPr/>
        </p:nvSpPr>
        <p:spPr bwMode="auto">
          <a:xfrm>
            <a:off x="155575" y="-13652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AutoShape 7" descr="1009975 1468849233328752 627961899 n 400x251 - tư thế ngồi viết đúng"/>
          <p:cNvSpPr>
            <a:spLocks noChangeAspect="1" noChangeArrowheads="1"/>
          </p:cNvSpPr>
          <p:nvPr/>
        </p:nvSpPr>
        <p:spPr bwMode="auto">
          <a:xfrm>
            <a:off x="307975" y="1587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AutoShape 9" descr="1009975 1468849233328752 627961899 n 400x251 - tư thế ngồi viết đúng"/>
          <p:cNvSpPr>
            <a:spLocks noChangeAspect="1" noChangeArrowheads="1"/>
          </p:cNvSpPr>
          <p:nvPr/>
        </p:nvSpPr>
        <p:spPr bwMode="auto">
          <a:xfrm>
            <a:off x="460375" y="168275"/>
            <a:ext cx="300038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WordArt 4"/>
          <p:cNvSpPr>
            <a:spLocks noChangeArrowheads="1" noChangeShapeType="1" noTextEdit="1"/>
          </p:cNvSpPr>
          <p:nvPr/>
        </p:nvSpPr>
        <p:spPr bwMode="auto">
          <a:xfrm>
            <a:off x="2925763" y="2655888"/>
            <a:ext cx="8656637" cy="27384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7700" b="1" kern="1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NHỚ VIẾT</a:t>
            </a: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389438" y="1279525"/>
            <a:ext cx="8412162" cy="702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Nhìn thấy gió vào xoa mắt đắng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Thấy con đường chạy thẳng vào tim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Thấy sao trời và đột ngột cánh chim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 sa, như ùa vào buồng lái.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Không có kính, ừ thì ướt áo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tuôn, mưa xối như ngoài trời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Chưa cần thay, lái trăm cây số nữa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Mưa ngừng, gió lùa mau khô thôi.</a:t>
            </a:r>
          </a:p>
          <a:p>
            <a:endParaRPr lang="en-US" sz="3200" b="1">
              <a:solidFill>
                <a:srgbClr val="0000CC"/>
              </a:solidFill>
              <a:latin typeface="Times New Roman" pitchFamily="18" charset="0"/>
            </a:endParaRP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Những chiếc xe từ trong bom rơi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Đã về đây họp thành tiểu đội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Gặp bè bạn suốt dọc đường đi tới</a:t>
            </a:r>
          </a:p>
          <a:p>
            <a:r>
              <a:rPr lang="en-US" sz="3200" b="1">
                <a:solidFill>
                  <a:srgbClr val="0000CC"/>
                </a:solidFill>
                <a:latin typeface="Times New Roman" pitchFamily="18" charset="0"/>
              </a:rPr>
              <a:t>Bắt tay nhau qua cửa kính vỡ rồi.</a:t>
            </a:r>
            <a:endParaRPr lang="en-US" sz="3200" b="1">
              <a:solidFill>
                <a:schemeClr val="hlink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57200" y="2071688"/>
            <a:ext cx="14630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Bài 2 (a): Tìm 3 trường hợp chỉ viết với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s</a:t>
            </a:r>
            <a:r>
              <a:rPr lang="en-US" sz="4000">
                <a:latin typeface="Times New Roman" pitchFamily="18" charset="0"/>
              </a:rPr>
              <a:t> không viết với 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x</a:t>
            </a:r>
          </a:p>
        </p:txBody>
      </p:sp>
      <p:sp>
        <p:nvSpPr>
          <p:cNvPr id="9219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9220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9221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1749425" y="2789238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sai  (không có xai)</a:t>
            </a:r>
          </a:p>
        </p:txBody>
      </p: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-1600200" y="1349375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LUYỆN TẬP:</a:t>
            </a:r>
          </a:p>
        </p:txBody>
      </p:sp>
      <p:sp>
        <p:nvSpPr>
          <p:cNvPr id="9226" name="Rectangle 2"/>
          <p:cNvSpPr>
            <a:spLocks noChangeArrowheads="1"/>
          </p:cNvSpPr>
          <p:nvPr/>
        </p:nvSpPr>
        <p:spPr bwMode="auto">
          <a:xfrm>
            <a:off x="495300" y="4800600"/>
            <a:ext cx="122904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latin typeface="Times New Roman" pitchFamily="18" charset="0"/>
              </a:rPr>
              <a:t>                 Tìm 3 trường hợp chỉ viết với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en-US" sz="4000">
                <a:latin typeface="Times New Roman" pitchFamily="18" charset="0"/>
              </a:rPr>
              <a:t> không viết với </a:t>
            </a:r>
            <a:r>
              <a:rPr lang="en-US" sz="4000" b="1">
                <a:solidFill>
                  <a:srgbClr val="FF0000"/>
                </a:solidFill>
                <a:latin typeface="Times New Roman" pitchFamily="18" charset="0"/>
              </a:rPr>
              <a:t>s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057400" y="5408613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xoe  (không có soe)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/>
      <p:bldP spid="9224" grpId="0"/>
      <p:bldP spid="9226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57200" y="2071688"/>
            <a:ext cx="14630400" cy="747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Bài 2 (b): Tìm 3 tiếng không viết với dấu ngã</a:t>
            </a:r>
            <a:endParaRPr lang="en-US" sz="4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243" name="Text Box 13"/>
          <p:cNvSpPr txBox="1">
            <a:spLocks noChangeArrowheads="1"/>
          </p:cNvSpPr>
          <p:nvPr/>
        </p:nvSpPr>
        <p:spPr bwMode="auto">
          <a:xfrm>
            <a:off x="-906463" y="457200"/>
            <a:ext cx="5486401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latin typeface="Times New Roman" pitchFamily="18" charset="0"/>
                <a:cs typeface="Times New Roman" pitchFamily="18" charset="0"/>
              </a:rPr>
              <a:t>Chính tả:(N-V)</a:t>
            </a:r>
          </a:p>
        </p:txBody>
      </p:sp>
      <p:sp>
        <p:nvSpPr>
          <p:cNvPr id="10244" name="Text Box 15"/>
          <p:cNvSpPr txBox="1">
            <a:spLocks noChangeArrowheads="1"/>
          </p:cNvSpPr>
          <p:nvPr/>
        </p:nvSpPr>
        <p:spPr bwMode="auto">
          <a:xfrm>
            <a:off x="3733800" y="533400"/>
            <a:ext cx="9021763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thơ về tiểu đội xe không kính</a:t>
            </a:r>
          </a:p>
        </p:txBody>
      </p:sp>
      <p:sp>
        <p:nvSpPr>
          <p:cNvPr id="10245" name="Text Box 15"/>
          <p:cNvSpPr txBox="1">
            <a:spLocks noChangeArrowheads="1"/>
          </p:cNvSpPr>
          <p:nvPr/>
        </p:nvSpPr>
        <p:spPr bwMode="auto">
          <a:xfrm>
            <a:off x="3170238" y="-76200"/>
            <a:ext cx="9021762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Thứ ba ngày 30 tháng 3 năm 2021 </a:t>
            </a:r>
          </a:p>
        </p:txBody>
      </p:sp>
      <p:sp>
        <p:nvSpPr>
          <p:cNvPr id="10246" name="Rectangle 10"/>
          <p:cNvSpPr>
            <a:spLocks noChangeArrowheads="1"/>
          </p:cNvSpPr>
          <p:nvPr/>
        </p:nvSpPr>
        <p:spPr bwMode="auto">
          <a:xfrm>
            <a:off x="-1600200" y="1349375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LUYỆN TẬP:</a:t>
            </a: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749425" y="2789238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anh   (không có ãnh)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81000" y="4137025"/>
            <a:ext cx="146304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latin typeface="Times New Roman" pitchFamily="18" charset="0"/>
              </a:rPr>
              <a:t>                Tìm 3 tiếng không viết với dấu hỏi</a:t>
            </a:r>
            <a:endParaRPr lang="en-US" sz="40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1673225" y="4854575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rgbClr val="0000CC"/>
                </a:solidFill>
                <a:latin typeface="Times New Roman" pitchFamily="18" charset="0"/>
              </a:rPr>
              <a:t>M: đua  (không có đủa)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729</Words>
  <Application>Microsoft Office PowerPoint</Application>
  <PresentationFormat>Custom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INTEL</cp:lastModifiedBy>
  <cp:revision>70</cp:revision>
  <dcterms:created xsi:type="dcterms:W3CDTF">2010-06-02T03:25:20Z</dcterms:created>
  <dcterms:modified xsi:type="dcterms:W3CDTF">2022-05-09T09:45:15Z</dcterms:modified>
</cp:coreProperties>
</file>