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_rels/presentation.xml.rels" ContentType="application/vnd.openxmlformats-package.relationships+xml"/>
  <Override PartName="/ppt/media/image9.jpeg" ContentType="image/jpeg"/>
  <Override PartName="/ppt/media/image8.png" ContentType="image/png"/>
  <Override PartName="/ppt/media/image10.jpeg" ContentType="image/jpeg"/>
  <Override PartName="/ppt/media/image2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3.png" ContentType="image/png"/>
  <Override PartName="/ppt/media/image11.png" ContentType="image/png"/>
  <Override PartName="/ppt/media/image1.jpeg" ContentType="image/jpeg"/>
  <Override PartName="/ppt/media/image6.png" ContentType="image/png"/>
  <Override PartName="/ppt/media/image5.jpeg" ContentType="image/jpeg"/>
  <Override PartName="/ppt/media/image7.gif" ContentType="image/gif"/>
  <Override PartName="/ppt/media/image4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3104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3104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3104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3104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65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960" y="1600200"/>
            <a:ext cx="40165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65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960" y="3963600"/>
            <a:ext cx="40165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3104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503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40360" y="1600200"/>
            <a:ext cx="26503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3520" y="1600200"/>
            <a:ext cx="26503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26503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40360" y="3963600"/>
            <a:ext cx="26503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3520" y="3963600"/>
            <a:ext cx="26503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3104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31040" cy="4524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825"/>
              </a:spcBef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3104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31040" cy="452448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3104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6520" cy="452448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960" y="1600200"/>
            <a:ext cx="4016520" cy="452448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3104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3104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825"/>
              </a:spcBef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3104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65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960" y="1600200"/>
            <a:ext cx="4016520" cy="452448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65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3104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6520" cy="452448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960" y="1600200"/>
            <a:ext cx="40165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960" y="3963600"/>
            <a:ext cx="40165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3104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65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960" y="1600200"/>
            <a:ext cx="401652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31040" cy="21578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31040" cy="114300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en-US" sz="43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31040" cy="4524480"/>
          </a:xfrm>
          <a:prstGeom prst="rect">
            <a:avLst/>
          </a:prstGeom>
        </p:spPr>
        <p:txBody>
          <a:bodyPr>
            <a:normAutofit/>
          </a:bodyPr>
          <a:p>
            <a:pPr marL="342720" indent="-342720"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  <a:p>
            <a:pPr lvl="1" marL="741240" indent="-284040">
              <a:spcBef>
                <a:spcPts val="825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  <a:p>
            <a:pPr lvl="2" marL="1144440" indent="-230040"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  <a:p>
            <a:pPr lvl="3" marL="1601640" indent="-228600">
              <a:spcBef>
                <a:spcPts val="825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  <a:p>
            <a:pPr lvl="4" marL="2055600" indent="-225360">
              <a:spcBef>
                <a:spcPts val="825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  <a:p>
            <a:pPr lvl="5" marL="2055600" indent="-225360">
              <a:spcBef>
                <a:spcPts val="825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  <a:p>
            <a:pPr lvl="6" marL="2055600" indent="-225360">
              <a:spcBef>
                <a:spcPts val="825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3120"/>
            <a:ext cx="2135160" cy="476280"/>
          </a:xfrm>
          <a:prstGeom prst="rect">
            <a:avLst/>
          </a:prstGeom>
        </p:spPr>
        <p:txBody>
          <a:bodyPr>
            <a:noAutofit/>
          </a:bodyPr>
          <a:p>
            <a:pPr/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3120"/>
            <a:ext cx="2897280" cy="476280"/>
          </a:xfrm>
          <a:prstGeom prst="rect">
            <a:avLst/>
          </a:prstGeom>
        </p:spPr>
        <p:txBody>
          <a:bodyPr>
            <a:noAutofit/>
          </a:bodyPr>
          <a:p>
            <a:pPr algn="ctr"/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3120"/>
            <a:ext cx="2135160" cy="476280"/>
          </a:xfrm>
          <a:prstGeom prst="rect">
            <a:avLst/>
          </a:prstGeom>
        </p:spPr>
        <p:txBody>
          <a:bodyPr>
            <a:noAutofit/>
          </a:bodyPr>
          <a:p>
            <a:pPr algn="r"/>
            <a:fld id="{CB8796A7-2A86-444B-AE5D-5755A62B4A60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611280" y="1370160"/>
            <a:ext cx="7770600" cy="1069920"/>
          </a:xfrm>
          <a:custGeom>
            <a:avLst/>
            <a:gdLst/>
            <a:ahLst/>
            <a:rect l="0" t="0" r="r" b="b"/>
            <a:pathLst>
              <a:path w="21587" h="3952">
                <a:moveTo>
                  <a:pt x="0" y="681"/>
                </a:moveTo>
                <a:cubicBezTo>
                  <a:pt x="7195" y="0"/>
                  <a:pt x="14390" y="1364"/>
                  <a:pt x="21586" y="681"/>
                </a:cubicBezTo>
                <a:moveTo>
                  <a:pt x="0" y="3269"/>
                </a:moveTo>
                <a:cubicBezTo>
                  <a:pt x="7195" y="2586"/>
                  <a:pt x="14390" y="3951"/>
                  <a:pt x="21586" y="3269"/>
                </a:cubicBezTo>
              </a:path>
            </a:pathLst>
          </a:custGeom>
          <a:gradFill rotWithShape="0">
            <a:gsLst>
              <a:gs pos="0">
                <a:srgbClr val="6600cc"/>
              </a:gs>
              <a:gs pos="100000">
                <a:srgbClr val="cc00cc">
                  <a:alpha val="0"/>
                </a:srgbClr>
              </a:gs>
            </a:gsLst>
            <a:lin ang="5400000"/>
          </a:gradFill>
          <a:ln cap="sq" w="9360">
            <a:solidFill>
              <a:srgbClr val="ffff00"/>
            </a:solidFill>
            <a:miter/>
          </a:ln>
          <a:effectLst>
            <a:outerShdw dist="53966" dir="2700000">
              <a:srgbClr val="9999ff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1" i="1" lang="en-US" sz="1800" spc="1" strike="noStrike">
                <a:solidFill>
                  <a:srgbClr val="000000"/>
                </a:solidFill>
                <a:latin typeface="Times New Roman"/>
              </a:rPr>
              <a:t>Tập thể lớp 3Akính chào quí thầy cô</a:t>
            </a:r>
            <a:endParaRPr b="1" i="1" lang="en-US" sz="1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115920" y="5560920"/>
            <a:ext cx="891396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GV THỰC HiỆN:NGUYỄN THỊ HOA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3579840" y="2971800"/>
            <a:ext cx="3354480" cy="992160"/>
          </a:xfrm>
          <a:custGeom>
            <a:avLst/>
            <a:gdLst/>
            <a:ahLst/>
            <a:rect l="0" t="0" r="r" b="b"/>
            <a:pathLst>
              <a:path w="9320" h="2758">
                <a:moveTo>
                  <a:pt x="0" y="0"/>
                </a:moveTo>
                <a:lnTo>
                  <a:pt x="9319" y="0"/>
                </a:lnTo>
                <a:moveTo>
                  <a:pt x="0" y="2757"/>
                </a:moveTo>
                <a:lnTo>
                  <a:pt x="9319" y="2757"/>
                </a:lnTo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dist="17819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1" lang="en-US" sz="1800" spc="1" strike="noStrike">
                <a:solidFill>
                  <a:srgbClr val="000000"/>
                </a:solidFill>
                <a:latin typeface="Times New Roman"/>
              </a:rPr>
              <a:t>Môn tập đọc</a:t>
            </a:r>
            <a:endParaRPr b="1" lang="en-US" sz="1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0" y="0"/>
            <a:ext cx="9144000" cy="1066680"/>
          </a:xfrm>
          <a:custGeom>
            <a:avLst/>
            <a:gdLst/>
            <a:ahLst/>
            <a:rect l="0" t="0" r="r" b="b"/>
            <a:pathLst>
              <a:path w="25393" h="2964">
                <a:moveTo>
                  <a:pt x="0" y="2408"/>
                </a:moveTo>
                <a:lnTo>
                  <a:pt x="265" y="2412"/>
                </a:lnTo>
                <a:lnTo>
                  <a:pt x="531" y="2416"/>
                </a:lnTo>
                <a:lnTo>
                  <a:pt x="800" y="2420"/>
                </a:lnTo>
                <a:lnTo>
                  <a:pt x="1070" y="2423"/>
                </a:lnTo>
                <a:lnTo>
                  <a:pt x="1341" y="2427"/>
                </a:lnTo>
                <a:lnTo>
                  <a:pt x="1615" y="2431"/>
                </a:lnTo>
                <a:lnTo>
                  <a:pt x="1890" y="2434"/>
                </a:lnTo>
                <a:lnTo>
                  <a:pt x="2166" y="2438"/>
                </a:lnTo>
                <a:lnTo>
                  <a:pt x="2444" y="2441"/>
                </a:lnTo>
                <a:lnTo>
                  <a:pt x="2723" y="2445"/>
                </a:lnTo>
                <a:lnTo>
                  <a:pt x="3004" y="2448"/>
                </a:lnTo>
                <a:lnTo>
                  <a:pt x="3287" y="2451"/>
                </a:lnTo>
                <a:lnTo>
                  <a:pt x="3570" y="2454"/>
                </a:lnTo>
                <a:lnTo>
                  <a:pt x="3855" y="2457"/>
                </a:lnTo>
                <a:lnTo>
                  <a:pt x="4141" y="2460"/>
                </a:lnTo>
                <a:lnTo>
                  <a:pt x="4141" y="2923"/>
                </a:lnTo>
                <a:lnTo>
                  <a:pt x="4776" y="2929"/>
                </a:lnTo>
                <a:lnTo>
                  <a:pt x="5416" y="2934"/>
                </a:lnTo>
                <a:lnTo>
                  <a:pt x="6061" y="2939"/>
                </a:lnTo>
                <a:lnTo>
                  <a:pt x="6711" y="2944"/>
                </a:lnTo>
                <a:lnTo>
                  <a:pt x="7365" y="2948"/>
                </a:lnTo>
                <a:lnTo>
                  <a:pt x="8022" y="2951"/>
                </a:lnTo>
                <a:lnTo>
                  <a:pt x="8683" y="2954"/>
                </a:lnTo>
                <a:lnTo>
                  <a:pt x="9347" y="2957"/>
                </a:lnTo>
                <a:lnTo>
                  <a:pt x="10013" y="2959"/>
                </a:lnTo>
                <a:lnTo>
                  <a:pt x="10681" y="2961"/>
                </a:lnTo>
                <a:lnTo>
                  <a:pt x="11350" y="2962"/>
                </a:lnTo>
                <a:lnTo>
                  <a:pt x="12020" y="2963"/>
                </a:lnTo>
                <a:lnTo>
                  <a:pt x="12691" y="2963"/>
                </a:lnTo>
                <a:lnTo>
                  <a:pt x="13362" y="2963"/>
                </a:lnTo>
                <a:lnTo>
                  <a:pt x="14032" y="2962"/>
                </a:lnTo>
                <a:lnTo>
                  <a:pt x="14701" y="2961"/>
                </a:lnTo>
                <a:lnTo>
                  <a:pt x="15369" y="2959"/>
                </a:lnTo>
                <a:lnTo>
                  <a:pt x="16035" y="2957"/>
                </a:lnTo>
                <a:lnTo>
                  <a:pt x="16699" y="2954"/>
                </a:lnTo>
                <a:lnTo>
                  <a:pt x="17360" y="2951"/>
                </a:lnTo>
                <a:lnTo>
                  <a:pt x="18017" y="2948"/>
                </a:lnTo>
                <a:lnTo>
                  <a:pt x="18671" y="2944"/>
                </a:lnTo>
                <a:lnTo>
                  <a:pt x="19321" y="2939"/>
                </a:lnTo>
                <a:lnTo>
                  <a:pt x="19966" y="2934"/>
                </a:lnTo>
                <a:lnTo>
                  <a:pt x="20606" y="2929"/>
                </a:lnTo>
                <a:lnTo>
                  <a:pt x="21241" y="2923"/>
                </a:lnTo>
                <a:lnTo>
                  <a:pt x="21241" y="2460"/>
                </a:lnTo>
                <a:lnTo>
                  <a:pt x="21527" y="2457"/>
                </a:lnTo>
                <a:lnTo>
                  <a:pt x="21812" y="2454"/>
                </a:lnTo>
                <a:lnTo>
                  <a:pt x="22096" y="2451"/>
                </a:lnTo>
                <a:lnTo>
                  <a:pt x="22378" y="2448"/>
                </a:lnTo>
                <a:lnTo>
                  <a:pt x="22659" y="2445"/>
                </a:lnTo>
                <a:lnTo>
                  <a:pt x="22938" y="2441"/>
                </a:lnTo>
                <a:lnTo>
                  <a:pt x="23216" y="2438"/>
                </a:lnTo>
                <a:lnTo>
                  <a:pt x="23493" y="2434"/>
                </a:lnTo>
                <a:lnTo>
                  <a:pt x="23768" y="2431"/>
                </a:lnTo>
                <a:lnTo>
                  <a:pt x="24041" y="2427"/>
                </a:lnTo>
                <a:lnTo>
                  <a:pt x="24313" y="2423"/>
                </a:lnTo>
                <a:lnTo>
                  <a:pt x="24583" y="2420"/>
                </a:lnTo>
                <a:lnTo>
                  <a:pt x="24851" y="2416"/>
                </a:lnTo>
                <a:lnTo>
                  <a:pt x="25118" y="2412"/>
                </a:lnTo>
                <a:lnTo>
                  <a:pt x="25383" y="2408"/>
                </a:lnTo>
                <a:lnTo>
                  <a:pt x="22216" y="1246"/>
                </a:lnTo>
                <a:lnTo>
                  <a:pt x="25392" y="0"/>
                </a:lnTo>
                <a:lnTo>
                  <a:pt x="25383" y="0"/>
                </a:lnTo>
                <a:lnTo>
                  <a:pt x="24926" y="7"/>
                </a:lnTo>
                <a:lnTo>
                  <a:pt x="24463" y="13"/>
                </a:lnTo>
                <a:lnTo>
                  <a:pt x="23996" y="20"/>
                </a:lnTo>
                <a:lnTo>
                  <a:pt x="23524" y="26"/>
                </a:lnTo>
                <a:lnTo>
                  <a:pt x="23047" y="32"/>
                </a:lnTo>
                <a:lnTo>
                  <a:pt x="22566" y="38"/>
                </a:lnTo>
                <a:lnTo>
                  <a:pt x="22081" y="43"/>
                </a:lnTo>
                <a:lnTo>
                  <a:pt x="21592" y="48"/>
                </a:lnTo>
                <a:lnTo>
                  <a:pt x="21099" y="53"/>
                </a:lnTo>
                <a:lnTo>
                  <a:pt x="20602" y="58"/>
                </a:lnTo>
                <a:lnTo>
                  <a:pt x="20102" y="62"/>
                </a:lnTo>
                <a:lnTo>
                  <a:pt x="19599" y="66"/>
                </a:lnTo>
                <a:lnTo>
                  <a:pt x="19093" y="70"/>
                </a:lnTo>
                <a:lnTo>
                  <a:pt x="18584" y="73"/>
                </a:lnTo>
                <a:lnTo>
                  <a:pt x="18072" y="76"/>
                </a:lnTo>
                <a:lnTo>
                  <a:pt x="18057" y="538"/>
                </a:lnTo>
                <a:lnTo>
                  <a:pt x="17395" y="542"/>
                </a:lnTo>
                <a:lnTo>
                  <a:pt x="16729" y="545"/>
                </a:lnTo>
                <a:lnTo>
                  <a:pt x="16061" y="548"/>
                </a:lnTo>
                <a:lnTo>
                  <a:pt x="15390" y="550"/>
                </a:lnTo>
                <a:lnTo>
                  <a:pt x="14717" y="552"/>
                </a:lnTo>
                <a:lnTo>
                  <a:pt x="14042" y="553"/>
                </a:lnTo>
                <a:lnTo>
                  <a:pt x="13367" y="554"/>
                </a:lnTo>
                <a:lnTo>
                  <a:pt x="12691" y="554"/>
                </a:lnTo>
                <a:lnTo>
                  <a:pt x="12015" y="554"/>
                </a:lnTo>
                <a:lnTo>
                  <a:pt x="11340" y="553"/>
                </a:lnTo>
                <a:lnTo>
                  <a:pt x="10665" y="552"/>
                </a:lnTo>
                <a:lnTo>
                  <a:pt x="9992" y="550"/>
                </a:lnTo>
                <a:lnTo>
                  <a:pt x="9321" y="548"/>
                </a:lnTo>
                <a:lnTo>
                  <a:pt x="8653" y="545"/>
                </a:lnTo>
                <a:lnTo>
                  <a:pt x="7987" y="542"/>
                </a:lnTo>
                <a:lnTo>
                  <a:pt x="7325" y="538"/>
                </a:lnTo>
                <a:lnTo>
                  <a:pt x="7310" y="76"/>
                </a:lnTo>
                <a:lnTo>
                  <a:pt x="6798" y="73"/>
                </a:lnTo>
                <a:lnTo>
                  <a:pt x="6289" y="70"/>
                </a:lnTo>
                <a:lnTo>
                  <a:pt x="5783" y="66"/>
                </a:lnTo>
                <a:lnTo>
                  <a:pt x="5280" y="62"/>
                </a:lnTo>
                <a:lnTo>
                  <a:pt x="4780" y="58"/>
                </a:lnTo>
                <a:lnTo>
                  <a:pt x="4284" y="53"/>
                </a:lnTo>
                <a:lnTo>
                  <a:pt x="3791" y="48"/>
                </a:lnTo>
                <a:lnTo>
                  <a:pt x="3301" y="43"/>
                </a:lnTo>
                <a:lnTo>
                  <a:pt x="2816" y="38"/>
                </a:lnTo>
                <a:lnTo>
                  <a:pt x="2335" y="32"/>
                </a:lnTo>
                <a:lnTo>
                  <a:pt x="1858" y="26"/>
                </a:lnTo>
                <a:lnTo>
                  <a:pt x="1386" y="20"/>
                </a:lnTo>
                <a:lnTo>
                  <a:pt x="919" y="13"/>
                </a:lnTo>
                <a:lnTo>
                  <a:pt x="457" y="7"/>
                </a:lnTo>
                <a:lnTo>
                  <a:pt x="0" y="0"/>
                </a:lnTo>
                <a:lnTo>
                  <a:pt x="3166" y="1246"/>
                </a:lnTo>
                <a:lnTo>
                  <a:pt x="0" y="2408"/>
                </a:lnTo>
                <a:moveTo>
                  <a:pt x="7325" y="538"/>
                </a:moveTo>
                <a:lnTo>
                  <a:pt x="7110" y="537"/>
                </a:lnTo>
                <a:lnTo>
                  <a:pt x="6895" y="536"/>
                </a:lnTo>
                <a:lnTo>
                  <a:pt x="6681" y="534"/>
                </a:lnTo>
                <a:lnTo>
                  <a:pt x="6467" y="533"/>
                </a:lnTo>
                <a:lnTo>
                  <a:pt x="6254" y="531"/>
                </a:lnTo>
                <a:lnTo>
                  <a:pt x="6042" y="530"/>
                </a:lnTo>
                <a:lnTo>
                  <a:pt x="5830" y="528"/>
                </a:lnTo>
                <a:lnTo>
                  <a:pt x="5618" y="527"/>
                </a:lnTo>
                <a:lnTo>
                  <a:pt x="5407" y="525"/>
                </a:lnTo>
                <a:lnTo>
                  <a:pt x="5196" y="523"/>
                </a:lnTo>
                <a:lnTo>
                  <a:pt x="4986" y="521"/>
                </a:lnTo>
                <a:lnTo>
                  <a:pt x="4777" y="520"/>
                </a:lnTo>
                <a:lnTo>
                  <a:pt x="4568" y="518"/>
                </a:lnTo>
                <a:lnTo>
                  <a:pt x="4360" y="516"/>
                </a:lnTo>
                <a:lnTo>
                  <a:pt x="4152" y="514"/>
                </a:lnTo>
                <a:lnTo>
                  <a:pt x="7312" y="76"/>
                </a:lnTo>
                <a:moveTo>
                  <a:pt x="18057" y="538"/>
                </a:moveTo>
                <a:lnTo>
                  <a:pt x="18272" y="537"/>
                </a:lnTo>
                <a:lnTo>
                  <a:pt x="18487" y="536"/>
                </a:lnTo>
                <a:lnTo>
                  <a:pt x="18701" y="534"/>
                </a:lnTo>
                <a:lnTo>
                  <a:pt x="18915" y="533"/>
                </a:lnTo>
                <a:lnTo>
                  <a:pt x="19128" y="531"/>
                </a:lnTo>
                <a:lnTo>
                  <a:pt x="19340" y="530"/>
                </a:lnTo>
                <a:lnTo>
                  <a:pt x="19552" y="528"/>
                </a:lnTo>
                <a:lnTo>
                  <a:pt x="19764" y="527"/>
                </a:lnTo>
                <a:lnTo>
                  <a:pt x="19975" y="525"/>
                </a:lnTo>
                <a:lnTo>
                  <a:pt x="20186" y="523"/>
                </a:lnTo>
                <a:lnTo>
                  <a:pt x="20396" y="521"/>
                </a:lnTo>
                <a:lnTo>
                  <a:pt x="20605" y="520"/>
                </a:lnTo>
                <a:lnTo>
                  <a:pt x="20814" y="518"/>
                </a:lnTo>
                <a:lnTo>
                  <a:pt x="21022" y="516"/>
                </a:lnTo>
                <a:lnTo>
                  <a:pt x="21230" y="514"/>
                </a:lnTo>
                <a:lnTo>
                  <a:pt x="18070" y="76"/>
                </a:lnTo>
                <a:moveTo>
                  <a:pt x="4137" y="2460"/>
                </a:moveTo>
                <a:lnTo>
                  <a:pt x="4137" y="515"/>
                </a:lnTo>
                <a:moveTo>
                  <a:pt x="21245" y="2460"/>
                </a:moveTo>
                <a:lnTo>
                  <a:pt x="21245" y="515"/>
                </a:lnTo>
              </a:path>
            </a:pathLst>
          </a:custGeom>
          <a:blipFill rotWithShape="0">
            <a:blip r:embed="rId3"/>
            <a:stretch>
              <a:fillRect/>
            </a:stretch>
          </a:blipFill>
          <a:ln cap="sq" w="507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/>
            <a:r>
              <a:rPr b="1" lang="en-US" sz="2100" spc="-1" strike="noStrike">
                <a:solidFill>
                  <a:srgbClr val="cc00cc"/>
                </a:solidFill>
                <a:latin typeface="Arial"/>
              </a:rPr>
              <a:t>TRƯỜNG TiỂU HỌC ĐOÀN NGHIÊN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mph" presetID="22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nodeType="after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77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27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29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76320" y="0"/>
            <a:ext cx="906768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2061"/>
              </a:spcBef>
            </a:pPr>
            <a:r>
              <a:rPr b="1" lang="en-US" sz="3300" spc="-1" strike="noStrike">
                <a:solidFill>
                  <a:srgbClr val="0000ff"/>
                </a:solidFill>
                <a:latin typeface="Arial"/>
              </a:rPr>
              <a:t>Thứ bảy ngày 17 tháng 11 năm 2012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4421160" y="1066680"/>
            <a:ext cx="167472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457200" y="3201840"/>
            <a:ext cx="8075520" cy="187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ff"/>
              </a:gs>
              <a:gs pos="50000">
                <a:srgbClr val="66ffff"/>
              </a:gs>
              <a:gs pos="100000">
                <a:srgbClr val="ff99ff"/>
              </a:gs>
            </a:gsLst>
            <a:lin ang="5400000"/>
          </a:gradFill>
          <a:ln cap="sq"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Rừng cây núi đá ta cùng đánh Tây.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Núi giăng thành lũy sắt dày.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Rừng che bộ đội, rừng vây quân thù.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>
          <a:xfrm>
            <a:off x="880920" y="1552680"/>
            <a:ext cx="641844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/>
            <a:r>
              <a:rPr b="1" i="1" lang="en-US" sz="2900" spc="-1" strike="noStrike">
                <a:solidFill>
                  <a:srgbClr val="0000ff"/>
                </a:solidFill>
                <a:latin typeface="Arial"/>
              </a:rPr>
              <a:t>Câu2: Tìm những câu thơ cho thấy: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906840" y="2131920"/>
            <a:ext cx="498132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/>
            <a:r>
              <a:rPr b="1" i="1" lang="en-US" sz="2900" spc="-1" strike="noStrike">
                <a:solidFill>
                  <a:srgbClr val="0000ff"/>
                </a:solidFill>
                <a:latin typeface="Arial"/>
              </a:rPr>
              <a:t>b/ Việt Bắc đánh giặc giỏi?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7" dur="indefinite" restart="never" nodeType="tmRoot">
          <p:childTnLst>
            <p:seq>
              <p:cTn id="378" dur="indefinite" nodeType="mainSeq">
                <p:childTnLst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83" dur="8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4" dur="8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8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9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76320" y="0"/>
            <a:ext cx="906768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2061"/>
              </a:spcBef>
            </a:pPr>
            <a:r>
              <a:rPr b="1" lang="en-US" sz="3300" spc="-1" strike="noStrike">
                <a:solidFill>
                  <a:srgbClr val="0000ff"/>
                </a:solidFill>
                <a:latin typeface="Arial"/>
              </a:rPr>
              <a:t>Thứ sáu ngày 16 tháng 11 năm 2012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4421160" y="1066680"/>
            <a:ext cx="167472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ustomShape 5"/>
          <p:cNvSpPr/>
          <p:nvPr/>
        </p:nvSpPr>
        <p:spPr>
          <a:xfrm>
            <a:off x="992160" y="1719360"/>
            <a:ext cx="784692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Câu 3: Vẻ đẹp của người Việt Bắc thể hiện qua những câu thơ nào?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CustomShape 6"/>
          <p:cNvSpPr/>
          <p:nvPr/>
        </p:nvSpPr>
        <p:spPr>
          <a:xfrm>
            <a:off x="1143000" y="3201840"/>
            <a:ext cx="7545240" cy="2469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50000">
                <a:srgbClr val="ffffff"/>
              </a:gs>
              <a:gs pos="100000">
                <a:srgbClr val="66ffff"/>
              </a:gs>
            </a:gsLst>
            <a:lin ang="5400000"/>
          </a:gradFill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Đèo cao nắng ánh dao gài thắt lưng.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Nhớ người đan nón chuốt từng sợi dang.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Nhớ cô em gái hái măng một mình.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85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Nhớ ai tiếng hát ân tình thủy chung.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1" dur="indefinite" restart="never" nodeType="tmRoot">
          <p:childTnLst>
            <p:seq>
              <p:cTn id="392" dur="indefinite" nodeType="mainSeq">
                <p:childTnLst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9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40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76320" y="0"/>
            <a:ext cx="906768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Thứ bảy ngày 17 tháng 11 năm 2012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230040" y="3656160"/>
            <a:ext cx="8609040" cy="236376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99ff"/>
              </a:gs>
              <a:gs pos="50000">
                <a:srgbClr val="66ffff"/>
              </a:gs>
              <a:gs pos="100000">
                <a:srgbClr val="ff99ff"/>
              </a:gs>
            </a:gsLst>
            <a:lin ang="5400000"/>
          </a:gra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5"/>
          <p:cNvSpPr/>
          <p:nvPr/>
        </p:nvSpPr>
        <p:spPr>
          <a:xfrm>
            <a:off x="457200" y="1677960"/>
            <a:ext cx="785016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Qua những điều vừa tìm hiểu, em hãy cho biết nội dung của bài thơ nói gì?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6"/>
          <p:cNvSpPr/>
          <p:nvPr/>
        </p:nvSpPr>
        <p:spPr>
          <a:xfrm>
            <a:off x="992160" y="4313160"/>
            <a:ext cx="708516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Bài thơ ca ngợi đất, người Việt Bắc đẹp và đánh giặc giỏi.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7"/>
          <p:cNvSpPr/>
          <p:nvPr/>
        </p:nvSpPr>
        <p:spPr>
          <a:xfrm>
            <a:off x="2738520" y="2519280"/>
            <a:ext cx="3047760" cy="1219320"/>
          </a:xfrm>
          <a:custGeom>
            <a:avLst/>
            <a:gdLst/>
            <a:ahLst/>
            <a:rect l="l" t="t" r="r" b="b"/>
            <a:pathLst>
              <a:path w="21494" h="21494">
                <a:moveTo>
                  <a:pt x="10901" y="5905"/>
                </a:moveTo>
                <a:lnTo>
                  <a:pt x="8458" y="2399"/>
                </a:lnTo>
                <a:lnTo>
                  <a:pt x="7417" y="6425"/>
                </a:lnTo>
                <a:lnTo>
                  <a:pt x="476" y="2399"/>
                </a:lnTo>
                <a:lnTo>
                  <a:pt x="4732" y="7722"/>
                </a:lnTo>
                <a:lnTo>
                  <a:pt x="106" y="8718"/>
                </a:lnTo>
                <a:lnTo>
                  <a:pt x="3828" y="11880"/>
                </a:lnTo>
                <a:lnTo>
                  <a:pt x="243" y="14689"/>
                </a:lnTo>
                <a:lnTo>
                  <a:pt x="5772" y="14041"/>
                </a:lnTo>
                <a:lnTo>
                  <a:pt x="4868" y="17719"/>
                </a:lnTo>
                <a:lnTo>
                  <a:pt x="7819" y="15730"/>
                </a:lnTo>
                <a:lnTo>
                  <a:pt x="8590" y="21600"/>
                </a:lnTo>
                <a:lnTo>
                  <a:pt x="10637" y="15038"/>
                </a:lnTo>
                <a:lnTo>
                  <a:pt x="13349" y="19840"/>
                </a:lnTo>
                <a:lnTo>
                  <a:pt x="14125" y="14561"/>
                </a:lnTo>
                <a:lnTo>
                  <a:pt x="18248" y="18195"/>
                </a:lnTo>
                <a:lnTo>
                  <a:pt x="16938" y="13044"/>
                </a:lnTo>
                <a:lnTo>
                  <a:pt x="21600" y="13393"/>
                </a:lnTo>
                <a:lnTo>
                  <a:pt x="17710" y="10579"/>
                </a:lnTo>
                <a:lnTo>
                  <a:pt x="21198" y="8242"/>
                </a:lnTo>
                <a:lnTo>
                  <a:pt x="16806" y="7417"/>
                </a:lnTo>
                <a:lnTo>
                  <a:pt x="18482" y="4560"/>
                </a:lnTo>
                <a:lnTo>
                  <a:pt x="14257" y="5429"/>
                </a:lnTo>
                <a:lnTo>
                  <a:pt x="14623" y="106"/>
                </a:lnTo>
                <a:lnTo>
                  <a:pt x="10901" y="5905"/>
                </a:lnTo>
                <a:close/>
              </a:path>
            </a:pathLst>
          </a:custGeom>
          <a:solidFill>
            <a:srgbClr val="ff99ff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8"/>
          <p:cNvSpPr/>
          <p:nvPr/>
        </p:nvSpPr>
        <p:spPr>
          <a:xfrm>
            <a:off x="3500280" y="2822400"/>
            <a:ext cx="1373400" cy="67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185"/>
              </a:spcBef>
            </a:pP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Hội ý nhóm đôi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CustomShape 9"/>
          <p:cNvSpPr/>
          <p:nvPr/>
        </p:nvSpPr>
        <p:spPr>
          <a:xfrm>
            <a:off x="4421160" y="1066680"/>
            <a:ext cx="167472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3" dur="indefinite" restart="never" nodeType="tmRoot">
          <p:childTnLst>
            <p:seq>
              <p:cTn id="404" dur="indefinite" nodeType="mainSeq">
                <p:childTnLst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09" dur="8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10" dur="8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8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320"/>
                            </p:stCondLst>
                            <p:childTnLst>
                              <p:par>
                                <p:cTn id="413" nodeType="after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4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nodeType="with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4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42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426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6320" y="0"/>
            <a:ext cx="906768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Thứ bảy ngày 17 tháng 11 năm 2012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00ff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00ff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0" y="1143000"/>
            <a:ext cx="4724280" cy="45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00"/>
              </a:spcBef>
            </a:pPr>
            <a:r>
              <a:rPr b="1" lang="en-US" sz="2400" spc="-1" strike="noStrike" u="sng">
                <a:solidFill>
                  <a:srgbClr val="000000"/>
                </a:solidFill>
                <a:uFillTx/>
                <a:latin typeface="Arial"/>
              </a:rPr>
              <a:t>Luyện học thuộc lòng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1905120" y="1600200"/>
            <a:ext cx="11430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Ta về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3048120" y="1600200"/>
            <a:ext cx="175392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mình có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CustomShape 7"/>
          <p:cNvSpPr/>
          <p:nvPr/>
        </p:nvSpPr>
        <p:spPr>
          <a:xfrm>
            <a:off x="4572000" y="1595520"/>
            <a:ext cx="167472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nhớ ta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CustomShape 8"/>
          <p:cNvSpPr/>
          <p:nvPr/>
        </p:nvSpPr>
        <p:spPr>
          <a:xfrm>
            <a:off x="1068480" y="1995480"/>
            <a:ext cx="11430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Ta về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CustomShape 9"/>
          <p:cNvSpPr/>
          <p:nvPr/>
        </p:nvSpPr>
        <p:spPr>
          <a:xfrm>
            <a:off x="2135160" y="1981080"/>
            <a:ext cx="144468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ta nhớ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ustomShape 10"/>
          <p:cNvSpPr/>
          <p:nvPr/>
        </p:nvSpPr>
        <p:spPr>
          <a:xfrm>
            <a:off x="3429000" y="1981080"/>
            <a:ext cx="472428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những hoa cùng người.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ustomShape 11"/>
          <p:cNvSpPr/>
          <p:nvPr/>
        </p:nvSpPr>
        <p:spPr>
          <a:xfrm>
            <a:off x="1830240" y="2513160"/>
            <a:ext cx="221004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Rừng xanh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ustomShape 12"/>
          <p:cNvSpPr/>
          <p:nvPr/>
        </p:nvSpPr>
        <p:spPr>
          <a:xfrm>
            <a:off x="5865840" y="2513160"/>
            <a:ext cx="198432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đỏ tươi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CustomShape 13"/>
          <p:cNvSpPr/>
          <p:nvPr/>
        </p:nvSpPr>
        <p:spPr>
          <a:xfrm>
            <a:off x="3960720" y="2513160"/>
            <a:ext cx="23655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hoa chuối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CustomShape 14"/>
          <p:cNvSpPr/>
          <p:nvPr/>
        </p:nvSpPr>
        <p:spPr>
          <a:xfrm>
            <a:off x="1143000" y="3048120"/>
            <a:ext cx="373392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Đèo cao nắng ánh,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CustomShape 15"/>
          <p:cNvSpPr/>
          <p:nvPr/>
        </p:nvSpPr>
        <p:spPr>
          <a:xfrm>
            <a:off x="4497480" y="3048120"/>
            <a:ext cx="327348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dao gài thắt lưng.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CustomShape 16"/>
          <p:cNvSpPr/>
          <p:nvPr/>
        </p:nvSpPr>
        <p:spPr>
          <a:xfrm>
            <a:off x="1674720" y="3595680"/>
            <a:ext cx="206064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Ngày xuân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CustomShape 17"/>
          <p:cNvSpPr/>
          <p:nvPr/>
        </p:nvSpPr>
        <p:spPr>
          <a:xfrm>
            <a:off x="3648240" y="3595680"/>
            <a:ext cx="144756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mơ nở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CustomShape 18"/>
          <p:cNvSpPr/>
          <p:nvPr/>
        </p:nvSpPr>
        <p:spPr>
          <a:xfrm>
            <a:off x="5000760" y="3591000"/>
            <a:ext cx="2361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trắng rừng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CustomShape 19"/>
          <p:cNvSpPr/>
          <p:nvPr/>
        </p:nvSpPr>
        <p:spPr>
          <a:xfrm>
            <a:off x="992160" y="4191120"/>
            <a:ext cx="38847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Nhớ người đan nón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20"/>
          <p:cNvSpPr/>
          <p:nvPr/>
        </p:nvSpPr>
        <p:spPr>
          <a:xfrm>
            <a:off x="4497480" y="4191120"/>
            <a:ext cx="43416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chuốt từng sợi dang. 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CustomShape 21"/>
          <p:cNvSpPr/>
          <p:nvPr/>
        </p:nvSpPr>
        <p:spPr>
          <a:xfrm>
            <a:off x="1830240" y="4726080"/>
            <a:ext cx="159876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Ve kêu 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CustomShape 22"/>
          <p:cNvSpPr/>
          <p:nvPr/>
        </p:nvSpPr>
        <p:spPr>
          <a:xfrm>
            <a:off x="3048120" y="4726080"/>
            <a:ext cx="251604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rừng phách 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CustomShape 23"/>
          <p:cNvSpPr/>
          <p:nvPr/>
        </p:nvSpPr>
        <p:spPr>
          <a:xfrm>
            <a:off x="5103720" y="4726080"/>
            <a:ext cx="25164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đổ vàng 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CustomShape 24"/>
          <p:cNvSpPr/>
          <p:nvPr/>
        </p:nvSpPr>
        <p:spPr>
          <a:xfrm>
            <a:off x="912960" y="5180040"/>
            <a:ext cx="30495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Nhớ cô em gái 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ustomShape 25"/>
          <p:cNvSpPr/>
          <p:nvPr/>
        </p:nvSpPr>
        <p:spPr>
          <a:xfrm>
            <a:off x="3659040" y="5180040"/>
            <a:ext cx="38862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hái măng một mình.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CustomShape 26"/>
          <p:cNvSpPr/>
          <p:nvPr/>
        </p:nvSpPr>
        <p:spPr>
          <a:xfrm>
            <a:off x="1981080" y="5638680"/>
            <a:ext cx="190512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Rừng thu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27"/>
          <p:cNvSpPr/>
          <p:nvPr/>
        </p:nvSpPr>
        <p:spPr>
          <a:xfrm>
            <a:off x="3735360" y="5638680"/>
            <a:ext cx="174960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trăng rọi 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ustomShape 28"/>
          <p:cNvSpPr/>
          <p:nvPr/>
        </p:nvSpPr>
        <p:spPr>
          <a:xfrm>
            <a:off x="5334120" y="5638680"/>
            <a:ext cx="175392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hòa bình 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29"/>
          <p:cNvSpPr/>
          <p:nvPr/>
        </p:nvSpPr>
        <p:spPr>
          <a:xfrm>
            <a:off x="1068480" y="6172200"/>
            <a:ext cx="31986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Nhớ ai tiếng hát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ustomShape 30"/>
          <p:cNvSpPr/>
          <p:nvPr/>
        </p:nvSpPr>
        <p:spPr>
          <a:xfrm>
            <a:off x="3960720" y="6172200"/>
            <a:ext cx="419112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ân tình thủy chung.</a:t>
            </a: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CustomShape 31"/>
          <p:cNvSpPr/>
          <p:nvPr/>
        </p:nvSpPr>
        <p:spPr>
          <a:xfrm>
            <a:off x="4421160" y="1066680"/>
            <a:ext cx="137016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7" dur="indefinite" restart="never" nodeType="tmRoot">
          <p:childTnLst>
            <p:seq>
              <p:cTn id="428" dur="indefinite" nodeType="mainSeq">
                <p:childTnLst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3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4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4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5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0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0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0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5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3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5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6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6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7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7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8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8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9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5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60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60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6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6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6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6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6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500"/>
                            </p:stCondLst>
                            <p:childTnLst>
                              <p:par>
                                <p:cTn id="635" nodeType="after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63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76320" y="0"/>
            <a:ext cx="906768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Thứ bảy ngày 17 tháng 11 năm 2012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00ff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00ff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4421160" y="1066680"/>
            <a:ext cx="137016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CustomShape 5"/>
          <p:cNvSpPr/>
          <p:nvPr/>
        </p:nvSpPr>
        <p:spPr>
          <a:xfrm>
            <a:off x="1068480" y="1751040"/>
            <a:ext cx="22860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>
                <a:solidFill>
                  <a:srgbClr val="0000ff"/>
                </a:solidFill>
                <a:latin typeface="Arial"/>
              </a:rPr>
              <a:t>Trò chơi: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6"/>
          <p:cNvSpPr/>
          <p:nvPr/>
        </p:nvSpPr>
        <p:spPr>
          <a:xfrm>
            <a:off x="3579840" y="1751040"/>
            <a:ext cx="427032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>
                <a:solidFill>
                  <a:srgbClr val="0000ff"/>
                </a:solidFill>
                <a:latin typeface="Arial"/>
              </a:rPr>
              <a:t>“</a:t>
            </a:r>
            <a:r>
              <a:rPr b="1" lang="en-US" sz="3300" spc="-1" strike="noStrike">
                <a:solidFill>
                  <a:srgbClr val="800000"/>
                </a:solidFill>
                <a:latin typeface="Arial"/>
              </a:rPr>
              <a:t>Trôi chảy trót lột</a:t>
            </a:r>
            <a:r>
              <a:rPr b="1" lang="en-US" sz="3300" spc="-1" strike="noStrike">
                <a:solidFill>
                  <a:srgbClr val="0000ff"/>
                </a:solidFill>
                <a:latin typeface="Arial"/>
              </a:rPr>
              <a:t>”: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76320" y="0"/>
            <a:ext cx="906768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562"/>
              </a:spcBef>
            </a:pP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Thứ bảy ngày 17 tháng 11 năm 2012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1143000" y="2666880"/>
            <a:ext cx="586584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Nêu lại nội dung bài vừa học?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4421160" y="1066680"/>
            <a:ext cx="137016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8" dur="indefinite" restart="never" nodeType="tmRoot">
          <p:childTnLst>
            <p:seq>
              <p:cTn id="639" dur="indefinite" nodeType="mainSeq">
                <p:childTnLst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44" dur="8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45" dur="8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6" dur="8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76320" y="0"/>
            <a:ext cx="906768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562"/>
              </a:spcBef>
            </a:pP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Thứ bảy ngày 17 tháng 11 năm 2012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4421160" y="1066680"/>
            <a:ext cx="137016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ustomShape 5"/>
          <p:cNvSpPr/>
          <p:nvPr/>
        </p:nvSpPr>
        <p:spPr>
          <a:xfrm>
            <a:off x="2897280" y="1981080"/>
            <a:ext cx="3730680" cy="3657600"/>
          </a:xfrm>
          <a:prstGeom prst="verticalScroll">
            <a:avLst>
              <a:gd name="adj" fmla="val 12500"/>
            </a:avLst>
          </a:prstGeom>
          <a:solidFill>
            <a:srgbClr val="bbe0e3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6"/>
          <p:cNvSpPr/>
          <p:nvPr/>
        </p:nvSpPr>
        <p:spPr>
          <a:xfrm>
            <a:off x="4191120" y="1933560"/>
            <a:ext cx="213516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185"/>
              </a:spcBef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</a:rPr>
              <a:t>Dặn dò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ustomShape 7"/>
          <p:cNvSpPr/>
          <p:nvPr/>
        </p:nvSpPr>
        <p:spPr>
          <a:xfrm>
            <a:off x="3429000" y="2820960"/>
            <a:ext cx="2666880" cy="219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1" lang="en-US" sz="2500" spc="-1" strike="noStrike">
                <a:solidFill>
                  <a:srgbClr val="000000"/>
                </a:solidFill>
                <a:latin typeface="Arial"/>
              </a:rPr>
              <a:t>/ Học thuộc bài thơ.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</a:rPr>
              <a:t>2/ Xem trước bài: Hũ bạc của người cha.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-3048120" y="-2286000"/>
            <a:ext cx="15240240" cy="1143000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1143000" y="838080"/>
            <a:ext cx="7469280" cy="2210040"/>
          </a:xfrm>
          <a:custGeom>
            <a:avLst/>
            <a:gdLst/>
            <a:ahLst/>
            <a:rect l="0" t="0" r="r" b="b"/>
            <a:pathLst>
              <a:path w="20749" h="3154">
                <a:moveTo>
                  <a:pt x="4" y="3153"/>
                </a:moveTo>
                <a:lnTo>
                  <a:pt x="0" y="3077"/>
                </a:lnTo>
                <a:lnTo>
                  <a:pt x="3" y="3001"/>
                </a:lnTo>
                <a:lnTo>
                  <a:pt x="12" y="2925"/>
                </a:lnTo>
                <a:lnTo>
                  <a:pt x="27" y="2849"/>
                </a:lnTo>
                <a:lnTo>
                  <a:pt x="49" y="2773"/>
                </a:lnTo>
                <a:lnTo>
                  <a:pt x="77" y="2698"/>
                </a:lnTo>
                <a:lnTo>
                  <a:pt x="111" y="2622"/>
                </a:lnTo>
                <a:lnTo>
                  <a:pt x="152" y="2547"/>
                </a:lnTo>
                <a:lnTo>
                  <a:pt x="198" y="2472"/>
                </a:lnTo>
                <a:lnTo>
                  <a:pt x="252" y="2398"/>
                </a:lnTo>
                <a:lnTo>
                  <a:pt x="311" y="2324"/>
                </a:lnTo>
                <a:lnTo>
                  <a:pt x="376" y="2250"/>
                </a:lnTo>
                <a:lnTo>
                  <a:pt x="448" y="2177"/>
                </a:lnTo>
                <a:lnTo>
                  <a:pt x="526" y="2105"/>
                </a:lnTo>
                <a:lnTo>
                  <a:pt x="610" y="2033"/>
                </a:lnTo>
                <a:lnTo>
                  <a:pt x="700" y="1962"/>
                </a:lnTo>
                <a:lnTo>
                  <a:pt x="795" y="1891"/>
                </a:lnTo>
                <a:lnTo>
                  <a:pt x="897" y="1821"/>
                </a:lnTo>
                <a:lnTo>
                  <a:pt x="1004" y="1752"/>
                </a:lnTo>
                <a:lnTo>
                  <a:pt x="1117" y="1684"/>
                </a:lnTo>
                <a:lnTo>
                  <a:pt x="1236" y="1617"/>
                </a:lnTo>
                <a:lnTo>
                  <a:pt x="1361" y="1550"/>
                </a:lnTo>
                <a:lnTo>
                  <a:pt x="1491" y="1484"/>
                </a:lnTo>
                <a:lnTo>
                  <a:pt x="1626" y="1420"/>
                </a:lnTo>
                <a:lnTo>
                  <a:pt x="1767" y="1356"/>
                </a:lnTo>
                <a:lnTo>
                  <a:pt x="1913" y="1294"/>
                </a:lnTo>
                <a:lnTo>
                  <a:pt x="2064" y="1232"/>
                </a:lnTo>
                <a:lnTo>
                  <a:pt x="2221" y="1172"/>
                </a:lnTo>
                <a:lnTo>
                  <a:pt x="2382" y="1113"/>
                </a:lnTo>
                <a:lnTo>
                  <a:pt x="2548" y="1055"/>
                </a:lnTo>
                <a:lnTo>
                  <a:pt x="2720" y="998"/>
                </a:lnTo>
                <a:lnTo>
                  <a:pt x="2895" y="942"/>
                </a:lnTo>
                <a:lnTo>
                  <a:pt x="3076" y="888"/>
                </a:lnTo>
                <a:lnTo>
                  <a:pt x="3261" y="835"/>
                </a:lnTo>
                <a:lnTo>
                  <a:pt x="3450" y="784"/>
                </a:lnTo>
                <a:lnTo>
                  <a:pt x="3643" y="734"/>
                </a:lnTo>
                <a:lnTo>
                  <a:pt x="3841" y="685"/>
                </a:lnTo>
                <a:lnTo>
                  <a:pt x="4042" y="638"/>
                </a:lnTo>
                <a:lnTo>
                  <a:pt x="4248" y="592"/>
                </a:lnTo>
                <a:lnTo>
                  <a:pt x="4457" y="548"/>
                </a:lnTo>
                <a:lnTo>
                  <a:pt x="4670" y="506"/>
                </a:lnTo>
                <a:lnTo>
                  <a:pt x="4886" y="465"/>
                </a:lnTo>
                <a:lnTo>
                  <a:pt x="5106" y="425"/>
                </a:lnTo>
                <a:lnTo>
                  <a:pt x="5329" y="387"/>
                </a:lnTo>
                <a:lnTo>
                  <a:pt x="5555" y="351"/>
                </a:lnTo>
                <a:lnTo>
                  <a:pt x="5784" y="317"/>
                </a:lnTo>
                <a:lnTo>
                  <a:pt x="6016" y="284"/>
                </a:lnTo>
                <a:lnTo>
                  <a:pt x="6251" y="253"/>
                </a:lnTo>
                <a:lnTo>
                  <a:pt x="6488" y="224"/>
                </a:lnTo>
                <a:lnTo>
                  <a:pt x="6727" y="196"/>
                </a:lnTo>
                <a:lnTo>
                  <a:pt x="6969" y="170"/>
                </a:lnTo>
                <a:lnTo>
                  <a:pt x="7213" y="146"/>
                </a:lnTo>
                <a:lnTo>
                  <a:pt x="7458" y="124"/>
                </a:lnTo>
                <a:lnTo>
                  <a:pt x="7706" y="103"/>
                </a:lnTo>
                <a:lnTo>
                  <a:pt x="7955" y="85"/>
                </a:lnTo>
                <a:lnTo>
                  <a:pt x="8206" y="68"/>
                </a:lnTo>
                <a:lnTo>
                  <a:pt x="8458" y="53"/>
                </a:lnTo>
                <a:lnTo>
                  <a:pt x="8711" y="40"/>
                </a:lnTo>
                <a:lnTo>
                  <a:pt x="8965" y="28"/>
                </a:lnTo>
                <a:lnTo>
                  <a:pt x="9220" y="19"/>
                </a:lnTo>
                <a:lnTo>
                  <a:pt x="9476" y="12"/>
                </a:lnTo>
                <a:lnTo>
                  <a:pt x="9732" y="6"/>
                </a:lnTo>
                <a:lnTo>
                  <a:pt x="9989" y="2"/>
                </a:lnTo>
                <a:lnTo>
                  <a:pt x="10246" y="0"/>
                </a:lnTo>
                <a:lnTo>
                  <a:pt x="10502" y="0"/>
                </a:lnTo>
                <a:lnTo>
                  <a:pt x="10759" y="2"/>
                </a:lnTo>
                <a:lnTo>
                  <a:pt x="11016" y="6"/>
                </a:lnTo>
                <a:lnTo>
                  <a:pt x="11272" y="12"/>
                </a:lnTo>
                <a:lnTo>
                  <a:pt x="11528" y="19"/>
                </a:lnTo>
                <a:lnTo>
                  <a:pt x="11783" y="28"/>
                </a:lnTo>
                <a:lnTo>
                  <a:pt x="12037" y="40"/>
                </a:lnTo>
                <a:lnTo>
                  <a:pt x="12290" y="53"/>
                </a:lnTo>
                <a:lnTo>
                  <a:pt x="12542" y="68"/>
                </a:lnTo>
                <a:lnTo>
                  <a:pt x="12793" y="85"/>
                </a:lnTo>
                <a:lnTo>
                  <a:pt x="13042" y="103"/>
                </a:lnTo>
                <a:lnTo>
                  <a:pt x="13290" y="124"/>
                </a:lnTo>
                <a:lnTo>
                  <a:pt x="13535" y="146"/>
                </a:lnTo>
                <a:lnTo>
                  <a:pt x="13779" y="170"/>
                </a:lnTo>
                <a:lnTo>
                  <a:pt x="14021" y="196"/>
                </a:lnTo>
                <a:lnTo>
                  <a:pt x="14260" y="224"/>
                </a:lnTo>
                <a:lnTo>
                  <a:pt x="14497" y="253"/>
                </a:lnTo>
                <a:lnTo>
                  <a:pt x="14732" y="284"/>
                </a:lnTo>
                <a:lnTo>
                  <a:pt x="14964" y="317"/>
                </a:lnTo>
                <a:lnTo>
                  <a:pt x="15193" y="351"/>
                </a:lnTo>
                <a:lnTo>
                  <a:pt x="15419" y="387"/>
                </a:lnTo>
                <a:lnTo>
                  <a:pt x="15642" y="425"/>
                </a:lnTo>
                <a:lnTo>
                  <a:pt x="15862" y="465"/>
                </a:lnTo>
                <a:lnTo>
                  <a:pt x="16078" y="506"/>
                </a:lnTo>
                <a:lnTo>
                  <a:pt x="16291" y="548"/>
                </a:lnTo>
                <a:lnTo>
                  <a:pt x="16500" y="592"/>
                </a:lnTo>
                <a:lnTo>
                  <a:pt x="16706" y="638"/>
                </a:lnTo>
                <a:lnTo>
                  <a:pt x="16907" y="685"/>
                </a:lnTo>
                <a:lnTo>
                  <a:pt x="17105" y="734"/>
                </a:lnTo>
                <a:lnTo>
                  <a:pt x="17298" y="784"/>
                </a:lnTo>
                <a:lnTo>
                  <a:pt x="17487" y="835"/>
                </a:lnTo>
                <a:lnTo>
                  <a:pt x="17672" y="888"/>
                </a:lnTo>
                <a:lnTo>
                  <a:pt x="17853" y="942"/>
                </a:lnTo>
                <a:lnTo>
                  <a:pt x="18028" y="998"/>
                </a:lnTo>
                <a:lnTo>
                  <a:pt x="18200" y="1055"/>
                </a:lnTo>
                <a:lnTo>
                  <a:pt x="18366" y="1113"/>
                </a:lnTo>
                <a:lnTo>
                  <a:pt x="18527" y="1172"/>
                </a:lnTo>
                <a:lnTo>
                  <a:pt x="18684" y="1232"/>
                </a:lnTo>
                <a:lnTo>
                  <a:pt x="18835" y="1294"/>
                </a:lnTo>
                <a:lnTo>
                  <a:pt x="18981" y="1356"/>
                </a:lnTo>
                <a:lnTo>
                  <a:pt x="19122" y="1420"/>
                </a:lnTo>
                <a:lnTo>
                  <a:pt x="19257" y="1484"/>
                </a:lnTo>
                <a:lnTo>
                  <a:pt x="19387" y="1550"/>
                </a:lnTo>
                <a:lnTo>
                  <a:pt x="19512" y="1617"/>
                </a:lnTo>
                <a:lnTo>
                  <a:pt x="19631" y="1684"/>
                </a:lnTo>
                <a:lnTo>
                  <a:pt x="19744" y="1752"/>
                </a:lnTo>
                <a:lnTo>
                  <a:pt x="19851" y="1821"/>
                </a:lnTo>
                <a:lnTo>
                  <a:pt x="19953" y="1891"/>
                </a:lnTo>
                <a:lnTo>
                  <a:pt x="20048" y="1962"/>
                </a:lnTo>
                <a:lnTo>
                  <a:pt x="20138" y="2033"/>
                </a:lnTo>
                <a:lnTo>
                  <a:pt x="20222" y="2105"/>
                </a:lnTo>
                <a:lnTo>
                  <a:pt x="20300" y="2177"/>
                </a:lnTo>
                <a:lnTo>
                  <a:pt x="20372" y="2250"/>
                </a:lnTo>
                <a:lnTo>
                  <a:pt x="20437" y="2324"/>
                </a:lnTo>
                <a:lnTo>
                  <a:pt x="20496" y="2398"/>
                </a:lnTo>
                <a:lnTo>
                  <a:pt x="20550" y="2472"/>
                </a:lnTo>
                <a:lnTo>
                  <a:pt x="20596" y="2547"/>
                </a:lnTo>
                <a:lnTo>
                  <a:pt x="20637" y="2622"/>
                </a:lnTo>
                <a:lnTo>
                  <a:pt x="20671" y="2698"/>
                </a:lnTo>
                <a:lnTo>
                  <a:pt x="20699" y="2773"/>
                </a:lnTo>
                <a:lnTo>
                  <a:pt x="20721" y="2849"/>
                </a:lnTo>
                <a:lnTo>
                  <a:pt x="20736" y="2925"/>
                </a:lnTo>
                <a:lnTo>
                  <a:pt x="20745" y="3001"/>
                </a:lnTo>
                <a:lnTo>
                  <a:pt x="20748" y="3077"/>
                </a:lnTo>
                <a:lnTo>
                  <a:pt x="20744" y="3153"/>
                </a:lnTo>
              </a:path>
            </a:pathLst>
          </a:custGeom>
          <a:solidFill>
            <a:srgbClr val="ff00ff"/>
          </a:solidFill>
          <a:ln>
            <a:noFill/>
          </a:ln>
          <a:effectLst>
            <a:outerShdw dist="40186" dir="1096358">
              <a:srgbClr val="b2b2b2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1" i="1" lang="en-US" sz="1800" spc="1" strike="noStrike">
                <a:solidFill>
                  <a:srgbClr val="000000"/>
                </a:solidFill>
                <a:latin typeface="Times New Roman"/>
              </a:rPr>
              <a:t>Kính chúc quí thầy cô sức khỏe</a:t>
            </a:r>
            <a:endParaRPr b="1" i="1" lang="en-US" sz="1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2897280" y="3274920"/>
            <a:ext cx="3809880" cy="1047960"/>
          </a:xfrm>
          <a:custGeom>
            <a:avLst/>
            <a:gdLst/>
            <a:ahLst/>
            <a:rect l="0" t="0" r="r" b="b"/>
            <a:pathLst>
              <a:path w="10585" h="2912">
                <a:moveTo>
                  <a:pt x="0" y="0"/>
                </a:moveTo>
                <a:lnTo>
                  <a:pt x="10584" y="0"/>
                </a:lnTo>
                <a:moveTo>
                  <a:pt x="0" y="2911"/>
                </a:moveTo>
                <a:lnTo>
                  <a:pt x="10584" y="2911"/>
                </a:lnTo>
              </a:path>
            </a:pathLst>
          </a:custGeom>
          <a:solidFill>
            <a:srgbClr val="33ccff"/>
          </a:solidFill>
          <a:ln cap="sq" w="12600">
            <a:solidFill>
              <a:srgbClr val="ff0000"/>
            </a:solidFill>
            <a:miter/>
          </a:ln>
          <a:effectLst>
            <a:outerShdw dist="125751" dir="18900000">
              <a:srgbClr val="00009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1" i="1" lang="en-US" sz="1800" spc="1" strike="noStrike">
                <a:solidFill>
                  <a:srgbClr val="000000"/>
                </a:solidFill>
                <a:latin typeface="Times New Roman"/>
              </a:rPr>
              <a:t>Chào tạm biệt</a:t>
            </a:r>
            <a:endParaRPr b="1" i="1" lang="en-US" sz="1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47" dur="indefinite" restart="never" nodeType="tmRoot">
          <p:childTnLst>
            <p:seq>
              <p:cTn id="648" dur="indefinite" nodeType="mainSeq"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nodeType="withEffect" fill="hold" presetClass="entr" presetID="8" presetSubtype="16">
                                  <p:stCondLst>
                                    <p:cond delay="0"/>
                                  </p:stCondLst>
                                  <p:endCondLst>
                                    <p:cond evt="onNext"/>
                                  </p:end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653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76320" y="0"/>
            <a:ext cx="906768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2061"/>
              </a:spcBef>
            </a:pPr>
            <a:r>
              <a:rPr b="1" lang="en-US" sz="3300" spc="-1" strike="noStrike">
                <a:solidFill>
                  <a:srgbClr val="0000ff"/>
                </a:solidFill>
                <a:latin typeface="Arial"/>
              </a:rPr>
              <a:t>Thứ sáu ngày 16 tháng 11 năm 2012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7620120" y="5106960"/>
            <a:ext cx="857160" cy="1143000"/>
          </a:xfrm>
          <a:prstGeom prst="rect">
            <a:avLst/>
          </a:prstGeom>
          <a:ln>
            <a:noFill/>
          </a:ln>
        </p:spPr>
      </p:pic>
      <p:graphicFrame>
        <p:nvGraphicFramePr>
          <p:cNvPr id="218" name="Object 4"/>
          <p:cNvGraphicFramePr/>
          <p:nvPr/>
        </p:nvGraphicFramePr>
        <p:xfrm>
          <a:off x="4724280" y="3352680"/>
          <a:ext cx="3505320" cy="3505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1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724280" y="3352680"/>
                    <a:ext cx="3505320" cy="3505320"/>
                  </a:xfrm>
                  <a:prstGeom prst="rect">
                    <a:avLst/>
                  </a:prstGeom>
                  <a:ln cap="sq" w="57240">
                    <a:solidFill>
                      <a:srgbClr val="663300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220" name="" descr=""/>
          <p:cNvPicPr/>
          <p:nvPr/>
        </p:nvPicPr>
        <p:blipFill>
          <a:blip r:embed="rId4"/>
          <a:stretch/>
        </p:blipFill>
        <p:spPr>
          <a:xfrm>
            <a:off x="1676520" y="1371600"/>
            <a:ext cx="5333760" cy="3429000"/>
          </a:xfrm>
          <a:prstGeom prst="rect">
            <a:avLst/>
          </a:prstGeom>
          <a:ln>
            <a:noFill/>
          </a:ln>
        </p:spPr>
      </p:pic>
      <p:graphicFrame>
        <p:nvGraphicFramePr>
          <p:cNvPr id="221" name="Object 5"/>
          <p:cNvGraphicFramePr/>
          <p:nvPr/>
        </p:nvGraphicFramePr>
        <p:xfrm>
          <a:off x="-228600" y="4267080"/>
          <a:ext cx="3657600" cy="25909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22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-228600" y="4267080"/>
                    <a:ext cx="3657600" cy="25909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be0e3"/>
          </a:solidFill>
          <a:ln cap="sq" w="7632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2"/>
          <p:cNvSpPr/>
          <p:nvPr/>
        </p:nvSpPr>
        <p:spPr>
          <a:xfrm>
            <a:off x="76320" y="0"/>
            <a:ext cx="906768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Thứ sáu ngày 16 tháng 11 năm 2012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4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ustomShape 5"/>
          <p:cNvSpPr/>
          <p:nvPr/>
        </p:nvSpPr>
        <p:spPr>
          <a:xfrm>
            <a:off x="4421160" y="1066680"/>
            <a:ext cx="472284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CustomShape 6"/>
          <p:cNvSpPr/>
          <p:nvPr/>
        </p:nvSpPr>
        <p:spPr>
          <a:xfrm>
            <a:off x="457200" y="1677960"/>
            <a:ext cx="8381880" cy="4952880"/>
          </a:xfrm>
          <a:prstGeom prst="rect">
            <a:avLst/>
          </a:prstGeom>
          <a:solidFill>
            <a:srgbClr val="bbe0e3"/>
          </a:solidFill>
          <a:ln cap="sq" w="572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29" name="" descr=""/>
          <p:cNvPicPr/>
          <p:nvPr/>
        </p:nvPicPr>
        <p:blipFill>
          <a:blip r:embed="rId1"/>
          <a:stretch/>
        </p:blipFill>
        <p:spPr>
          <a:xfrm>
            <a:off x="531720" y="1751040"/>
            <a:ext cx="8156520" cy="480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4" dur="indefinite" restart="never" nodeType="tmRoot">
          <p:childTnLst>
            <p:seq>
              <p:cTn id="655" dur="indefinite" nodeType="mainSeq"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nodeType="with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660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5" dur="8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66" dur="8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7" dur="8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8" dur="8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5" dur="8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76" dur="8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7" dur="8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8" dur="8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76320" y="0"/>
            <a:ext cx="906768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Thứ bảy ngày 17 tháng 11 năm 2012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912960" y="1677960"/>
            <a:ext cx="2973240" cy="1446120"/>
          </a:xfrm>
          <a:prstGeom prst="flowChartMagneticTape">
            <a:avLst/>
          </a:prstGeom>
          <a:solidFill>
            <a:srgbClr val="ff99ff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4"/>
          <p:cNvSpPr/>
          <p:nvPr/>
        </p:nvSpPr>
        <p:spPr>
          <a:xfrm>
            <a:off x="1600200" y="2131920"/>
            <a:ext cx="175428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BÀI CŨ: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912960" y="3505320"/>
            <a:ext cx="678312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Câu1: </a:t>
            </a: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Anh Kim Đồng được giao nhiệm vụ gì?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1143000" y="3583080"/>
            <a:ext cx="678348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Câu2: </a:t>
            </a: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Vì sao bác cán bộ phải đóng giả vai một ông già Nùng?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76320" y="0"/>
            <a:ext cx="906768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Thứ bảy ngày 17 tháng 11 năm 2012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38920"/>
          </a:xfrm>
          <a:prstGeom prst="rect">
            <a:avLst/>
          </a:prstGeom>
          <a:ln>
            <a:noFill/>
          </a:ln>
        </p:spPr>
      </p:pic>
      <p:sp>
        <p:nvSpPr>
          <p:cNvPr id="56" name="CustomShape 4"/>
          <p:cNvSpPr/>
          <p:nvPr/>
        </p:nvSpPr>
        <p:spPr>
          <a:xfrm>
            <a:off x="3352680" y="685800"/>
            <a:ext cx="4800600" cy="3517920"/>
          </a:xfrm>
          <a:custGeom>
            <a:avLst/>
            <a:gdLst/>
            <a:ahLst/>
            <a:rect l="l" t="t" r="r" b="b"/>
            <a:pathLst>
              <a:path w="3024" h="2216">
                <a:moveTo>
                  <a:pt x="1656" y="1936"/>
                </a:moveTo>
                <a:cubicBezTo>
                  <a:pt x="1616" y="1968"/>
                  <a:pt x="1560" y="2136"/>
                  <a:pt x="1512" y="2176"/>
                </a:cubicBezTo>
                <a:cubicBezTo>
                  <a:pt x="1464" y="2216"/>
                  <a:pt x="1416" y="2208"/>
                  <a:pt x="1368" y="2176"/>
                </a:cubicBezTo>
                <a:cubicBezTo>
                  <a:pt x="1320" y="2144"/>
                  <a:pt x="1288" y="2008"/>
                  <a:pt x="1224" y="1984"/>
                </a:cubicBezTo>
                <a:cubicBezTo>
                  <a:pt x="1160" y="1960"/>
                  <a:pt x="1072" y="2064"/>
                  <a:pt x="984" y="2032"/>
                </a:cubicBezTo>
                <a:cubicBezTo>
                  <a:pt x="896" y="2000"/>
                  <a:pt x="736" y="1848"/>
                  <a:pt x="696" y="1792"/>
                </a:cubicBezTo>
                <a:cubicBezTo>
                  <a:pt x="656" y="1736"/>
                  <a:pt x="760" y="1736"/>
                  <a:pt x="744" y="1696"/>
                </a:cubicBezTo>
                <a:cubicBezTo>
                  <a:pt x="728" y="1656"/>
                  <a:pt x="648" y="1608"/>
                  <a:pt x="600" y="1552"/>
                </a:cubicBezTo>
                <a:cubicBezTo>
                  <a:pt x="552" y="1496"/>
                  <a:pt x="512" y="1416"/>
                  <a:pt x="456" y="1360"/>
                </a:cubicBezTo>
                <a:cubicBezTo>
                  <a:pt x="400" y="1304"/>
                  <a:pt x="304" y="1232"/>
                  <a:pt x="264" y="1216"/>
                </a:cubicBezTo>
                <a:cubicBezTo>
                  <a:pt x="224" y="1200"/>
                  <a:pt x="224" y="1272"/>
                  <a:pt x="216" y="1264"/>
                </a:cubicBezTo>
                <a:cubicBezTo>
                  <a:pt x="208" y="1256"/>
                  <a:pt x="232" y="1200"/>
                  <a:pt x="216" y="1168"/>
                </a:cubicBezTo>
                <a:cubicBezTo>
                  <a:pt x="200" y="1136"/>
                  <a:pt x="144" y="1120"/>
                  <a:pt x="120" y="1072"/>
                </a:cubicBezTo>
                <a:cubicBezTo>
                  <a:pt x="96" y="1024"/>
                  <a:pt x="88" y="928"/>
                  <a:pt x="72" y="880"/>
                </a:cubicBezTo>
                <a:cubicBezTo>
                  <a:pt x="56" y="832"/>
                  <a:pt x="0" y="824"/>
                  <a:pt x="24" y="784"/>
                </a:cubicBezTo>
                <a:cubicBezTo>
                  <a:pt x="48" y="744"/>
                  <a:pt x="152" y="664"/>
                  <a:pt x="216" y="640"/>
                </a:cubicBezTo>
                <a:cubicBezTo>
                  <a:pt x="280" y="616"/>
                  <a:pt x="376" y="656"/>
                  <a:pt x="408" y="640"/>
                </a:cubicBezTo>
                <a:cubicBezTo>
                  <a:pt x="440" y="624"/>
                  <a:pt x="392" y="568"/>
                  <a:pt x="408" y="544"/>
                </a:cubicBezTo>
                <a:cubicBezTo>
                  <a:pt x="424" y="520"/>
                  <a:pt x="496" y="528"/>
                  <a:pt x="504" y="496"/>
                </a:cubicBezTo>
                <a:cubicBezTo>
                  <a:pt x="512" y="464"/>
                  <a:pt x="456" y="392"/>
                  <a:pt x="456" y="352"/>
                </a:cubicBezTo>
                <a:cubicBezTo>
                  <a:pt x="456" y="312"/>
                  <a:pt x="456" y="288"/>
                  <a:pt x="504" y="256"/>
                </a:cubicBezTo>
                <a:cubicBezTo>
                  <a:pt x="552" y="224"/>
                  <a:pt x="688" y="176"/>
                  <a:pt x="744" y="160"/>
                </a:cubicBezTo>
                <a:cubicBezTo>
                  <a:pt x="800" y="144"/>
                  <a:pt x="816" y="184"/>
                  <a:pt x="840" y="160"/>
                </a:cubicBezTo>
                <a:cubicBezTo>
                  <a:pt x="864" y="136"/>
                  <a:pt x="840" y="0"/>
                  <a:pt x="888" y="16"/>
                </a:cubicBezTo>
                <a:cubicBezTo>
                  <a:pt x="936" y="32"/>
                  <a:pt x="1072" y="200"/>
                  <a:pt x="1128" y="256"/>
                </a:cubicBezTo>
                <a:cubicBezTo>
                  <a:pt x="1184" y="312"/>
                  <a:pt x="1184" y="328"/>
                  <a:pt x="1224" y="352"/>
                </a:cubicBezTo>
                <a:cubicBezTo>
                  <a:pt x="1264" y="376"/>
                  <a:pt x="1328" y="376"/>
                  <a:pt x="1368" y="400"/>
                </a:cubicBezTo>
                <a:cubicBezTo>
                  <a:pt x="1408" y="424"/>
                  <a:pt x="1416" y="496"/>
                  <a:pt x="1464" y="496"/>
                </a:cubicBezTo>
                <a:cubicBezTo>
                  <a:pt x="1512" y="496"/>
                  <a:pt x="1584" y="400"/>
                  <a:pt x="1656" y="400"/>
                </a:cubicBezTo>
                <a:cubicBezTo>
                  <a:pt x="1728" y="400"/>
                  <a:pt x="1848" y="472"/>
                  <a:pt x="1896" y="496"/>
                </a:cubicBezTo>
                <a:cubicBezTo>
                  <a:pt x="1944" y="520"/>
                  <a:pt x="1904" y="544"/>
                  <a:pt x="1944" y="544"/>
                </a:cubicBezTo>
                <a:cubicBezTo>
                  <a:pt x="1984" y="544"/>
                  <a:pt x="2064" y="488"/>
                  <a:pt x="2136" y="496"/>
                </a:cubicBezTo>
                <a:cubicBezTo>
                  <a:pt x="2208" y="504"/>
                  <a:pt x="2328" y="568"/>
                  <a:pt x="2376" y="592"/>
                </a:cubicBezTo>
                <a:cubicBezTo>
                  <a:pt x="2424" y="616"/>
                  <a:pt x="2432" y="592"/>
                  <a:pt x="2424" y="640"/>
                </a:cubicBezTo>
                <a:cubicBezTo>
                  <a:pt x="2416" y="688"/>
                  <a:pt x="2360" y="840"/>
                  <a:pt x="2328" y="880"/>
                </a:cubicBezTo>
                <a:cubicBezTo>
                  <a:pt x="2296" y="920"/>
                  <a:pt x="2256" y="848"/>
                  <a:pt x="2232" y="880"/>
                </a:cubicBezTo>
                <a:cubicBezTo>
                  <a:pt x="2208" y="912"/>
                  <a:pt x="2176" y="1024"/>
                  <a:pt x="2184" y="1072"/>
                </a:cubicBezTo>
                <a:cubicBezTo>
                  <a:pt x="2192" y="1120"/>
                  <a:pt x="2256" y="1112"/>
                  <a:pt x="2280" y="1168"/>
                </a:cubicBezTo>
                <a:cubicBezTo>
                  <a:pt x="2304" y="1224"/>
                  <a:pt x="2272" y="1344"/>
                  <a:pt x="2328" y="1408"/>
                </a:cubicBezTo>
                <a:cubicBezTo>
                  <a:pt x="2384" y="1472"/>
                  <a:pt x="2560" y="1512"/>
                  <a:pt x="2616" y="1552"/>
                </a:cubicBezTo>
                <a:cubicBezTo>
                  <a:pt x="2672" y="1592"/>
                  <a:pt x="2656" y="1624"/>
                  <a:pt x="2664" y="1648"/>
                </a:cubicBezTo>
                <a:cubicBezTo>
                  <a:pt x="2672" y="1672"/>
                  <a:pt x="2632" y="1672"/>
                  <a:pt x="2664" y="1696"/>
                </a:cubicBezTo>
                <a:cubicBezTo>
                  <a:pt x="2696" y="1720"/>
                  <a:pt x="2808" y="1784"/>
                  <a:pt x="2856" y="1792"/>
                </a:cubicBezTo>
                <a:cubicBezTo>
                  <a:pt x="2904" y="1800"/>
                  <a:pt x="2936" y="1736"/>
                  <a:pt x="2952" y="1744"/>
                </a:cubicBezTo>
                <a:cubicBezTo>
                  <a:pt x="2968" y="1752"/>
                  <a:pt x="2944" y="1816"/>
                  <a:pt x="2952" y="1840"/>
                </a:cubicBezTo>
                <a:cubicBezTo>
                  <a:pt x="2960" y="1864"/>
                  <a:pt x="3024" y="1864"/>
                  <a:pt x="3000" y="1888"/>
                </a:cubicBezTo>
                <a:cubicBezTo>
                  <a:pt x="2976" y="1912"/>
                  <a:pt x="2848" y="1936"/>
                  <a:pt x="2808" y="1984"/>
                </a:cubicBezTo>
                <a:cubicBezTo>
                  <a:pt x="2768" y="2032"/>
                  <a:pt x="2800" y="2144"/>
                  <a:pt x="2760" y="2176"/>
                </a:cubicBezTo>
                <a:cubicBezTo>
                  <a:pt x="2720" y="2208"/>
                  <a:pt x="2624" y="2208"/>
                  <a:pt x="2568" y="2176"/>
                </a:cubicBezTo>
                <a:cubicBezTo>
                  <a:pt x="2512" y="2144"/>
                  <a:pt x="2456" y="2024"/>
                  <a:pt x="2424" y="1984"/>
                </a:cubicBezTo>
                <a:cubicBezTo>
                  <a:pt x="2392" y="1944"/>
                  <a:pt x="2416" y="1944"/>
                  <a:pt x="2376" y="1936"/>
                </a:cubicBezTo>
                <a:cubicBezTo>
                  <a:pt x="2336" y="1928"/>
                  <a:pt x="2240" y="1912"/>
                  <a:pt x="2184" y="1936"/>
                </a:cubicBezTo>
                <a:cubicBezTo>
                  <a:pt x="2128" y="1960"/>
                  <a:pt x="2088" y="2048"/>
                  <a:pt x="2040" y="2080"/>
                </a:cubicBezTo>
                <a:cubicBezTo>
                  <a:pt x="1992" y="2112"/>
                  <a:pt x="1944" y="2144"/>
                  <a:pt x="1896" y="2128"/>
                </a:cubicBezTo>
                <a:cubicBezTo>
                  <a:pt x="1848" y="2112"/>
                  <a:pt x="1792" y="2016"/>
                  <a:pt x="1752" y="1984"/>
                </a:cubicBezTo>
                <a:cubicBezTo>
                  <a:pt x="1712" y="1952"/>
                  <a:pt x="1696" y="1904"/>
                  <a:pt x="1656" y="1936"/>
                </a:cubicBezTo>
                <a:close/>
              </a:path>
            </a:pathLst>
          </a:custGeom>
          <a:solidFill>
            <a:srgbClr val="99cc00"/>
          </a:solidFill>
          <a:ln cap="sq"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76320" y="0"/>
            <a:ext cx="9067680" cy="518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749"/>
              </a:spcBef>
            </a:pPr>
            <a:r>
              <a:rPr b="1" lang="en-US" sz="2800" spc="-1" strike="noStrike">
                <a:solidFill>
                  <a:srgbClr val="0000ff"/>
                </a:solidFill>
                <a:latin typeface="Arial"/>
              </a:rPr>
              <a:t>Thứ bảy  ngày 17 tháng 11 năm 2012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304920" y="1828800"/>
            <a:ext cx="7619760" cy="4800600"/>
          </a:xfrm>
          <a:prstGeom prst="rect">
            <a:avLst/>
          </a:prstGeom>
          <a:ln cap="sq" w="57240">
            <a:solidFill>
              <a:srgbClr val="800000"/>
            </a:solidFill>
            <a:miter/>
          </a:ln>
        </p:spPr>
      </p:pic>
      <p:sp>
        <p:nvSpPr>
          <p:cNvPr id="60" name="CustomShape 3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CustomShape 5"/>
          <p:cNvSpPr/>
          <p:nvPr/>
        </p:nvSpPr>
        <p:spPr>
          <a:xfrm>
            <a:off x="4421160" y="1066680"/>
            <a:ext cx="137016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8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76320" y="0"/>
            <a:ext cx="906768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Thứ bảy ngày 17 tháng 11 năm 2011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4421160" y="1066680"/>
            <a:ext cx="137016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CustomShape 5"/>
          <p:cNvSpPr/>
          <p:nvPr/>
        </p:nvSpPr>
        <p:spPr>
          <a:xfrm>
            <a:off x="306360" y="1523880"/>
            <a:ext cx="3122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0000"/>
                </a:solidFill>
                <a:uFillTx/>
                <a:latin typeface="Arial"/>
              </a:rPr>
              <a:t>Luyện đọc: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611280" y="2209680"/>
            <a:ext cx="3274920" cy="2548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-nắng ánh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-thắt lưng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-chuốt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-hái măng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CustomShape 7"/>
          <p:cNvSpPr/>
          <p:nvPr/>
        </p:nvSpPr>
        <p:spPr>
          <a:xfrm>
            <a:off x="611280" y="4114800"/>
            <a:ext cx="3274920" cy="2548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-núi giăng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-sắt dày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2" dur="indefinite" restart="never" nodeType="tmRoot">
          <p:childTnLst>
            <p:seq>
              <p:cTn id="83" dur="indefinite" nodeType="mainSeq">
                <p:childTnLst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8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3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0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1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0" y="0"/>
            <a:ext cx="9786960" cy="6858000"/>
          </a:xfrm>
          <a:prstGeom prst="rect">
            <a:avLst/>
          </a:prstGeom>
          <a:solidFill>
            <a:srgbClr val="ffffff"/>
          </a:solidFill>
          <a:ln cap="sq" w="763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2"/>
          <p:cNvSpPr/>
          <p:nvPr/>
        </p:nvSpPr>
        <p:spPr>
          <a:xfrm>
            <a:off x="76320" y="0"/>
            <a:ext cx="906768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562"/>
              </a:spcBef>
            </a:pP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Thứ sáu ngày 16 tháng 11 năm 2012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CustomShape 3"/>
          <p:cNvSpPr/>
          <p:nvPr/>
        </p:nvSpPr>
        <p:spPr>
          <a:xfrm>
            <a:off x="76320" y="30492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CustomShape 4"/>
          <p:cNvSpPr/>
          <p:nvPr/>
        </p:nvSpPr>
        <p:spPr>
          <a:xfrm>
            <a:off x="2666880" y="38088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ustomShape 5"/>
          <p:cNvSpPr/>
          <p:nvPr/>
        </p:nvSpPr>
        <p:spPr>
          <a:xfrm>
            <a:off x="4952880" y="762120"/>
            <a:ext cx="167508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CustomShape 6"/>
          <p:cNvSpPr/>
          <p:nvPr/>
        </p:nvSpPr>
        <p:spPr>
          <a:xfrm>
            <a:off x="1949400" y="1143000"/>
            <a:ext cx="7194600" cy="394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</a:rPr>
              <a:t>                 </a:t>
            </a: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Ta về  mình có  nhớ ta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          </a:t>
            </a: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Ta về  ta nhớ  những hoa cùng người.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562"/>
              </a:spcBef>
            </a:pP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    </a:t>
            </a: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Rừng xanh  hoa chuối đỏ tươi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562"/>
              </a:spcBef>
            </a:pP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Đèo cao nắng ánh   dao gài thắt lưng.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562"/>
              </a:spcBef>
            </a:pP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   </a:t>
            </a: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Ngày xuân   mơ nở trắng rừng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562"/>
              </a:spcBef>
            </a:pP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Nhớ người đan nón   chuốt từng sợi dang.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562"/>
              </a:spcBef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CustomShape 7"/>
          <p:cNvSpPr/>
          <p:nvPr/>
        </p:nvSpPr>
        <p:spPr>
          <a:xfrm>
            <a:off x="4302000" y="1119240"/>
            <a:ext cx="6876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CustomShape 8"/>
          <p:cNvSpPr/>
          <p:nvPr/>
        </p:nvSpPr>
        <p:spPr>
          <a:xfrm>
            <a:off x="5673600" y="1138320"/>
            <a:ext cx="6876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CustomShape 9"/>
          <p:cNvSpPr/>
          <p:nvPr/>
        </p:nvSpPr>
        <p:spPr>
          <a:xfrm>
            <a:off x="3695760" y="1671480"/>
            <a:ext cx="68724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CustomShape 10"/>
          <p:cNvSpPr/>
          <p:nvPr/>
        </p:nvSpPr>
        <p:spPr>
          <a:xfrm>
            <a:off x="4792680" y="1685880"/>
            <a:ext cx="68724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CustomShape 11"/>
          <p:cNvSpPr/>
          <p:nvPr/>
        </p:nvSpPr>
        <p:spPr>
          <a:xfrm>
            <a:off x="8502480" y="1655640"/>
            <a:ext cx="68292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//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CustomShape 12"/>
          <p:cNvSpPr/>
          <p:nvPr/>
        </p:nvSpPr>
        <p:spPr>
          <a:xfrm>
            <a:off x="5095800" y="2249640"/>
            <a:ext cx="6876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CustomShape 13"/>
          <p:cNvSpPr/>
          <p:nvPr/>
        </p:nvSpPr>
        <p:spPr>
          <a:xfrm>
            <a:off x="5468760" y="2781360"/>
            <a:ext cx="68292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14"/>
          <p:cNvSpPr/>
          <p:nvPr/>
        </p:nvSpPr>
        <p:spPr>
          <a:xfrm>
            <a:off x="5037120" y="3454560"/>
            <a:ext cx="6858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15"/>
          <p:cNvSpPr/>
          <p:nvPr/>
        </p:nvSpPr>
        <p:spPr>
          <a:xfrm>
            <a:off x="5365800" y="3986280"/>
            <a:ext cx="68724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CustomShape 16"/>
          <p:cNvSpPr/>
          <p:nvPr/>
        </p:nvSpPr>
        <p:spPr>
          <a:xfrm>
            <a:off x="8247240" y="2827440"/>
            <a:ext cx="6858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//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CustomShape 17"/>
          <p:cNvSpPr/>
          <p:nvPr/>
        </p:nvSpPr>
        <p:spPr>
          <a:xfrm>
            <a:off x="0" y="915840"/>
            <a:ext cx="312408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 u="sng">
                <a:solidFill>
                  <a:srgbClr val="000000"/>
                </a:solidFill>
                <a:uFillTx/>
                <a:latin typeface="Arial"/>
              </a:rPr>
              <a:t>Luyện đọc: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ustomShape 18"/>
          <p:cNvSpPr/>
          <p:nvPr/>
        </p:nvSpPr>
        <p:spPr>
          <a:xfrm>
            <a:off x="6829560" y="1147680"/>
            <a:ext cx="6858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19"/>
          <p:cNvSpPr/>
          <p:nvPr/>
        </p:nvSpPr>
        <p:spPr>
          <a:xfrm>
            <a:off x="7921800" y="2263680"/>
            <a:ext cx="68724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20"/>
          <p:cNvSpPr/>
          <p:nvPr/>
        </p:nvSpPr>
        <p:spPr>
          <a:xfrm>
            <a:off x="7875720" y="3408480"/>
            <a:ext cx="6858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 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Line 21"/>
          <p:cNvSpPr/>
          <p:nvPr/>
        </p:nvSpPr>
        <p:spPr>
          <a:xfrm>
            <a:off x="6977160" y="2666880"/>
            <a:ext cx="838080" cy="0"/>
          </a:xfrm>
          <a:prstGeom prst="line">
            <a:avLst/>
          </a:prstGeom>
          <a:ln cap="sq"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2"/>
          <p:cNvSpPr/>
          <p:nvPr/>
        </p:nvSpPr>
        <p:spPr>
          <a:xfrm>
            <a:off x="1960560" y="4572000"/>
            <a:ext cx="7238880" cy="143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/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                    </a:t>
            </a: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Núi giăng  thành lũy sắt dày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         </a:t>
            </a: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Rừng che bộ đội  rừng vây quân thù.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62"/>
              </a:spcBef>
            </a:pP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23"/>
          <p:cNvSpPr/>
          <p:nvPr/>
        </p:nvSpPr>
        <p:spPr>
          <a:xfrm>
            <a:off x="1960560" y="5638680"/>
            <a:ext cx="7227720" cy="853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/>
            <a:r>
              <a:rPr b="0" lang="en-US" sz="2500" spc="-1" strike="noStrike">
                <a:solidFill>
                  <a:srgbClr val="0000ff"/>
                </a:solidFill>
                <a:latin typeface="Arial"/>
              </a:rPr>
              <a:t>                    </a:t>
            </a: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Nhớ khi giặc đến  giặc lùng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         </a:t>
            </a: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Rừng cây  núi đá  ta cùng đánh Tây.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24"/>
          <p:cNvSpPr/>
          <p:nvPr/>
        </p:nvSpPr>
        <p:spPr>
          <a:xfrm>
            <a:off x="8604360" y="3940200"/>
            <a:ext cx="6858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//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Line 25"/>
          <p:cNvSpPr/>
          <p:nvPr/>
        </p:nvSpPr>
        <p:spPr>
          <a:xfrm>
            <a:off x="4309920" y="4948200"/>
            <a:ext cx="838440" cy="0"/>
          </a:xfrm>
          <a:prstGeom prst="line">
            <a:avLst/>
          </a:prstGeom>
          <a:ln cap="sq"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Line 26"/>
          <p:cNvSpPr/>
          <p:nvPr/>
        </p:nvSpPr>
        <p:spPr>
          <a:xfrm>
            <a:off x="6858000" y="5029200"/>
            <a:ext cx="1066680" cy="0"/>
          </a:xfrm>
          <a:prstGeom prst="line">
            <a:avLst/>
          </a:prstGeom>
          <a:ln cap="sq"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Line 27"/>
          <p:cNvSpPr/>
          <p:nvPr/>
        </p:nvSpPr>
        <p:spPr>
          <a:xfrm>
            <a:off x="3703680" y="5315040"/>
            <a:ext cx="606240" cy="0"/>
          </a:xfrm>
          <a:prstGeom prst="line">
            <a:avLst/>
          </a:prstGeom>
          <a:ln cap="sq"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Line 28"/>
          <p:cNvSpPr/>
          <p:nvPr/>
        </p:nvSpPr>
        <p:spPr>
          <a:xfrm>
            <a:off x="6296040" y="5353200"/>
            <a:ext cx="608040" cy="0"/>
          </a:xfrm>
          <a:prstGeom prst="line">
            <a:avLst/>
          </a:prstGeom>
          <a:ln cap="sq"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29"/>
          <p:cNvSpPr/>
          <p:nvPr/>
        </p:nvSpPr>
        <p:spPr>
          <a:xfrm>
            <a:off x="5200560" y="4546440"/>
            <a:ext cx="6876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CustomShape 30"/>
          <p:cNvSpPr/>
          <p:nvPr/>
        </p:nvSpPr>
        <p:spPr>
          <a:xfrm>
            <a:off x="8288280" y="4927680"/>
            <a:ext cx="6876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//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CustomShape 31"/>
          <p:cNvSpPr/>
          <p:nvPr/>
        </p:nvSpPr>
        <p:spPr>
          <a:xfrm>
            <a:off x="7947000" y="4540320"/>
            <a:ext cx="6825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CustomShape 32"/>
          <p:cNvSpPr/>
          <p:nvPr/>
        </p:nvSpPr>
        <p:spPr>
          <a:xfrm>
            <a:off x="8180280" y="5987880"/>
            <a:ext cx="6876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//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CustomShape 33"/>
          <p:cNvSpPr/>
          <p:nvPr/>
        </p:nvSpPr>
        <p:spPr>
          <a:xfrm>
            <a:off x="7866000" y="5638680"/>
            <a:ext cx="6858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CustomShape 34"/>
          <p:cNvSpPr/>
          <p:nvPr/>
        </p:nvSpPr>
        <p:spPr>
          <a:xfrm>
            <a:off x="5254560" y="4917960"/>
            <a:ext cx="6876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,</a:t>
            </a: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CustomShape 35"/>
          <p:cNvSpPr/>
          <p:nvPr/>
        </p:nvSpPr>
        <p:spPr>
          <a:xfrm>
            <a:off x="6342120" y="5638680"/>
            <a:ext cx="68724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ustomShape 36"/>
          <p:cNvSpPr/>
          <p:nvPr/>
        </p:nvSpPr>
        <p:spPr>
          <a:xfrm>
            <a:off x="4211640" y="6029280"/>
            <a:ext cx="6858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CustomShape 37"/>
          <p:cNvSpPr/>
          <p:nvPr/>
        </p:nvSpPr>
        <p:spPr>
          <a:xfrm>
            <a:off x="5349960" y="6019920"/>
            <a:ext cx="6858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ff3300"/>
                </a:solidFill>
                <a:latin typeface="Arial"/>
              </a:rPr>
              <a:t>/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9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0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"/>
                            </p:stCondLst>
                            <p:childTnLst>
                              <p:par>
                                <p:cTn id="113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5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6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0"/>
                            </p:stCondLst>
                            <p:childTnLst>
                              <p:par>
                                <p:cTn id="119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1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2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"/>
                            </p:stCondLst>
                            <p:childTnLst>
                              <p:par>
                                <p:cTn id="125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7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8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0"/>
                            </p:stCondLst>
                            <p:childTnLst>
                              <p:par>
                                <p:cTn id="131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3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4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"/>
                            </p:stCondLst>
                            <p:childTnLst>
                              <p:par>
                                <p:cTn id="137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0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20"/>
                            </p:stCondLst>
                            <p:childTnLst>
                              <p:par>
                                <p:cTn id="143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5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6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"/>
                            </p:stCondLst>
                            <p:childTnLst>
                              <p:par>
                                <p:cTn id="149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1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2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80"/>
                            </p:stCondLst>
                            <p:childTnLst>
                              <p:par>
                                <p:cTn id="155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7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8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60"/>
                            </p:stCondLst>
                            <p:childTnLst>
                              <p:par>
                                <p:cTn id="161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3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4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80"/>
                            </p:stCondLst>
                            <p:childTnLst>
                              <p:par>
                                <p:cTn id="167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9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0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60"/>
                            </p:stCondLst>
                            <p:childTnLst>
                              <p:par>
                                <p:cTn id="173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5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6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40"/>
                            </p:stCondLst>
                            <p:childTnLst>
                              <p:par>
                                <p:cTn id="179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1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2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20"/>
                            </p:stCondLst>
                            <p:childTnLst>
                              <p:par>
                                <p:cTn id="185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7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8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9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9" dur="8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0" dur="8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8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"/>
                            </p:stCondLst>
                            <p:childTnLst>
                              <p:par>
                                <p:cTn id="203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5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6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"/>
                            </p:stCondLst>
                            <p:childTnLst>
                              <p:par>
                                <p:cTn id="209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1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2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80"/>
                            </p:stCondLst>
                            <p:childTnLst>
                              <p:par>
                                <p:cTn id="215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7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8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8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9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20"/>
                            </p:stCondLst>
                            <p:childTnLst>
                              <p:par>
                                <p:cTn id="232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4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5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00"/>
                            </p:stCondLst>
                            <p:childTnLst>
                              <p:par>
                                <p:cTn id="238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0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1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"/>
                            </p:stCondLst>
                            <p:childTnLst>
                              <p:par>
                                <p:cTn id="244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6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7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60"/>
                            </p:stCondLst>
                            <p:childTnLst>
                              <p:par>
                                <p:cTn id="250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2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3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500"/>
                            </p:stCondLst>
                            <p:childTnLst>
                              <p:par>
                                <p:cTn id="269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76320" y="0"/>
            <a:ext cx="906768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562"/>
              </a:spcBef>
            </a:pPr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Thứ sáu ngày 16 tháng 11 năm 2012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76320" y="30492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2666880" y="38088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4952880" y="762120"/>
            <a:ext cx="167508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4722840" y="1523880"/>
            <a:ext cx="312732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0000"/>
                </a:solidFill>
                <a:uFillTx/>
                <a:latin typeface="Arial"/>
              </a:rPr>
              <a:t>Từ ngữ: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611280" y="2209680"/>
            <a:ext cx="3274920" cy="2548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-nắng ánh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-thắt lưng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-chuốt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-hái măng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611280" y="4114800"/>
            <a:ext cx="3274920" cy="2548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-núi giăng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-sắt dày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4759200" y="2971800"/>
            <a:ext cx="259092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-đèo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4722840" y="2286000"/>
            <a:ext cx="25923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-phách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CustomShape 10"/>
          <p:cNvSpPr/>
          <p:nvPr/>
        </p:nvSpPr>
        <p:spPr>
          <a:xfrm>
            <a:off x="4722840" y="3505320"/>
            <a:ext cx="25923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-dang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CustomShape 11"/>
          <p:cNvSpPr/>
          <p:nvPr/>
        </p:nvSpPr>
        <p:spPr>
          <a:xfrm>
            <a:off x="4722840" y="4726080"/>
            <a:ext cx="25923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-thủy chung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CustomShape 12"/>
          <p:cNvSpPr/>
          <p:nvPr/>
        </p:nvSpPr>
        <p:spPr>
          <a:xfrm>
            <a:off x="4672080" y="4114800"/>
            <a:ext cx="25905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-ân tình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CustomShape 13"/>
          <p:cNvSpPr/>
          <p:nvPr/>
        </p:nvSpPr>
        <p:spPr>
          <a:xfrm>
            <a:off x="306360" y="1523880"/>
            <a:ext cx="3122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0000"/>
                </a:solidFill>
                <a:uFillTx/>
                <a:latin typeface="Arial"/>
              </a:rPr>
              <a:t>Luyện đọc: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0" name="Object 14"/>
          <p:cNvGraphicFramePr/>
          <p:nvPr/>
        </p:nvGraphicFramePr>
        <p:xfrm>
          <a:off x="533520" y="2362320"/>
          <a:ext cx="3333600" cy="3581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2362320"/>
                    <a:ext cx="3333600" cy="3581280"/>
                  </a:xfrm>
                  <a:prstGeom prst="rect">
                    <a:avLst/>
                  </a:prstGeom>
                  <a:ln cap="sq" w="57240">
                    <a:solidFill>
                      <a:srgbClr val="66330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6" dur="indefinite" restart="never" nodeType="tmRoot">
          <p:childTnLst>
            <p:seq>
              <p:cTn id="277" dur="indefinite" nodeType="mainSeq">
                <p:childTnLst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500"/>
                            </p:stCondLst>
                            <p:childTnLst>
                              <p:par>
                                <p:cTn id="292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30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3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76320" y="0"/>
            <a:ext cx="906768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Thứ bảy ngày 17 tháng 11 năm 2012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4421160" y="1066680"/>
            <a:ext cx="152388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1219320" y="1677960"/>
            <a:ext cx="6781680" cy="2208240"/>
          </a:xfrm>
          <a:prstGeom prst="wedgeEllipseCallout">
            <a:avLst>
              <a:gd name="adj1" fmla="val -47916"/>
              <a:gd name="adj2" fmla="val 67171"/>
            </a:avLst>
          </a:prstGeom>
          <a:solidFill>
            <a:srgbClr val="ff99ff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306360" y="3886200"/>
            <a:ext cx="1143000" cy="1293840"/>
          </a:xfrm>
          <a:prstGeom prst="rect">
            <a:avLst/>
          </a:prstGeom>
          <a:ln>
            <a:noFill/>
          </a:ln>
        </p:spPr>
      </p:pic>
      <p:sp>
        <p:nvSpPr>
          <p:cNvPr id="128" name="CustomShape 6"/>
          <p:cNvSpPr/>
          <p:nvPr/>
        </p:nvSpPr>
        <p:spPr>
          <a:xfrm>
            <a:off x="2055960" y="2209680"/>
            <a:ext cx="5489280" cy="36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7"/>
          <p:cNvSpPr/>
          <p:nvPr/>
        </p:nvSpPr>
        <p:spPr>
          <a:xfrm>
            <a:off x="1905120" y="2440080"/>
            <a:ext cx="5182920" cy="1416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Câu 1: Người cán bộ về xuôi nhớ những gì ở Việt Bắc?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CustomShape 8"/>
          <p:cNvSpPr/>
          <p:nvPr/>
        </p:nvSpPr>
        <p:spPr>
          <a:xfrm>
            <a:off x="1523880" y="4726080"/>
            <a:ext cx="716436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ff"/>
              </a:gs>
              <a:gs pos="50000">
                <a:srgbClr val="66ffff"/>
              </a:gs>
              <a:gs pos="100000">
                <a:srgbClr val="ff99ff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Người cán bộ về xuôi nhớ hoa và nhớ người Việt Bắc.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ustomShape 9"/>
          <p:cNvSpPr/>
          <p:nvPr/>
        </p:nvSpPr>
        <p:spPr>
          <a:xfrm>
            <a:off x="2055960" y="2440080"/>
            <a:ext cx="533376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Ta ở đây chỉ ai? Mình ở đây chỉ ai?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CustomShape 10"/>
          <p:cNvSpPr/>
          <p:nvPr/>
        </p:nvSpPr>
        <p:spPr>
          <a:xfrm>
            <a:off x="1523880" y="4876920"/>
            <a:ext cx="7164360" cy="9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ff"/>
              </a:gs>
              <a:gs pos="50000">
                <a:srgbClr val="66ffff"/>
              </a:gs>
              <a:gs pos="100000">
                <a:srgbClr val="ff99ff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ff"/>
                </a:solidFill>
                <a:latin typeface="Arial"/>
              </a:rPr>
              <a:t>Ta ở đây chỉ người về xuôi. Mình ở đây chỉ người Việt Bắc.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9" dur="indefinite" restart="never" nodeType="tmRoot">
          <p:childTnLst>
            <p:seq>
              <p:cTn id="310" dur="indefinite" nodeType="mainSeq">
                <p:childTnLst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31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19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0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6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7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xit" presetID="3" presetSubtype="10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 additive="repl">
                                        <p:cTn id="3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xit" presetID="3" presetSubtype="10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 additive="repl">
                                        <p:cTn id="3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43" dur="8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44" dur="8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8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50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51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76320" y="0"/>
            <a:ext cx="906768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spcBef>
                <a:spcPts val="2061"/>
              </a:spcBef>
            </a:pPr>
            <a:r>
              <a:rPr b="1" lang="en-US" sz="3300" spc="-1" strike="noStrike">
                <a:solidFill>
                  <a:srgbClr val="0000ff"/>
                </a:solidFill>
                <a:latin typeface="Arial"/>
              </a:rPr>
              <a:t>Thứ sáu ngày 16 tháng 11 năm 2012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76320" y="534960"/>
            <a:ext cx="197964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lang="en-US" sz="3300" spc="-1" strike="noStrike" u="sng">
                <a:solidFill>
                  <a:srgbClr val="006600"/>
                </a:solidFill>
                <a:uFillTx/>
                <a:latin typeface="Arial"/>
              </a:rPr>
              <a:t>Tập đọc</a:t>
            </a:r>
            <a:r>
              <a:rPr b="1" lang="en-US" sz="3300" spc="-1" strike="noStrike">
                <a:solidFill>
                  <a:srgbClr val="006600"/>
                </a:solidFill>
                <a:latin typeface="Arial"/>
              </a:rPr>
              <a:t>: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2666880" y="608040"/>
            <a:ext cx="5029200" cy="59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2061"/>
              </a:spcBef>
            </a:pPr>
            <a:r>
              <a:rPr b="1" i="1" lang="en-US" sz="3300" spc="-1" strike="noStrike">
                <a:solidFill>
                  <a:srgbClr val="ff3300"/>
                </a:solidFill>
                <a:latin typeface="Arial"/>
              </a:rPr>
              <a:t>Nhớ Việt Bắc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4421160" y="1066680"/>
            <a:ext cx="167472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562"/>
              </a:spcBef>
            </a:pPr>
            <a:r>
              <a:rPr b="1" lang="en-US" sz="2500" spc="-1" strike="noStrike">
                <a:solidFill>
                  <a:srgbClr val="006600"/>
                </a:solidFill>
                <a:latin typeface="Arial"/>
              </a:rPr>
              <a:t>Tố Hữu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687240" y="3048120"/>
            <a:ext cx="7543800" cy="2548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ff"/>
              </a:gs>
              <a:gs pos="100000">
                <a:srgbClr val="66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Rừng xanh hoa chuối đỏ tươi.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Ngày xuân mơ nở trắng rừng.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Ve kêu rừng phách đổ vàng.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811"/>
              </a:spcBef>
            </a:pPr>
            <a:r>
              <a:rPr b="1" lang="en-US" sz="2900" spc="-1" strike="noStrike">
                <a:solidFill>
                  <a:srgbClr val="000000"/>
                </a:solidFill>
                <a:latin typeface="Arial"/>
              </a:rPr>
              <a:t>Rừng thu trăng rọi hòa bình.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CustomShape 6"/>
          <p:cNvSpPr/>
          <p:nvPr/>
        </p:nvSpPr>
        <p:spPr>
          <a:xfrm>
            <a:off x="880920" y="1703520"/>
            <a:ext cx="6418440" cy="97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/>
            <a:r>
              <a:rPr b="1" i="1" lang="en-US" sz="2900" spc="-1" strike="noStrike">
                <a:solidFill>
                  <a:srgbClr val="0000ff"/>
                </a:solidFill>
                <a:latin typeface="Arial"/>
              </a:rPr>
              <a:t>Câu2: Tìm những câu thơ cho thấy: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1" i="1" lang="en-US" sz="2900" spc="-1" strike="noStrike">
                <a:solidFill>
                  <a:srgbClr val="0000ff"/>
                </a:solidFill>
                <a:latin typeface="Arial"/>
              </a:rPr>
              <a:t>  </a:t>
            </a:r>
            <a:r>
              <a:rPr b="1" i="1" lang="en-US" sz="2900" spc="-1" strike="noStrike">
                <a:solidFill>
                  <a:srgbClr val="0000ff"/>
                </a:solidFill>
                <a:latin typeface="Arial"/>
              </a:rPr>
              <a:t>a/ Việt Bắc rất đẹp?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685800" y="3048120"/>
            <a:ext cx="7543800" cy="350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3" dur="indefinite" restart="never" nodeType="tmRoot">
          <p:childTnLst>
            <p:seq>
              <p:cTn id="354" dur="indefinite" nodeType="mainSeq">
                <p:childTnLst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59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0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36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37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37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Application>LibreOffice/6.3.2.2$Linux_X86_64 LibreOffice_project/98b30e735bda24bc04ab42594c85f7fd8be07b9c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2009-12-04T04:16:22Z</dcterms:created>
  <dc:creator>User</dc:creator>
  <dc:description/>
  <dc:language>en-US</dc:language>
  <cp:lastModifiedBy>User</cp:lastModifiedBy>
  <dcterms:modified xsi:type="dcterms:W3CDTF">2014-10-27T18:04:41Z</dcterms:modified>
  <cp:revision>93</cp:revision>
  <dc:subject/>
  <dc:title>Slide 1</dc:title>
</cp:coreProperties>
</file>