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8"/>
  </p:notesMasterIdLst>
  <p:sldIdLst>
    <p:sldId id="259" r:id="rId4"/>
    <p:sldId id="269" r:id="rId5"/>
    <p:sldId id="333" r:id="rId6"/>
    <p:sldId id="261" r:id="rId7"/>
    <p:sldId id="334" r:id="rId8"/>
    <p:sldId id="293" r:id="rId9"/>
    <p:sldId id="335" r:id="rId10"/>
    <p:sldId id="336" r:id="rId11"/>
    <p:sldId id="342" r:id="rId12"/>
    <p:sldId id="294" r:id="rId13"/>
    <p:sldId id="352" r:id="rId14"/>
    <p:sldId id="257" r:id="rId15"/>
    <p:sldId id="258" r:id="rId16"/>
    <p:sldId id="341" r:id="rId17"/>
    <p:sldId id="315" r:id="rId18"/>
    <p:sldId id="278" r:id="rId19"/>
    <p:sldId id="353" r:id="rId20"/>
    <p:sldId id="337" r:id="rId21"/>
    <p:sldId id="338" r:id="rId22"/>
    <p:sldId id="339" r:id="rId23"/>
    <p:sldId id="340" r:id="rId24"/>
    <p:sldId id="345" r:id="rId25"/>
    <p:sldId id="346" r:id="rId26"/>
    <p:sldId id="347" r:id="rId27"/>
    <p:sldId id="348" r:id="rId28"/>
    <p:sldId id="349" r:id="rId29"/>
    <p:sldId id="350" r:id="rId30"/>
    <p:sldId id="351" r:id="rId31"/>
    <p:sldId id="275" r:id="rId32"/>
    <p:sldId id="266" r:id="rId33"/>
    <p:sldId id="296" r:id="rId34"/>
    <p:sldId id="291" r:id="rId35"/>
    <p:sldId id="264" r:id="rId36"/>
    <p:sldId id="268" r:id="rId37"/>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312" y="4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153FA-9CBC-4576-BC11-82E9688F2023}" type="datetimeFigureOut">
              <a:rPr lang="en-US" smtClean="0"/>
              <a:t>3/6/2022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BA797-B0B7-4657-9B9F-523D04A34EEE}" type="slidenum">
              <a:rPr lang="en-US" smtClean="0"/>
              <a:t>‹#›</a:t>
            </a:fld>
            <a:endParaRPr lang="en-US"/>
          </a:p>
        </p:txBody>
      </p:sp>
    </p:spTree>
    <p:extLst>
      <p:ext uri="{BB962C8B-B14F-4D97-AF65-F5344CB8AC3E}">
        <p14:creationId xmlns:p14="http://schemas.microsoft.com/office/powerpoint/2010/main" val="20930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62540-6C84-45D7-A6EF-BF88461276DA}"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AB5D9-698F-4FD0-9A9E-2FA66A742DC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04144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B5D9-698F-4FD0-9A9E-2FA66A742DC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04908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AB5D9-698F-4FD0-9A9E-2FA66A742DC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57465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AB5D9-698F-4FD0-9A9E-2FA66A742DC5}"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6535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AB5D9-698F-4FD0-9A9E-2FA66A742DC5}"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10634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AB5D9-698F-4FD0-9A9E-2FA66A742DC5}"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558832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B5D9-698F-4FD0-9A9E-2FA66A742DC5}"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981444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91045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94451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B5D9-698F-4FD0-9A9E-2FA66A742DC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249081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B5D9-698F-4FD0-9A9E-2FA66A742DC5}"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24829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A0A587-235F-4AE2-8C3D-9C3BE83E6927}" type="slidenum">
              <a:rPr lang="en-US" smtClean="0"/>
              <a:t>‹#›</a:t>
            </a:fld>
            <a:endParaRPr lang="en-US"/>
          </a:p>
        </p:txBody>
      </p:sp>
    </p:spTree>
    <p:extLst>
      <p:ext uri="{BB962C8B-B14F-4D97-AF65-F5344CB8AC3E}">
        <p14:creationId xmlns:p14="http://schemas.microsoft.com/office/powerpoint/2010/main" val="3170398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877C49-1C61-4631-8B31-C30A90F0763F}" type="slidenum">
              <a:rPr lang="en-US" smtClean="0"/>
              <a:t>‹#›</a:t>
            </a:fld>
            <a:endParaRPr lang="en-US"/>
          </a:p>
        </p:txBody>
      </p:sp>
    </p:spTree>
    <p:extLst>
      <p:ext uri="{BB962C8B-B14F-4D97-AF65-F5344CB8AC3E}">
        <p14:creationId xmlns:p14="http://schemas.microsoft.com/office/powerpoint/2010/main" val="3942998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4E2D6F-F00E-433B-8429-77DA26793751}" type="slidenum">
              <a:rPr lang="en-US" smtClean="0"/>
              <a:t>‹#›</a:t>
            </a:fld>
            <a:endParaRPr lang="en-US"/>
          </a:p>
        </p:txBody>
      </p:sp>
    </p:spTree>
    <p:extLst>
      <p:ext uri="{BB962C8B-B14F-4D97-AF65-F5344CB8AC3E}">
        <p14:creationId xmlns:p14="http://schemas.microsoft.com/office/powerpoint/2010/main" val="237152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DD3354-4CD7-4178-90FB-2F83272608AD}" type="slidenum">
              <a:rPr lang="en-US" smtClean="0"/>
              <a:t>‹#›</a:t>
            </a:fld>
            <a:endParaRPr lang="en-US"/>
          </a:p>
        </p:txBody>
      </p:sp>
    </p:spTree>
    <p:extLst>
      <p:ext uri="{BB962C8B-B14F-4D97-AF65-F5344CB8AC3E}">
        <p14:creationId xmlns:p14="http://schemas.microsoft.com/office/powerpoint/2010/main" val="978833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66CF932-EB71-4990-9224-0A3045E740E7}" type="slidenum">
              <a:rPr lang="en-US" smtClean="0"/>
              <a:t>‹#›</a:t>
            </a:fld>
            <a:endParaRPr lang="en-US"/>
          </a:p>
        </p:txBody>
      </p:sp>
    </p:spTree>
    <p:extLst>
      <p:ext uri="{BB962C8B-B14F-4D97-AF65-F5344CB8AC3E}">
        <p14:creationId xmlns:p14="http://schemas.microsoft.com/office/powerpoint/2010/main" val="3008910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8DCCCC2-2162-4E7F-A194-2EF2AD749A92}" type="slidenum">
              <a:rPr lang="en-US" smtClean="0"/>
              <a:t>‹#›</a:t>
            </a:fld>
            <a:endParaRPr lang="en-US"/>
          </a:p>
        </p:txBody>
      </p:sp>
    </p:spTree>
    <p:extLst>
      <p:ext uri="{BB962C8B-B14F-4D97-AF65-F5344CB8AC3E}">
        <p14:creationId xmlns:p14="http://schemas.microsoft.com/office/powerpoint/2010/main" val="2576746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11CDFD5-09FA-4CDE-87DA-1A0E9F34C4AA}" type="slidenum">
              <a:rPr lang="en-US" smtClean="0"/>
              <a:t>‹#›</a:t>
            </a:fld>
            <a:endParaRPr lang="en-US"/>
          </a:p>
        </p:txBody>
      </p:sp>
    </p:spTree>
    <p:extLst>
      <p:ext uri="{BB962C8B-B14F-4D97-AF65-F5344CB8AC3E}">
        <p14:creationId xmlns:p14="http://schemas.microsoft.com/office/powerpoint/2010/main" val="200739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62540-6C84-45D7-A6EF-BF88461276DA}"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07C2F99-330F-4C6E-9B99-65D33C69FE2B}" type="slidenum">
              <a:rPr lang="en-US" smtClean="0"/>
              <a:t>‹#›</a:t>
            </a:fld>
            <a:endParaRPr lang="en-US"/>
          </a:p>
        </p:txBody>
      </p:sp>
    </p:spTree>
    <p:extLst>
      <p:ext uri="{BB962C8B-B14F-4D97-AF65-F5344CB8AC3E}">
        <p14:creationId xmlns:p14="http://schemas.microsoft.com/office/powerpoint/2010/main" val="2602481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854AD0-66A6-418D-BC67-2229EABE1B8F}" type="slidenum">
              <a:rPr lang="en-US" smtClean="0"/>
              <a:t>‹#›</a:t>
            </a:fld>
            <a:endParaRPr lang="en-US"/>
          </a:p>
        </p:txBody>
      </p:sp>
    </p:spTree>
    <p:extLst>
      <p:ext uri="{BB962C8B-B14F-4D97-AF65-F5344CB8AC3E}">
        <p14:creationId xmlns:p14="http://schemas.microsoft.com/office/powerpoint/2010/main" val="2797401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730299-C028-4062-A5C5-7C411A928CB7}" type="slidenum">
              <a:rPr lang="en-US" smtClean="0"/>
              <a:t>‹#›</a:t>
            </a:fld>
            <a:endParaRPr lang="en-US"/>
          </a:p>
        </p:txBody>
      </p:sp>
    </p:spTree>
    <p:extLst>
      <p:ext uri="{BB962C8B-B14F-4D97-AF65-F5344CB8AC3E}">
        <p14:creationId xmlns:p14="http://schemas.microsoft.com/office/powerpoint/2010/main" val="262224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2DC8F1-2C14-4C44-BF5D-06BB6E4A50C3}" type="slidenum">
              <a:rPr lang="en-US" smtClean="0"/>
              <a:t>‹#›</a:t>
            </a:fld>
            <a:endParaRPr lang="en-US"/>
          </a:p>
        </p:txBody>
      </p:sp>
    </p:spTree>
    <p:extLst>
      <p:ext uri="{BB962C8B-B14F-4D97-AF65-F5344CB8AC3E}">
        <p14:creationId xmlns:p14="http://schemas.microsoft.com/office/powerpoint/2010/main" val="85138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62540-6C84-45D7-A6EF-BF88461276DA}"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62540-6C84-45D7-A6EF-BF88461276DA}"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62540-6C84-45D7-A6EF-BF88461276DA}"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62540-6C84-45D7-A6EF-BF88461276DA}"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0D062540-6C84-45D7-A6EF-BF88461276DA}" type="datetimeFigureOut">
              <a:rPr lang="en-US" smtClean="0"/>
              <a:t>3/6/2022</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323109FD-5F16-4D04-96D8-042AD0170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fld id="{79DC83F5-5EB2-4E2B-B776-B609B55B43CE}" type="datetime1">
              <a:rPr lang="en-US" altLang="zh-CN" smtClean="0"/>
              <a:t>3/6/2022</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DE977482-530B-4BF6-AF62-44C101AA7795}" type="slidenum">
              <a:rPr lang="en-US" smtClean="0"/>
              <a:t>‹#›</a:t>
            </a:fld>
            <a:endParaRPr lang="en-US" dirty="0"/>
          </a:p>
        </p:txBody>
      </p:sp>
    </p:spTree>
    <p:extLst>
      <p:ext uri="{BB962C8B-B14F-4D97-AF65-F5344CB8AC3E}">
        <p14:creationId xmlns:p14="http://schemas.microsoft.com/office/powerpoint/2010/main" val="30649275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0E81BE2D-8BF5-4AB1-BE8A-6594860E2607}" type="slidenum">
              <a:rPr lang="en-US" smtClean="0"/>
              <a:t>‹#›</a:t>
            </a:fld>
            <a:endParaRPr lang="en-US"/>
          </a:p>
        </p:txBody>
      </p:sp>
    </p:spTree>
    <p:extLst>
      <p:ext uri="{BB962C8B-B14F-4D97-AF65-F5344CB8AC3E}">
        <p14:creationId xmlns:p14="http://schemas.microsoft.com/office/powerpoint/2010/main" val="41576283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24.xml"/><Relationship Id="rId6" Type="http://schemas.openxmlformats.org/officeDocument/2006/relationships/image" Target="../media/image32.jpeg"/><Relationship Id="rId5" Type="http://schemas.openxmlformats.org/officeDocument/2006/relationships/image" Target="../media/image27.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059351" y="1504697"/>
            <a:ext cx="12415454" cy="9087103"/>
          </a:xfrm>
          <a:prstGeom prst="rect">
            <a:avLst/>
          </a:prstGeom>
          <a:noFill/>
        </p:spPr>
        <p:txBody>
          <a:bodyPr spcFirstLastPara="1" lIns="149650" tIns="74825" rIns="149650" bIns="74825" numCol="1">
            <a:prstTxWarp prst="textArchUp">
              <a:avLst>
                <a:gd name="adj" fmla="val 11329067"/>
              </a:avLst>
            </a:prstTxWarp>
            <a:spAutoFit/>
          </a:bodyPr>
          <a:lstStyle/>
          <a:p>
            <a:pPr algn="ctr">
              <a:defRPr/>
            </a:pPr>
            <a:r>
              <a:rPr lang="en-US" sz="7500" b="1" dirty="0">
                <a:solidFill>
                  <a:srgbClr val="FF0000"/>
                </a:solidFill>
                <a:latin typeface="Times New Roman" panose="02020603050405020304" pitchFamily="18" charset="0"/>
                <a:cs typeface="Times New Roman" pitchFamily="18" charset="0"/>
              </a:rPr>
              <a:t>TẬP ĐỌC 5 - TUẦN </a:t>
            </a:r>
            <a:r>
              <a:rPr lang="vi-VN" sz="7500" b="1" dirty="0">
                <a:solidFill>
                  <a:srgbClr val="FF0000"/>
                </a:solidFill>
                <a:latin typeface="Times New Roman" panose="02020603050405020304" pitchFamily="18" charset="0"/>
                <a:cs typeface="Times New Roman" pitchFamily="18" charset="0"/>
              </a:rPr>
              <a:t>25</a:t>
            </a:r>
            <a:endParaRPr lang="en-US" sz="7500" b="1" dirty="0">
              <a:solidFill>
                <a:srgbClr val="FF0000"/>
              </a:solidFill>
              <a:latin typeface="Times New Roman" panose="02020603050405020304" pitchFamily="18" charset="0"/>
              <a:cs typeface="Times New Roman" pitchFamily="18"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578131" y="152401"/>
            <a:ext cx="14436576" cy="968587"/>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504573" y="3753888"/>
            <a:ext cx="7924800" cy="721829"/>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10210174" y="4018048"/>
            <a:ext cx="7924800" cy="721829"/>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3"/>
          <a:srcRect/>
          <a:stretch>
            <a:fillRect/>
          </a:stretch>
        </p:blipFill>
        <p:spPr bwMode="auto">
          <a:xfrm rot="-1069637">
            <a:off x="-96074" y="6694031"/>
            <a:ext cx="1792040" cy="158496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3"/>
          <a:srcRect/>
          <a:stretch>
            <a:fillRect/>
          </a:stretch>
        </p:blipFill>
        <p:spPr bwMode="auto">
          <a:xfrm rot="10020752">
            <a:off x="12949478" y="176250"/>
            <a:ext cx="1792040" cy="158496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3"/>
          <a:srcRect/>
          <a:stretch>
            <a:fillRect/>
          </a:stretch>
        </p:blipFill>
        <p:spPr bwMode="auto">
          <a:xfrm rot="-6619011">
            <a:off x="12889257" y="6440457"/>
            <a:ext cx="1313464" cy="2165486"/>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3"/>
          <a:srcRect/>
          <a:stretch>
            <a:fillRect/>
          </a:stretch>
        </p:blipFill>
        <p:spPr bwMode="auto">
          <a:xfrm rot="5164617">
            <a:off x="476223" y="-168129"/>
            <a:ext cx="1311628" cy="2165488"/>
          </a:xfrm>
          <a:prstGeom prst="rect">
            <a:avLst/>
          </a:prstGeom>
          <a:noFill/>
          <a:ln w="9525">
            <a:noFill/>
            <a:miter lim="800000"/>
            <a:headEnd/>
            <a:tailEnd/>
          </a:ln>
        </p:spPr>
      </p:pic>
      <p:sp>
        <p:nvSpPr>
          <p:cNvPr id="3084" name="Hộp_Văn_Bản 2"/>
          <p:cNvSpPr txBox="1">
            <a:spLocks noChangeArrowheads="1"/>
          </p:cNvSpPr>
          <p:nvPr/>
        </p:nvSpPr>
        <p:spPr bwMode="auto">
          <a:xfrm>
            <a:off x="96912" y="4341474"/>
            <a:ext cx="14436576" cy="2059326"/>
          </a:xfrm>
          <a:prstGeom prst="rect">
            <a:avLst/>
          </a:prstGeom>
          <a:noFill/>
          <a:ln w="9525">
            <a:noFill/>
            <a:miter lim="800000"/>
            <a:headEnd/>
            <a:tailEnd/>
          </a:ln>
        </p:spPr>
        <p:txBody>
          <a:bodyPr lIns="149650" tIns="74825" rIns="149650" bIns="74825">
            <a:spAutoFit/>
          </a:bodyPr>
          <a:lstStyle/>
          <a:p>
            <a:pPr algn="ctr"/>
            <a:r>
              <a:rPr lang="vi-VN" sz="9800" b="1" dirty="0">
                <a:solidFill>
                  <a:srgbClr val="0070C0"/>
                </a:solidFill>
                <a:latin typeface="Times New Roman" panose="02020603050405020304" pitchFamily="18" charset="0"/>
                <a:cs typeface="Times New Roman" panose="02020603050405020304" pitchFamily="18" charset="0"/>
              </a:rPr>
              <a:t>Phong cảnh đền Hùng</a:t>
            </a:r>
            <a:endParaRPr lang="en-US" sz="9800" b="1" dirty="0">
              <a:solidFill>
                <a:srgbClr val="0070C0"/>
              </a:solidFill>
              <a:latin typeface="Times New Roman" panose="02020603050405020304" pitchFamily="18" charset="0"/>
              <a:cs typeface="Times New Roman" panose="02020603050405020304" pitchFamily="18" charset="0"/>
            </a:endParaRPr>
          </a:p>
          <a:p>
            <a:pPr algn="ctr"/>
            <a:endParaRPr lang="en-US" dirty="0">
              <a:solidFill>
                <a:srgbClr val="0070C0"/>
              </a:solidFill>
              <a:latin typeface="Times New Roman" pitchFamily="18" charset="0"/>
              <a:cs typeface="Times New Roman" pitchFamily="18" charset="0"/>
            </a:endParaRPr>
          </a:p>
        </p:txBody>
      </p:sp>
      <p:sp>
        <p:nvSpPr>
          <p:cNvPr id="13" name="Hộp_Văn_Bản 2"/>
          <p:cNvSpPr txBox="1">
            <a:spLocks noChangeArrowheads="1"/>
          </p:cNvSpPr>
          <p:nvPr/>
        </p:nvSpPr>
        <p:spPr bwMode="auto">
          <a:xfrm>
            <a:off x="2866713" y="7125125"/>
            <a:ext cx="8487087" cy="1028275"/>
          </a:xfrm>
          <a:prstGeom prst="rect">
            <a:avLst/>
          </a:prstGeom>
          <a:noFill/>
          <a:ln w="9525">
            <a:noFill/>
            <a:miter lim="800000"/>
            <a:headEnd/>
            <a:tailEnd/>
          </a:ln>
        </p:spPr>
        <p:txBody>
          <a:bodyPr wrap="square" lIns="149650" tIns="74825" rIns="149650" bIns="74825">
            <a:spAutoFit/>
          </a:bodyPr>
          <a:lstStyle/>
          <a:p>
            <a:pPr algn="ctr"/>
            <a:r>
              <a:rPr lang="en-US" sz="5700" b="1" dirty="0">
                <a:solidFill>
                  <a:srgbClr val="0070C0"/>
                </a:solidFill>
                <a:latin typeface="Times New Roman" panose="02020603050405020304" pitchFamily="18" charset="0"/>
                <a:cs typeface="Times New Roman" panose="02020603050405020304" pitchFamily="18" charset="0"/>
              </a:rPr>
              <a:t>GV: </a:t>
            </a:r>
            <a:r>
              <a:rPr lang="vi-VN" sz="5700" b="1" dirty="0">
                <a:solidFill>
                  <a:srgbClr val="0070C0"/>
                </a:solidFill>
                <a:latin typeface="Times New Roman" panose="02020603050405020304" pitchFamily="18" charset="0"/>
                <a:cs typeface="Times New Roman" panose="02020603050405020304" pitchFamily="18" charset="0"/>
              </a:rPr>
              <a:t>Nguyễn Thị Trâm</a:t>
            </a:r>
            <a:endParaRPr lang="en-US" sz="57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62383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ack or Previous 1">
            <a:hlinkClick r:id="rId2" action="ppaction://hlinksldjump" highlightClick="1"/>
          </p:cNvPr>
          <p:cNvSpPr/>
          <p:nvPr/>
        </p:nvSpPr>
        <p:spPr>
          <a:xfrm>
            <a:off x="2037588" y="5554218"/>
            <a:ext cx="822960" cy="36576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pic>
        <p:nvPicPr>
          <p:cNvPr id="4" name="Picture 3" descr="nga-ba-song-Bach-hac-hotel24h"/>
          <p:cNvPicPr>
            <a:picLocks noChangeAspect="1"/>
          </p:cNvPicPr>
          <p:nvPr/>
        </p:nvPicPr>
        <p:blipFill>
          <a:blip r:embed="rId3"/>
          <a:stretch>
            <a:fillRect/>
          </a:stretch>
        </p:blipFill>
        <p:spPr>
          <a:xfrm>
            <a:off x="1767080" y="49532"/>
            <a:ext cx="5077206" cy="4946142"/>
          </a:xfrm>
          <a:prstGeom prst="rect">
            <a:avLst/>
          </a:prstGeom>
        </p:spPr>
      </p:pic>
      <p:pic>
        <p:nvPicPr>
          <p:cNvPr id="7" name="Picture 6" descr="Meeting_of_waters_from_the_air_manaus_brazil"/>
          <p:cNvPicPr>
            <a:picLocks noChangeAspect="1"/>
          </p:cNvPicPr>
          <p:nvPr/>
        </p:nvPicPr>
        <p:blipFill>
          <a:blip r:embed="rId4"/>
          <a:stretch>
            <a:fillRect/>
          </a:stretch>
        </p:blipFill>
        <p:spPr>
          <a:xfrm>
            <a:off x="6827658" y="3872484"/>
            <a:ext cx="5713476" cy="4357116"/>
          </a:xfrm>
          <a:prstGeom prst="rect">
            <a:avLst/>
          </a:prstGeom>
        </p:spPr>
      </p:pic>
      <p:sp>
        <p:nvSpPr>
          <p:cNvPr id="8" name="Rounded Rectangle 7"/>
          <p:cNvSpPr/>
          <p:nvPr/>
        </p:nvSpPr>
        <p:spPr>
          <a:xfrm>
            <a:off x="6956300" y="50292"/>
            <a:ext cx="5714238" cy="38221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80">
                <a:latin typeface="Times New Roman" panose="02020603050405020304" pitchFamily="18" charset="0"/>
              </a:rPr>
              <a:t>Ngã ba Hạc vào mùa khô rộng, nước chảy cuồn cuộn, vào mùa lũ nước đỏ ngầu phù sa. Trời nắng nhìn dòng sông như một tấm gương khổng lồ chan hòa ánh nắng. Vào những đêm trăng, mặt sông mênh mông một làn nước bạc không nhìn thấy bờ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3407573" y="2064543"/>
            <a:ext cx="7706677" cy="3423286"/>
            <a:chOff x="2172223" y="2630409"/>
            <a:chExt cx="7879644" cy="5242106"/>
          </a:xfrm>
        </p:grpSpPr>
        <p:pic>
          <p:nvPicPr>
            <p:cNvPr id="3789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2223" y="2630409"/>
              <a:ext cx="7879644" cy="52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304056" y="3876500"/>
              <a:ext cx="7540948" cy="2755343"/>
            </a:xfrm>
            <a:prstGeom prst="rect">
              <a:avLst/>
            </a:prstGeom>
            <a:noFill/>
          </p:spPr>
          <p:txBody>
            <a:bodyPr wrap="none" lIns="0" tIns="0" rIns="0" bIns="0">
              <a:spAutoFit/>
            </a:bodyPr>
            <a:lstStyle/>
            <a:p>
              <a:pPr algn="ctr" defTabSz="822960">
                <a:lnSpc>
                  <a:spcPct val="119000"/>
                </a:lnSpc>
                <a:defRPr/>
              </a:pPr>
              <a:r>
                <a:rPr lang="en-US" sz="10560" b="1">
                  <a:solidFill>
                    <a:srgbClr val="70AD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lang="en-US" sz="13800" b="1" dirty="0">
                <a:solidFill>
                  <a:srgbClr val="70AD47"/>
                </a:solidFill>
                <a:effectLst>
                  <a:outerShdw blurRad="38100" dist="38100" dir="2700000" algn="tl">
                    <a:srgbClr val="000000">
                      <a:alpha val="43137"/>
                    </a:srgbClr>
                  </a:outerShdw>
                </a:effectLst>
                <a:latin typeface="iCiel Cadena" panose="02000503000000020004" pitchFamily="50"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835" y="1171578"/>
            <a:ext cx="1020127" cy="263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4165" y="4954906"/>
            <a:ext cx="2350294" cy="205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78590" y="1663068"/>
            <a:ext cx="538639"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9158">
            <a:off x="11034238" y="6573680"/>
            <a:ext cx="465773" cy="45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9158">
            <a:off x="2687479" y="5442109"/>
            <a:ext cx="46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1+#ppt_w/2"/>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500" fill="hold"/>
                                        <p:tgtEl>
                                          <p:spTgt spid="2"/>
                                        </p:tgtEl>
                                        <p:attrNameLst>
                                          <p:attrName>ppt_x</p:attrName>
                                        </p:attrNameLst>
                                      </p:cBhvr>
                                      <p:tavLst>
                                        <p:tav tm="0">
                                          <p:val>
                                            <p:strVal val="#ppt_x"/>
                                          </p:val>
                                        </p:tav>
                                        <p:tav tm="100000">
                                          <p:val>
                                            <p:strVal val="#ppt_x"/>
                                          </p:val>
                                        </p:tav>
                                      </p:tavLst>
                                    </p:anim>
                                    <p:anim calcmode="lin" valueType="num">
                                      <p:cBhvr additive="base">
                                        <p:cTn id="2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76200"/>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5" name="TextBox 4"/>
          <p:cNvSpPr txBox="1"/>
          <p:nvPr/>
        </p:nvSpPr>
        <p:spPr>
          <a:xfrm>
            <a:off x="1783161" y="1905000"/>
            <a:ext cx="10561239" cy="747451"/>
          </a:xfrm>
          <a:prstGeom prst="rect">
            <a:avLst/>
          </a:prstGeom>
          <a:noFill/>
        </p:spPr>
        <p:txBody>
          <a:bodyPr wrap="square" lIns="130622" tIns="65311" rIns="130622" bIns="65311" rtlCol="0">
            <a:spAutoFit/>
          </a:bodyPr>
          <a:lstStyle/>
          <a:p>
            <a:pPr algn="ct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gì? </a:t>
            </a:r>
            <a:r>
              <a:rPr lang="en-US" sz="4000" dirty="0">
                <a:latin typeface="Times New Roman" pitchFamily="18" charset="0"/>
                <a:cs typeface="Times New Roman" pitchFamily="18" charset="0"/>
              </a:rPr>
              <a:t>Ở </a:t>
            </a:r>
            <a:r>
              <a:rPr lang="en-US" sz="4000" dirty="0" err="1">
                <a:latin typeface="Times New Roman" pitchFamily="18" charset="0"/>
                <a:cs typeface="Times New Roman" pitchFamily="18" charset="0"/>
              </a:rPr>
              <a:t>đâu</a:t>
            </a:r>
            <a:r>
              <a:rPr lang="en-US" sz="4000" dirty="0">
                <a:latin typeface="Times New Roman" pitchFamily="18" charset="0"/>
                <a:cs typeface="Times New Roman" pitchFamily="18" charset="0"/>
              </a:rPr>
              <a:t>?</a:t>
            </a:r>
          </a:p>
        </p:txBody>
      </p:sp>
      <p:sp>
        <p:nvSpPr>
          <p:cNvPr id="6" name="Horizontal Scroll 5"/>
          <p:cNvSpPr/>
          <p:nvPr/>
        </p:nvSpPr>
        <p:spPr>
          <a:xfrm>
            <a:off x="1676400" y="2667000"/>
            <a:ext cx="12039600" cy="3489960"/>
          </a:xfrm>
          <a:prstGeom prst="horizontalScroll">
            <a:avLst/>
          </a:prstGeom>
        </p:spPr>
        <p:style>
          <a:lnRef idx="2">
            <a:schemeClr val="accent5"/>
          </a:lnRef>
          <a:fillRef idx="1">
            <a:schemeClr val="lt1"/>
          </a:fillRef>
          <a:effectRef idx="0">
            <a:schemeClr val="accent5"/>
          </a:effectRef>
          <a:fontRef idx="minor">
            <a:schemeClr val="dk1"/>
          </a:fontRef>
        </p:style>
        <p:txBody>
          <a:bodyPr lIns="130622" tIns="65311" rIns="130622" bIns="65311" rtlCol="0" anchor="ctr"/>
          <a:lstStyle/>
          <a:p>
            <a:pPr algn="ctr"/>
            <a:r>
              <a:rPr lang="en-US" sz="4000" dirty="0">
                <a:latin typeface="Times New Roman" pitchFamily="18" charset="0"/>
                <a:cs typeface="Times New Roman" pitchFamily="18" charset="0"/>
              </a:rPr>
              <a:t> </a:t>
            </a:r>
          </a:p>
        </p:txBody>
      </p:sp>
      <p:sp>
        <p:nvSpPr>
          <p:cNvPr id="7" name="Text Box 6"/>
          <p:cNvSpPr txBox="1">
            <a:spLocks noChangeArrowheads="1"/>
          </p:cNvSpPr>
          <p:nvPr/>
        </p:nvSpPr>
        <p:spPr bwMode="auto">
          <a:xfrm>
            <a:off x="1935561" y="3329214"/>
            <a:ext cx="1147563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a:buNone/>
            </a:pPr>
            <a:r>
              <a:rPr lang="en-US" sz="4400" dirty="0" err="1">
                <a:solidFill>
                  <a:srgbClr val="FF0000"/>
                </a:solidFill>
                <a:latin typeface="Times New Roman" panose="02020603050405020304" pitchFamily="18" charset="0"/>
              </a:rPr>
              <a:t>Bài</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văn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tả</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cảnh</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đền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Hùng</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cảnh</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thiên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nhiên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vùng</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núi</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Nghĩa</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Lĩnh</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huyện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Lâm</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Thao,tỉnh</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Phú</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Thọ</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nơi</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thờ</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các</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vua</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Hùng</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tổ</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tiên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của</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dân</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tộc</a:t>
            </a:r>
            <a:r>
              <a:rPr lang="en-US" sz="4400" dirty="0">
                <a:solidFill>
                  <a:srgbClr val="FF0000"/>
                </a:solidFill>
                <a:latin typeface="Times New Roman" panose="02020603050405020304" pitchFamily="18" charset="0"/>
              </a:rPr>
              <a:t> ta.</a:t>
            </a:r>
          </a:p>
        </p:txBody>
      </p:sp>
      <p:sp>
        <p:nvSpPr>
          <p:cNvPr id="8" name="TextBox 7"/>
          <p:cNvSpPr txBox="1"/>
          <p:nvPr/>
        </p:nvSpPr>
        <p:spPr>
          <a:xfrm>
            <a:off x="4876800" y="7620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65760" y="1981200"/>
            <a:ext cx="13731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ts val="1200"/>
              </a:spcBef>
              <a:buClrTx/>
              <a:buSzTx/>
              <a:buNone/>
            </a:pPr>
            <a:r>
              <a:rPr lang="en-GB" sz="3600" b="1"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a:t>
            </a:r>
          </a:p>
        </p:txBody>
      </p:sp>
      <p:sp>
        <p:nvSpPr>
          <p:cNvPr id="6" name="Text Box 4"/>
          <p:cNvSpPr txBox="1">
            <a:spLocks noChangeArrowheads="1"/>
          </p:cNvSpPr>
          <p:nvPr/>
        </p:nvSpPr>
        <p:spPr bwMode="auto">
          <a:xfrm>
            <a:off x="365760" y="2895600"/>
            <a:ext cx="13883640"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buNone/>
            </a:pPr>
            <a:r>
              <a:rPr lang="vi-VN" sz="3600" dirty="0">
                <a:solidFill>
                  <a:srgbClr val="0070C0"/>
                </a:solidFill>
                <a:latin typeface="Times New Roman" panose="02020603050405020304" pitchFamily="18" charset="0"/>
                <a:cs typeface="Times New Roman" panose="02020603050405020304" pitchFamily="18" charset="0"/>
              </a:rPr>
              <a:t>+ Đoạn 1: những khóm hải đường đâm bông rực đỏ, những cánh bướm nhiều màu sắc bay dập dờn.</a:t>
            </a:r>
          </a:p>
          <a:p>
            <a:pPr>
              <a:buNone/>
            </a:pPr>
            <a:r>
              <a:rPr lang="vi-VN" sz="3600" dirty="0">
                <a:solidFill>
                  <a:srgbClr val="0070C0"/>
                </a:solidFill>
                <a:latin typeface="Times New Roman" panose="02020603050405020304" pitchFamily="18" charset="0"/>
                <a:cs typeface="Times New Roman" panose="02020603050405020304" pitchFamily="18" charset="0"/>
              </a:rPr>
              <a:t>+ Đoạn 2: bên trái là đỉnh Ba Vì vòi vọi, dãy Tam Đảo như bức tường xanh sừng sững chắn bên phải, xa xa là núi Sóc Sơn, trước mặt là Ngã Ba Hạc, đồng bằng xanh mát.</a:t>
            </a:r>
          </a:p>
          <a:p>
            <a:pPr>
              <a:buNone/>
            </a:pPr>
            <a:r>
              <a:rPr lang="vi-VN" sz="3600" dirty="0">
                <a:solidFill>
                  <a:srgbClr val="0070C0"/>
                </a:solidFill>
                <a:latin typeface="Times New Roman" panose="02020603050405020304" pitchFamily="18" charset="0"/>
                <a:cs typeface="Times New Roman" panose="02020603050405020304" pitchFamily="18" charset="0"/>
              </a:rPr>
              <a:t>+ Đoạn 3: những c</a:t>
            </a:r>
            <a:r>
              <a:rPr lang="en-US" altLang="vi-VN" sz="3600" dirty="0">
                <a:solidFill>
                  <a:srgbClr val="0070C0"/>
                </a:solidFill>
                <a:latin typeface="Times New Roman" panose="02020603050405020304" pitchFamily="18" charset="0"/>
                <a:cs typeface="Times New Roman" panose="02020603050405020304" pitchFamily="18" charset="0"/>
              </a:rPr>
              <a:t>à</a:t>
            </a:r>
            <a:r>
              <a:rPr lang="vi-VN" sz="3600" dirty="0">
                <a:solidFill>
                  <a:srgbClr val="0070C0"/>
                </a:solidFill>
                <a:latin typeface="Times New Roman" panose="02020603050405020304" pitchFamily="18" charset="0"/>
                <a:cs typeface="Times New Roman" panose="02020603050405020304" pitchFamily="18" charset="0"/>
              </a:rPr>
              <a:t>nh hoa đại </a:t>
            </a:r>
            <a:r>
              <a:rPr lang="en-US" altLang="vi-VN" sz="3600" dirty="0" err="1">
                <a:solidFill>
                  <a:srgbClr val="0070C0"/>
                </a:solidFill>
                <a:latin typeface="Times New Roman" panose="02020603050405020304" pitchFamily="18" charset="0"/>
                <a:cs typeface="Times New Roman" panose="02020603050405020304" pitchFamily="18" charset="0"/>
              </a:rPr>
              <a:t>cổ</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thụ</a:t>
            </a:r>
            <a:r>
              <a:rPr lang="vi-VN" sz="3600" dirty="0">
                <a:solidFill>
                  <a:srgbClr val="0070C0"/>
                </a:solidFill>
                <a:latin typeface="Times New Roman" panose="02020603050405020304" pitchFamily="18" charset="0"/>
                <a:cs typeface="Times New Roman" panose="02020603050405020304" pitchFamily="18" charset="0"/>
              </a:rPr>
              <a:t>, những gốc thông già, giếng Ngọc trong xanh.</a:t>
            </a:r>
          </a:p>
        </p:txBody>
      </p:sp>
      <p:sp>
        <p:nvSpPr>
          <p:cNvPr id="9" name="TextBox 8">
            <a:extLst>
              <a:ext uri="{FF2B5EF4-FFF2-40B4-BE49-F238E27FC236}">
                <a16:creationId xmlns:a16="http://schemas.microsoft.com/office/drawing/2014/main" id="{42B572ED-0C91-4324-A6FF-8A94CBD3D49B}"/>
              </a:ext>
            </a:extLst>
          </p:cNvPr>
          <p:cNvSpPr txBox="1"/>
          <p:nvPr/>
        </p:nvSpPr>
        <p:spPr>
          <a:xfrm>
            <a:off x="365760" y="76200"/>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6FD5825-7BB2-4D7C-8F13-EF854AE4D732}"/>
              </a:ext>
            </a:extLst>
          </p:cNvPr>
          <p:cNvSpPr txBox="1"/>
          <p:nvPr/>
        </p:nvSpPr>
        <p:spPr>
          <a:xfrm>
            <a:off x="4876800" y="7620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descr="Kết quả hình ảnh cho hinh hoa hai duong"/>
          <p:cNvSpPr>
            <a:spLocks noGrp="1" noChangeAspect="1" noChangeArrowheads="1"/>
          </p:cNvSpPr>
          <p:nvPr>
            <p:ph type="subTitle" idx="1"/>
          </p:nvPr>
        </p:nvSpPr>
        <p:spPr/>
        <p:txBody>
          <a:bodyPr/>
          <a:lstStyle/>
          <a:p>
            <a:pPr eaLnBrk="1" hangingPunct="1"/>
            <a:endParaRPr lang="en-US"/>
          </a:p>
        </p:txBody>
      </p:sp>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1836420" y="-20955"/>
            <a:ext cx="10936606" cy="7313296"/>
          </a:xfrm>
          <a:prstGeom prst="rect">
            <a:avLst/>
          </a:prstGeom>
          <a:noFill/>
          <a:ln w="9525">
            <a:noFill/>
            <a:miter lim="800000"/>
            <a:headEnd/>
            <a:tailEnd/>
          </a:ln>
        </p:spPr>
      </p:pic>
      <p:sp>
        <p:nvSpPr>
          <p:cNvPr id="169988" name="TextBox 4"/>
          <p:cNvSpPr txBox="1">
            <a:spLocks noChangeArrowheads="1"/>
          </p:cNvSpPr>
          <p:nvPr/>
        </p:nvSpPr>
        <p:spPr bwMode="auto">
          <a:xfrm>
            <a:off x="5852160" y="7334250"/>
            <a:ext cx="4480560" cy="683264"/>
          </a:xfrm>
          <a:prstGeom prst="rect">
            <a:avLst/>
          </a:prstGeom>
          <a:noFill/>
          <a:ln w="9525">
            <a:noFill/>
            <a:miter lim="800000"/>
          </a:ln>
        </p:spPr>
        <p:txBody>
          <a:bodyPr>
            <a:spAutoFit/>
          </a:bodyPr>
          <a:lstStyle/>
          <a:p>
            <a:pPr eaLnBrk="0" fontAlgn="base" hangingPunct="0">
              <a:spcBef>
                <a:spcPct val="0"/>
              </a:spcBef>
              <a:spcAft>
                <a:spcPct val="0"/>
              </a:spcAft>
              <a:defRPr/>
            </a:pPr>
            <a:r>
              <a:rPr lang="en-US" sz="3840" dirty="0" err="1">
                <a:solidFill>
                  <a:srgbClr val="FF0000"/>
                </a:solidFill>
                <a:latin typeface="Times New Roman" panose="02020603050405020304" pitchFamily="18" charset="0"/>
                <a:cs typeface="Times New Roman" panose="02020603050405020304" pitchFamily="18" charset="0"/>
              </a:rPr>
              <a:t>Hoa</a:t>
            </a:r>
            <a:r>
              <a:rPr lang="en-US" sz="3840" dirty="0">
                <a:solidFill>
                  <a:srgbClr val="FF0000"/>
                </a:solidFill>
                <a:latin typeface="Times New Roman" panose="02020603050405020304" pitchFamily="18" charset="0"/>
                <a:cs typeface="Times New Roman" panose="02020603050405020304" pitchFamily="18" charset="0"/>
              </a:rPr>
              <a:t> </a:t>
            </a:r>
            <a:r>
              <a:rPr lang="en-US" sz="3840" dirty="0" err="1">
                <a:solidFill>
                  <a:srgbClr val="FF0000"/>
                </a:solidFill>
                <a:latin typeface="Times New Roman" panose="02020603050405020304" pitchFamily="18" charset="0"/>
                <a:cs typeface="Times New Roman" panose="02020603050405020304" pitchFamily="18" charset="0"/>
              </a:rPr>
              <a:t>hải</a:t>
            </a:r>
            <a:r>
              <a:rPr lang="en-US" sz="3840" dirty="0">
                <a:solidFill>
                  <a:srgbClr val="FF0000"/>
                </a:solidFill>
                <a:latin typeface="Times New Roman" panose="02020603050405020304" pitchFamily="18" charset="0"/>
                <a:cs typeface="Times New Roman" panose="02020603050405020304" pitchFamily="18" charset="0"/>
              </a:rPr>
              <a:t> </a:t>
            </a:r>
            <a:r>
              <a:rPr lang="en-US" sz="3840" dirty="0" err="1">
                <a:solidFill>
                  <a:srgbClr val="FF0000"/>
                </a:solidFill>
                <a:latin typeface="Times New Roman" panose="02020603050405020304" pitchFamily="18" charset="0"/>
                <a:cs typeface="Times New Roman" panose="02020603050405020304" pitchFamily="18" charset="0"/>
              </a:rPr>
              <a:t>đường</a:t>
            </a:r>
            <a:endParaRPr lang="en-US" sz="384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988"/>
                                        </p:tgtEl>
                                        <p:attrNameLst>
                                          <p:attrName>style.visibility</p:attrName>
                                        </p:attrNameLst>
                                      </p:cBhvr>
                                      <p:to>
                                        <p:strVal val="visible"/>
                                      </p:to>
                                    </p:set>
                                    <p:animEffect transition="in" filter="barn(inVertical)">
                                      <p:cBhvr>
                                        <p:cTn id="10"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2011680" y="1794510"/>
            <a:ext cx="10607040" cy="201549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097280"/>
            <a:r>
              <a:rPr lang="en-US" sz="4800" dirty="0">
                <a:solidFill>
                  <a:prstClr val="black"/>
                </a:solidFill>
                <a:latin typeface="Times New Roman" panose="02020603050405020304" pitchFamily="18" charset="0"/>
                <a:cs typeface="Times New Roman" panose="02020603050405020304" pitchFamily="18" charset="0"/>
              </a:rPr>
              <a:t>Những từ ngữ đó, gợi cho em thấy cảnh thiên nhiên ở đền Hùng ra sao?</a:t>
            </a:r>
          </a:p>
        </p:txBody>
      </p:sp>
      <p:sp>
        <p:nvSpPr>
          <p:cNvPr id="3" name="Cloud Callout 2"/>
          <p:cNvSpPr/>
          <p:nvPr/>
        </p:nvSpPr>
        <p:spPr>
          <a:xfrm>
            <a:off x="3840482" y="4343400"/>
            <a:ext cx="7550658" cy="3077718"/>
          </a:xfrm>
          <a:prstGeom prst="cloudCallout">
            <a:avLst>
              <a:gd name="adj1" fmla="val -72500"/>
              <a:gd name="adj2" fmla="val 46738"/>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097280"/>
            <a:r>
              <a:rPr lang="en-US" sz="4320" dirty="0" err="1">
                <a:solidFill>
                  <a:srgbClr val="00B050"/>
                </a:solidFill>
                <a:latin typeface="Times New Roman" panose="02020603050405020304" pitchFamily="18" charset="0"/>
              </a:rPr>
              <a:t>Cảnh</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thiên</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nhiên</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thật</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tráng</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lệ</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hùng</a:t>
            </a:r>
            <a:r>
              <a:rPr lang="en-US" sz="4320" dirty="0">
                <a:solidFill>
                  <a:srgbClr val="00B050"/>
                </a:solidFill>
                <a:latin typeface="Times New Roman" panose="02020603050405020304" pitchFamily="18" charset="0"/>
              </a:rPr>
              <a:t> </a:t>
            </a:r>
            <a:r>
              <a:rPr lang="en-US" sz="4320" dirty="0" err="1">
                <a:solidFill>
                  <a:srgbClr val="00B050"/>
                </a:solidFill>
                <a:latin typeface="Times New Roman" panose="02020603050405020304" pitchFamily="18" charset="0"/>
              </a:rPr>
              <a:t>vĩ</a:t>
            </a:r>
            <a:endParaRPr lang="en-US" sz="4320" dirty="0">
              <a:solidFill>
                <a:srgbClr val="00B050"/>
              </a:solidFill>
              <a:latin typeface="Times New Roman" panose="02020603050405020304" pitchFamily="18" charset="0"/>
            </a:endParaRPr>
          </a:p>
        </p:txBody>
      </p:sp>
      <p:sp>
        <p:nvSpPr>
          <p:cNvPr id="5" name="TextBox 4">
            <a:extLst>
              <a:ext uri="{FF2B5EF4-FFF2-40B4-BE49-F238E27FC236}">
                <a16:creationId xmlns:a16="http://schemas.microsoft.com/office/drawing/2014/main" id="{C5C50540-A342-4DC7-9652-720A9F467047}"/>
              </a:ext>
            </a:extLst>
          </p:cNvPr>
          <p:cNvSpPr txBox="1"/>
          <p:nvPr/>
        </p:nvSpPr>
        <p:spPr>
          <a:xfrm>
            <a:off x="365760" y="0"/>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1DF1289-3FA3-442D-BA1F-30DA6F002631}"/>
              </a:ext>
            </a:extLst>
          </p:cNvPr>
          <p:cNvSpPr txBox="1"/>
          <p:nvPr/>
        </p:nvSpPr>
        <p:spPr>
          <a:xfrm>
            <a:off x="4876800" y="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52600" y="4762500"/>
            <a:ext cx="11658600" cy="31927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097280"/>
            <a:r>
              <a:rPr lang="en-US" sz="3840" dirty="0">
                <a:solidFill>
                  <a:srgbClr val="002060"/>
                </a:solidFill>
                <a:latin typeface="Times New Roman" panose="02020603050405020304" pitchFamily="18" charset="0"/>
                <a:cs typeface="Times New Roman" panose="02020603050405020304" pitchFamily="18" charset="0"/>
              </a:rPr>
              <a:t>Núi Ba Vì: truyền thuyết Sơn Tinh – Thủy Tinh; </a:t>
            </a:r>
          </a:p>
          <a:p>
            <a:pPr algn="ctr" defTabSz="1097280"/>
            <a:r>
              <a:rPr lang="en-US" sz="3840" dirty="0">
                <a:solidFill>
                  <a:srgbClr val="002060"/>
                </a:solidFill>
                <a:latin typeface="Times New Roman" panose="02020603050405020304" pitchFamily="18" charset="0"/>
                <a:cs typeface="Times New Roman" panose="02020603050405020304" pitchFamily="18" charset="0"/>
              </a:rPr>
              <a:t>Núi Sóc Sơn: truyền thuyết Thánh Gióng; </a:t>
            </a:r>
          </a:p>
          <a:p>
            <a:pPr algn="ctr" defTabSz="1097280"/>
            <a:r>
              <a:rPr lang="en-US" sz="3840" dirty="0">
                <a:solidFill>
                  <a:srgbClr val="002060"/>
                </a:solidFill>
                <a:latin typeface="Times New Roman" panose="02020603050405020304" pitchFamily="18" charset="0"/>
                <a:cs typeface="Times New Roman" panose="02020603050405020304" pitchFamily="18" charset="0"/>
              </a:rPr>
              <a:t>Đền Trung: sự  tích bánh chưng, bánh giầy; </a:t>
            </a:r>
          </a:p>
          <a:p>
            <a:pPr algn="ctr" defTabSz="1097280"/>
            <a:r>
              <a:rPr lang="en-US" sz="3840" dirty="0">
                <a:solidFill>
                  <a:srgbClr val="002060"/>
                </a:solidFill>
                <a:latin typeface="Times New Roman" panose="02020603050405020304" pitchFamily="18" charset="0"/>
                <a:cs typeface="Times New Roman" panose="02020603050405020304" pitchFamily="18" charset="0"/>
              </a:rPr>
              <a:t>Đền Hạ: sự tích trăm trứng; </a:t>
            </a:r>
          </a:p>
          <a:p>
            <a:pPr algn="ctr" defTabSz="1097280"/>
            <a:r>
              <a:rPr lang="en-US" sz="3840" dirty="0">
                <a:solidFill>
                  <a:srgbClr val="002060"/>
                </a:solidFill>
                <a:latin typeface="Times New Roman" panose="02020603050405020304" pitchFamily="18" charset="0"/>
                <a:cs typeface="Times New Roman" panose="02020603050405020304" pitchFamily="18" charset="0"/>
              </a:rPr>
              <a:t>Cột đá thề: An Dương Vương.</a:t>
            </a:r>
          </a:p>
        </p:txBody>
      </p:sp>
      <p:sp>
        <p:nvSpPr>
          <p:cNvPr id="10" name="Horizontal Scroll 9">
            <a:hlinkClick r:id="rId2" action="ppaction://hlinksldjump"/>
          </p:cNvPr>
          <p:cNvSpPr/>
          <p:nvPr/>
        </p:nvSpPr>
        <p:spPr>
          <a:xfrm>
            <a:off x="1143000" y="1639064"/>
            <a:ext cx="12115800" cy="3115818"/>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defTabSz="1097280"/>
            <a:r>
              <a:rPr lang="en-US" sz="3840" dirty="0">
                <a:solidFill>
                  <a:prstClr val="black"/>
                </a:solidFill>
                <a:latin typeface="Times New Roman" panose="02020603050405020304" pitchFamily="18" charset="0"/>
              </a:rPr>
              <a:t>Những địa danh đó gợi cho em nhớ đến những truyền thuyết dựng nước giữ nước nào của dân tộc? Hãy kể tên các truyền </a:t>
            </a:r>
            <a:r>
              <a:rPr lang="en-US" sz="3840" dirty="0" err="1">
                <a:solidFill>
                  <a:prstClr val="black"/>
                </a:solidFill>
                <a:latin typeface="Times New Roman" panose="02020603050405020304" pitchFamily="18" charset="0"/>
              </a:rPr>
              <a:t>thuyết</a:t>
            </a:r>
            <a:r>
              <a:rPr lang="en-US" sz="3840" dirty="0">
                <a:solidFill>
                  <a:prstClr val="black"/>
                </a:solidFill>
                <a:latin typeface="Times New Roman" panose="02020603050405020304" pitchFamily="18" charset="0"/>
              </a:rPr>
              <a:t> </a:t>
            </a:r>
            <a:r>
              <a:rPr lang="en-US" sz="3840" dirty="0" err="1">
                <a:solidFill>
                  <a:prstClr val="black"/>
                </a:solidFill>
                <a:latin typeface="Times New Roman" panose="02020603050405020304" pitchFamily="18" charset="0"/>
              </a:rPr>
              <a:t>đó</a:t>
            </a:r>
            <a:r>
              <a:rPr lang="en-US" sz="3840" dirty="0">
                <a:solidFill>
                  <a:prstClr val="black"/>
                </a:solidFill>
                <a:latin typeface="Times New Roman" panose="02020603050405020304" pitchFamily="18" charset="0"/>
              </a:rPr>
              <a:t>.  </a:t>
            </a:r>
          </a:p>
        </p:txBody>
      </p:sp>
      <p:sp>
        <p:nvSpPr>
          <p:cNvPr id="6" name="TextBox 5">
            <a:extLst>
              <a:ext uri="{FF2B5EF4-FFF2-40B4-BE49-F238E27FC236}">
                <a16:creationId xmlns:a16="http://schemas.microsoft.com/office/drawing/2014/main" id="{C8D0EA4B-9ED3-4895-8B85-536E9E5B6BA0}"/>
              </a:ext>
            </a:extLst>
          </p:cNvPr>
          <p:cNvSpPr txBox="1"/>
          <p:nvPr/>
        </p:nvSpPr>
        <p:spPr>
          <a:xfrm>
            <a:off x="365760" y="152400"/>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2A0BF56B-DC04-463E-A134-3A04CA84D549}"/>
              </a:ext>
            </a:extLst>
          </p:cNvPr>
          <p:cNvSpPr txBox="1"/>
          <p:nvPr/>
        </p:nvSpPr>
        <p:spPr>
          <a:xfrm>
            <a:off x="4876800" y="15240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828800" y="0"/>
            <a:ext cx="10972800" cy="8229600"/>
          </a:xfrm>
          <a:prstGeom prst="rect">
            <a:avLst/>
          </a:prstGeom>
          <a:noFill/>
          <a:ln w="9525">
            <a:solidFill>
              <a:schemeClr val="tx1"/>
            </a:solidFill>
            <a:miter lim="800000"/>
          </a:ln>
          <a:effectLst/>
        </p:spPr>
        <p:txBody>
          <a:bodyPr wrap="none" anchor="ct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1828800" y="0"/>
            <a:ext cx="10972800" cy="7581900"/>
          </a:xfrm>
          <a:prstGeom prst="rect">
            <a:avLst/>
          </a:prstGeom>
          <a:noFill/>
          <a:ln w="9525">
            <a:noFill/>
            <a:miter lim="800000"/>
            <a:headEnd/>
            <a:tailEnd/>
          </a:ln>
        </p:spPr>
      </p:pic>
      <p:sp>
        <p:nvSpPr>
          <p:cNvPr id="164868" name="Text Box 10"/>
          <p:cNvSpPr txBox="1">
            <a:spLocks noChangeArrowheads="1"/>
          </p:cNvSpPr>
          <p:nvPr/>
        </p:nvSpPr>
        <p:spPr bwMode="auto">
          <a:xfrm>
            <a:off x="5486400" y="7581901"/>
            <a:ext cx="4678680" cy="683264"/>
          </a:xfrm>
          <a:prstGeom prst="rect">
            <a:avLst/>
          </a:prstGeom>
          <a:noFill/>
          <a:ln w="9525">
            <a:noFill/>
            <a:miter lim="800000"/>
          </a:ln>
          <a:effectLst/>
        </p:spPr>
        <p:txBody>
          <a:bodyPr>
            <a:spAutoFit/>
          </a:bodyPr>
          <a:lstStyle/>
          <a:p>
            <a:pPr defTabSz="1097280" eaLnBrk="0" fontAlgn="base" hangingPunct="0">
              <a:spcBef>
                <a:spcPct val="0"/>
              </a:spcBef>
              <a:spcAft>
                <a:spcPct val="0"/>
              </a:spcAft>
              <a:defRPr/>
            </a:pPr>
            <a:r>
              <a:rPr lang="en-US" sz="3840" b="1" dirty="0">
                <a:solidFill>
                  <a:srgbClr val="FF0000"/>
                </a:solidFill>
                <a:latin typeface="Times New Roman" panose="02020603050405020304" pitchFamily="18" charset="0"/>
              </a:rPr>
              <a:t>CỔNG ĐỀN HÙNG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828800" y="0"/>
            <a:ext cx="10972800" cy="8229600"/>
          </a:xfrm>
          <a:prstGeom prst="rect">
            <a:avLst/>
          </a:prstGeom>
          <a:noFill/>
          <a:ln w="9525">
            <a:solidFill>
              <a:schemeClr val="tx1"/>
            </a:solidFill>
            <a:miter lim="800000"/>
          </a:ln>
          <a:effectLst/>
        </p:spPr>
        <p:txBody>
          <a:bodyPr wrap="none" anchor="ct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1828800" y="-20955"/>
            <a:ext cx="10972800" cy="747522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7138036" y="3937636"/>
            <a:ext cx="356234" cy="356234"/>
          </a:xfrm>
          <a:prstGeom prst="rect">
            <a:avLst/>
          </a:prstGeom>
          <a:noFill/>
          <a:ln w="9525">
            <a:noFill/>
            <a:miter lim="800000"/>
          </a:ln>
        </p:spPr>
        <p:txBody>
          <a:bodyP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sp>
        <p:nvSpPr>
          <p:cNvPr id="165893" name="Text Box 6"/>
          <p:cNvSpPr txBox="1">
            <a:spLocks noChangeArrowheads="1"/>
          </p:cNvSpPr>
          <p:nvPr/>
        </p:nvSpPr>
        <p:spPr bwMode="auto">
          <a:xfrm>
            <a:off x="5945507" y="7507606"/>
            <a:ext cx="2717154" cy="535531"/>
          </a:xfrm>
          <a:prstGeom prst="rect">
            <a:avLst/>
          </a:prstGeom>
          <a:noFill/>
          <a:ln w="9525">
            <a:noFill/>
            <a:miter lim="800000"/>
          </a:ln>
          <a:effectLst/>
        </p:spPr>
        <p:txBody>
          <a:bodyPr wrap="none">
            <a:spAutoFit/>
          </a:bodyPr>
          <a:lstStyle/>
          <a:p>
            <a:pPr defTabSz="1097280" eaLnBrk="0" fontAlgn="base" hangingPunct="0">
              <a:spcBef>
                <a:spcPct val="0"/>
              </a:spcBef>
              <a:spcAft>
                <a:spcPct val="0"/>
              </a:spcAft>
              <a:defRPr/>
            </a:pPr>
            <a:r>
              <a:rPr lang="en-US" sz="2880" b="1">
                <a:solidFill>
                  <a:srgbClr val="FF0000"/>
                </a:solidFill>
                <a:latin typeface="Times New Roman" panose="02020603050405020304" pitchFamily="18" charset="0"/>
              </a:rPr>
              <a:t>ĐỀN THƯỢNG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828800" y="0"/>
            <a:ext cx="10972800" cy="8229600"/>
          </a:xfrm>
          <a:prstGeom prst="rect">
            <a:avLst/>
          </a:prstGeom>
          <a:noFill/>
          <a:ln w="9525">
            <a:solidFill>
              <a:schemeClr val="tx1"/>
            </a:solidFill>
            <a:miter lim="800000"/>
          </a:ln>
          <a:effectLst/>
        </p:spPr>
        <p:txBody>
          <a:bodyPr wrap="none" anchor="ct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pic>
        <p:nvPicPr>
          <p:cNvPr id="166915" name="Picture 4" descr="images (2)"/>
          <p:cNvPicPr>
            <a:picLocks noChangeAspect="1" noChangeArrowheads="1"/>
          </p:cNvPicPr>
          <p:nvPr/>
        </p:nvPicPr>
        <p:blipFill>
          <a:blip r:embed="rId2"/>
          <a:srcRect/>
          <a:stretch>
            <a:fillRect/>
          </a:stretch>
        </p:blipFill>
        <p:spPr bwMode="auto">
          <a:xfrm>
            <a:off x="1828800" y="0"/>
            <a:ext cx="10972800" cy="7400926"/>
          </a:xfrm>
          <a:prstGeom prst="rect">
            <a:avLst/>
          </a:prstGeom>
          <a:noFill/>
          <a:ln w="9525">
            <a:noFill/>
            <a:miter lim="800000"/>
            <a:headEnd/>
            <a:tailEnd/>
          </a:ln>
        </p:spPr>
      </p:pic>
      <p:sp>
        <p:nvSpPr>
          <p:cNvPr id="166916" name="Text Box 5"/>
          <p:cNvSpPr txBox="1">
            <a:spLocks noChangeArrowheads="1"/>
          </p:cNvSpPr>
          <p:nvPr/>
        </p:nvSpPr>
        <p:spPr bwMode="auto">
          <a:xfrm>
            <a:off x="5760720" y="7566660"/>
            <a:ext cx="3749040" cy="683264"/>
          </a:xfrm>
          <a:prstGeom prst="rect">
            <a:avLst/>
          </a:prstGeom>
          <a:noFill/>
          <a:ln w="9525">
            <a:noFill/>
            <a:miter lim="800000"/>
          </a:ln>
          <a:effectLst/>
        </p:spPr>
        <p:txBody>
          <a:bodyPr>
            <a:spAutoFit/>
          </a:bodyPr>
          <a:lstStyle/>
          <a:p>
            <a:pPr defTabSz="1097280" eaLnBrk="0" fontAlgn="base" hangingPunct="0">
              <a:spcBef>
                <a:spcPct val="0"/>
              </a:spcBef>
              <a:spcAft>
                <a:spcPct val="0"/>
              </a:spcAft>
              <a:defRPr/>
            </a:pPr>
            <a:r>
              <a:rPr lang="en-US" sz="3840" b="1">
                <a:solidFill>
                  <a:srgbClr val="FF0000"/>
                </a:solidFill>
                <a:latin typeface="Times New Roman" panose="02020603050405020304" pitchFamily="18" charset="0"/>
              </a:rPr>
              <a:t>ĐỀN TRUNG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8EFAB-DE82-4206-9F9A-F118DAF404C9}"/>
              </a:ext>
            </a:extLst>
          </p:cNvPr>
          <p:cNvSpPr txBox="1"/>
          <p:nvPr/>
        </p:nvSpPr>
        <p:spPr>
          <a:xfrm>
            <a:off x="3431771" y="0"/>
            <a:ext cx="8230720" cy="839784"/>
          </a:xfrm>
          <a:prstGeom prst="rect">
            <a:avLst/>
          </a:prstGeom>
          <a:noFill/>
        </p:spPr>
        <p:txBody>
          <a:bodyPr wrap="none" lIns="130622" tIns="65311" rIns="130622" bIns="65311" rtlCol="0">
            <a:spAutoFit/>
          </a:bodyPr>
          <a:lstStyle/>
          <a:p>
            <a:r>
              <a:rPr lang="en-US" sz="4600" dirty="0" err="1">
                <a:latin typeface="Times New Roman" pitchFamily="18" charset="0"/>
                <a:cs typeface="Times New Roman" pitchFamily="18" charset="0"/>
              </a:rPr>
              <a:t>Thứ</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hai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ngày</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7</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tháng</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3</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năm</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2022</a:t>
            </a:r>
            <a:endParaRPr lang="en-US" sz="46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2F26C00-B835-4353-AD7D-DC6E47BB79E4}"/>
              </a:ext>
            </a:extLst>
          </p:cNvPr>
          <p:cNvSpPr txBox="1"/>
          <p:nvPr/>
        </p:nvSpPr>
        <p:spPr>
          <a:xfrm>
            <a:off x="365760" y="669871"/>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4" name="WordArt 17">
            <a:extLst>
              <a:ext uri="{FF2B5EF4-FFF2-40B4-BE49-F238E27FC236}">
                <a16:creationId xmlns:a16="http://schemas.microsoft.com/office/drawing/2014/main" id="{FC10DD89-AFF5-4D14-B091-373B9F3E3DA5}"/>
              </a:ext>
            </a:extLst>
          </p:cNvPr>
          <p:cNvSpPr>
            <a:spLocks noChangeArrowheads="1" noChangeShapeType="1" noTextEdit="1"/>
          </p:cNvSpPr>
          <p:nvPr/>
        </p:nvSpPr>
        <p:spPr bwMode="auto">
          <a:xfrm>
            <a:off x="4777740" y="2782389"/>
            <a:ext cx="5760720" cy="722811"/>
          </a:xfrm>
          <a:prstGeom prst="rect">
            <a:avLst/>
          </a:prstGeom>
        </p:spPr>
        <p:txBody>
          <a:bodyPr wrap="none" fromWordArt="1">
            <a:prstTxWarp prst="textPlain">
              <a:avLst>
                <a:gd name="adj" fmla="val 50000"/>
              </a:avLst>
            </a:prstTxWarp>
          </a:bodyPr>
          <a:lstStyle/>
          <a:p>
            <a:pPr algn="ctr" defTabSz="822960" eaLnBrk="0" fontAlgn="base" hangingPunct="0">
              <a:spcBef>
                <a:spcPct val="0"/>
              </a:spcBef>
              <a:spcAft>
                <a:spcPct val="0"/>
              </a:spcAft>
            </a:pPr>
            <a:r>
              <a:rPr lang="en-US" sz="3240" b="1" kern="10" dirty="0" err="1">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324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40" b="1" kern="10" dirty="0" err="1">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324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828800" y="0"/>
            <a:ext cx="10972800" cy="8229600"/>
          </a:xfrm>
          <a:prstGeom prst="rect">
            <a:avLst/>
          </a:prstGeom>
          <a:noFill/>
          <a:ln w="9525">
            <a:solidFill>
              <a:schemeClr val="tx1"/>
            </a:solidFill>
            <a:miter lim="800000"/>
          </a:ln>
          <a:effectLst/>
        </p:spPr>
        <p:txBody>
          <a:bodyPr wrap="none" anchor="ct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pic>
        <p:nvPicPr>
          <p:cNvPr id="167939" name="Picture 4" descr="denha"/>
          <p:cNvPicPr>
            <a:picLocks noChangeAspect="1" noChangeArrowheads="1"/>
          </p:cNvPicPr>
          <p:nvPr/>
        </p:nvPicPr>
        <p:blipFill>
          <a:blip r:embed="rId2"/>
          <a:srcRect/>
          <a:stretch>
            <a:fillRect/>
          </a:stretch>
        </p:blipFill>
        <p:spPr bwMode="auto">
          <a:xfrm>
            <a:off x="1828800" y="0"/>
            <a:ext cx="10972800" cy="7528560"/>
          </a:xfrm>
          <a:prstGeom prst="rect">
            <a:avLst/>
          </a:prstGeom>
          <a:noFill/>
          <a:ln w="9525">
            <a:noFill/>
            <a:miter lim="800000"/>
            <a:headEnd/>
            <a:tailEnd/>
          </a:ln>
        </p:spPr>
      </p:pic>
      <p:sp>
        <p:nvSpPr>
          <p:cNvPr id="167940" name="Text Box 5"/>
          <p:cNvSpPr txBox="1">
            <a:spLocks noChangeArrowheads="1"/>
          </p:cNvSpPr>
          <p:nvPr/>
        </p:nvSpPr>
        <p:spPr bwMode="auto">
          <a:xfrm>
            <a:off x="6766561" y="7642861"/>
            <a:ext cx="1609736" cy="535531"/>
          </a:xfrm>
          <a:prstGeom prst="rect">
            <a:avLst/>
          </a:prstGeom>
          <a:noFill/>
          <a:ln w="9525">
            <a:noFill/>
            <a:miter lim="800000"/>
          </a:ln>
          <a:effectLst/>
        </p:spPr>
        <p:txBody>
          <a:bodyPr wrap="none">
            <a:spAutoFit/>
          </a:bodyPr>
          <a:lstStyle/>
          <a:p>
            <a:pPr defTabSz="1097280" eaLnBrk="0" fontAlgn="base" hangingPunct="0">
              <a:spcBef>
                <a:spcPct val="0"/>
              </a:spcBef>
              <a:spcAft>
                <a:spcPct val="0"/>
              </a:spcAft>
              <a:defRPr/>
            </a:pPr>
            <a:r>
              <a:rPr lang="en-US" sz="2880" b="1">
                <a:solidFill>
                  <a:srgbClr val="FF0000"/>
                </a:solidFill>
                <a:latin typeface="Times New Roman" panose="02020603050405020304" pitchFamily="18" charset="0"/>
              </a:rPr>
              <a:t>ĐỀN HẠ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828800" y="0"/>
            <a:ext cx="10972800" cy="8229600"/>
          </a:xfrm>
          <a:prstGeom prst="rect">
            <a:avLst/>
          </a:prstGeom>
          <a:noFill/>
          <a:ln w="9525">
            <a:solidFill>
              <a:schemeClr val="tx1"/>
            </a:solidFill>
            <a:miter lim="800000"/>
          </a:ln>
          <a:effectLst/>
        </p:spPr>
        <p:txBody>
          <a:bodyPr wrap="none" anchor="ctr"/>
          <a:lstStyle/>
          <a:p>
            <a:pPr defTabSz="1097280" eaLnBrk="0" fontAlgn="base" hangingPunct="0">
              <a:spcBef>
                <a:spcPct val="0"/>
              </a:spcBef>
              <a:spcAft>
                <a:spcPct val="0"/>
              </a:spcAft>
              <a:defRPr/>
            </a:pPr>
            <a:endParaRPr lang="en-US" sz="2160">
              <a:solidFill>
                <a:srgbClr val="000000"/>
              </a:solidFill>
              <a:latin typeface="Arial" panose="020B0604020202020204" pitchFamily="34" charset="0"/>
            </a:endParaRPr>
          </a:p>
        </p:txBody>
      </p:sp>
      <p:pic>
        <p:nvPicPr>
          <p:cNvPr id="168963" name="Picture 4" descr="images (1)"/>
          <p:cNvPicPr>
            <a:picLocks noChangeAspect="1" noChangeArrowheads="1"/>
          </p:cNvPicPr>
          <p:nvPr/>
        </p:nvPicPr>
        <p:blipFill>
          <a:blip r:embed="rId2"/>
          <a:srcRect/>
          <a:stretch>
            <a:fillRect/>
          </a:stretch>
        </p:blipFill>
        <p:spPr bwMode="auto">
          <a:xfrm>
            <a:off x="1828800" y="0"/>
            <a:ext cx="10972800" cy="7498080"/>
          </a:xfrm>
          <a:prstGeom prst="rect">
            <a:avLst/>
          </a:prstGeom>
          <a:noFill/>
          <a:ln w="9525">
            <a:noFill/>
            <a:miter lim="800000"/>
            <a:headEnd/>
            <a:tailEnd/>
          </a:ln>
        </p:spPr>
      </p:pic>
      <p:sp>
        <p:nvSpPr>
          <p:cNvPr id="168964" name="Text Box 5"/>
          <p:cNvSpPr txBox="1">
            <a:spLocks noChangeArrowheads="1"/>
          </p:cNvSpPr>
          <p:nvPr/>
        </p:nvSpPr>
        <p:spPr bwMode="auto">
          <a:xfrm>
            <a:off x="6035042" y="7551421"/>
            <a:ext cx="3150870" cy="683264"/>
          </a:xfrm>
          <a:prstGeom prst="rect">
            <a:avLst/>
          </a:prstGeom>
          <a:noFill/>
          <a:ln w="9525">
            <a:noFill/>
            <a:miter lim="800000"/>
          </a:ln>
          <a:effectLst/>
        </p:spPr>
        <p:txBody>
          <a:bodyPr>
            <a:spAutoFit/>
          </a:bodyPr>
          <a:lstStyle/>
          <a:p>
            <a:pPr defTabSz="1097280" eaLnBrk="0" fontAlgn="base" hangingPunct="0">
              <a:spcBef>
                <a:spcPct val="0"/>
              </a:spcBef>
              <a:spcAft>
                <a:spcPct val="0"/>
              </a:spcAft>
              <a:defRPr/>
            </a:pPr>
            <a:r>
              <a:rPr lang="en-US" sz="3840" b="1">
                <a:solidFill>
                  <a:srgbClr val="FF0000"/>
                </a:solidFill>
                <a:latin typeface="Times New Roman" panose="02020603050405020304" pitchFamily="18" charset="0"/>
              </a:rPr>
              <a:t>ĐỀN GIẾNG</a:t>
            </a:r>
          </a:p>
        </p:txBody>
      </p:sp>
      <p:sp>
        <p:nvSpPr>
          <p:cNvPr id="168965" name="AutoShape 2" descr="Kết quả hình ảnh cho hinh hoa hai duong"/>
          <p:cNvSpPr>
            <a:spLocks noChangeAspect="1" noChangeArrowheads="1"/>
          </p:cNvSpPr>
          <p:nvPr/>
        </p:nvSpPr>
        <p:spPr bwMode="auto">
          <a:xfrm>
            <a:off x="2015490" y="-173355"/>
            <a:ext cx="365760" cy="365761"/>
          </a:xfrm>
          <a:prstGeom prst="rect">
            <a:avLst/>
          </a:prstGeom>
          <a:noFill/>
          <a:ln w="9525">
            <a:noFill/>
            <a:miter lim="800000"/>
          </a:ln>
        </p:spPr>
        <p:txBody>
          <a:bodyPr/>
          <a:lstStyle/>
          <a:p>
            <a:pPr defTabSz="1097280" eaLnBrk="0" fontAlgn="base" hangingPunct="0">
              <a:spcBef>
                <a:spcPct val="0"/>
              </a:spcBef>
              <a:spcAft>
                <a:spcPct val="0"/>
              </a:spcAft>
              <a:defRPr/>
            </a:pPr>
            <a:endParaRPr lang="en-US" sz="2160">
              <a:solidFill>
                <a:srgbClr val="000000"/>
              </a:solidFill>
              <a:latin typeface="Tahoma" panose="020B0604030504040204" pitchFamily="34" charset="0"/>
            </a:endParaRPr>
          </a:p>
        </p:txBody>
      </p:sp>
      <p:sp>
        <p:nvSpPr>
          <p:cNvPr id="168966" name="AutoShape 4" descr="Kết quả hình ảnh cho hinh hoa hai duong"/>
          <p:cNvSpPr>
            <a:spLocks noChangeAspect="1" noChangeArrowheads="1"/>
          </p:cNvSpPr>
          <p:nvPr/>
        </p:nvSpPr>
        <p:spPr bwMode="auto">
          <a:xfrm>
            <a:off x="2198370" y="9526"/>
            <a:ext cx="365760" cy="365760"/>
          </a:xfrm>
          <a:prstGeom prst="rect">
            <a:avLst/>
          </a:prstGeom>
          <a:noFill/>
          <a:ln w="9525">
            <a:noFill/>
            <a:miter lim="800000"/>
          </a:ln>
        </p:spPr>
        <p:txBody>
          <a:bodyPr/>
          <a:lstStyle/>
          <a:p>
            <a:pPr defTabSz="1097280" eaLnBrk="0" fontAlgn="base" hangingPunct="0">
              <a:spcBef>
                <a:spcPct val="0"/>
              </a:spcBef>
              <a:spcAft>
                <a:spcPct val="0"/>
              </a:spcAft>
              <a:defRPr/>
            </a:pPr>
            <a:endParaRPr lang="en-US" sz="2160">
              <a:solidFill>
                <a:srgbClr val="000000"/>
              </a:solidFill>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1828800" y="68580"/>
            <a:ext cx="10972800" cy="6332220"/>
          </a:xfrm>
          <a:prstGeom prst="rect">
            <a:avLst/>
          </a:prstGeom>
          <a:noFill/>
          <a:ln w="9525">
            <a:noFill/>
            <a:miter lim="800000"/>
            <a:headEnd/>
            <a:tailEnd/>
          </a:ln>
        </p:spPr>
      </p:pic>
      <p:sp>
        <p:nvSpPr>
          <p:cNvPr id="178179" name="Text Box 5"/>
          <p:cNvSpPr txBox="1">
            <a:spLocks noChangeArrowheads="1"/>
          </p:cNvSpPr>
          <p:nvPr/>
        </p:nvSpPr>
        <p:spPr bwMode="auto">
          <a:xfrm>
            <a:off x="1920240" y="6400802"/>
            <a:ext cx="10881360" cy="1421928"/>
          </a:xfrm>
          <a:prstGeom prst="rect">
            <a:avLst/>
          </a:prstGeom>
          <a:noFill/>
          <a:ln w="9525">
            <a:noFill/>
            <a:miter lim="800000"/>
          </a:ln>
        </p:spPr>
        <p:txBody>
          <a:bodyPr wrap="square">
            <a:spAutoFit/>
          </a:bodyPr>
          <a:lstStyle/>
          <a:p>
            <a:pPr algn="ctr" defTabSz="1097280" fontAlgn="base">
              <a:spcBef>
                <a:spcPct val="50000"/>
              </a:spcBef>
              <a:spcAft>
                <a:spcPct val="0"/>
              </a:spcAft>
              <a:defRPr/>
            </a:pPr>
            <a:r>
              <a:rPr lang="en-US" sz="4320" b="1" dirty="0">
                <a:solidFill>
                  <a:srgbClr val="0066FF"/>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Cảnh</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núi</a:t>
            </a:r>
            <a:r>
              <a:rPr lang="en-US" sz="4320" b="1" dirty="0">
                <a:solidFill>
                  <a:srgbClr val="333399"/>
                </a:solidFill>
                <a:latin typeface="Times New Roman" panose="02020603050405020304" pitchFamily="18" charset="0"/>
                <a:cs typeface="Times New Roman" panose="02020603050405020304" pitchFamily="18" charset="0"/>
              </a:rPr>
              <a:t> non Ba </a:t>
            </a:r>
            <a:r>
              <a:rPr lang="en-US" sz="4320" b="1" dirty="0" err="1">
                <a:solidFill>
                  <a:srgbClr val="333399"/>
                </a:solidFill>
                <a:latin typeface="Times New Roman" panose="02020603050405020304" pitchFamily="18" charset="0"/>
                <a:cs typeface="Times New Roman" panose="02020603050405020304" pitchFamily="18" charset="0"/>
              </a:rPr>
              <a:t>Vì</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cao</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vòi</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vọi</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gợi</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nhớ</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truyền</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thuyết</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Sơn</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Tinh</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Thuỷ</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Tinh</a:t>
            </a:r>
            <a:endParaRPr lang="en-US" sz="4320" b="1" dirty="0">
              <a:solidFill>
                <a:srgbClr val="333399"/>
              </a:solidFill>
              <a:latin typeface="Times New Roman" panose="02020603050405020304" pitchFamily="18" charset="0"/>
              <a:cs typeface="Times New Roman" panose="02020603050405020304" pitchFamily="18" charset="0"/>
            </a:endParaRPr>
          </a:p>
        </p:txBody>
      </p:sp>
      <p:sp>
        <p:nvSpPr>
          <p:cNvPr id="178180" name="Rectangle 6"/>
          <p:cNvSpPr>
            <a:spLocks noChangeArrowheads="1"/>
          </p:cNvSpPr>
          <p:nvPr/>
        </p:nvSpPr>
        <p:spPr bwMode="auto">
          <a:xfrm>
            <a:off x="1847850" y="55246"/>
            <a:ext cx="2834640" cy="640080"/>
          </a:xfrm>
          <a:prstGeom prst="rect">
            <a:avLst/>
          </a:prstGeom>
          <a:solidFill>
            <a:schemeClr val="accent1"/>
          </a:solidFill>
          <a:ln w="9525">
            <a:solidFill>
              <a:schemeClr val="tx1"/>
            </a:solidFill>
            <a:miter lim="800000"/>
          </a:ln>
        </p:spPr>
        <p:txBody>
          <a:bodyPr wrap="none" anchor="ctr"/>
          <a:lstStyle/>
          <a:p>
            <a:pPr algn="ctr" defTabSz="1097280" fontAlgn="base">
              <a:spcBef>
                <a:spcPct val="0"/>
              </a:spcBef>
              <a:spcAft>
                <a:spcPct val="0"/>
              </a:spcAft>
              <a:defRPr/>
            </a:pPr>
            <a:r>
              <a:rPr lang="en-US" sz="4320">
                <a:solidFill>
                  <a:srgbClr val="000000"/>
                </a:solidFill>
                <a:latin typeface="Times New Roman" panose="02020603050405020304" pitchFamily="18" charset="0"/>
              </a:rPr>
              <a:t>Núi Ba Vì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10332720" y="5943600"/>
            <a:ext cx="2468880" cy="548640"/>
          </a:xfrm>
          <a:prstGeom prst="rect">
            <a:avLst/>
          </a:prstGeom>
          <a:solidFill>
            <a:schemeClr val="accent1"/>
          </a:solidFill>
          <a:ln w="9525">
            <a:solidFill>
              <a:schemeClr val="tx1"/>
            </a:solidFill>
            <a:miter lim="800000"/>
          </a:ln>
        </p:spPr>
        <p:txBody>
          <a:bodyPr wrap="none" anchor="ctr"/>
          <a:lstStyle/>
          <a:p>
            <a:pPr algn="ctr" defTabSz="1097280" fontAlgn="base">
              <a:spcBef>
                <a:spcPct val="0"/>
              </a:spcBef>
              <a:spcAft>
                <a:spcPct val="0"/>
              </a:spcAft>
              <a:defRPr/>
            </a:pPr>
            <a:r>
              <a:rPr lang="en-US" sz="3840">
                <a:solidFill>
                  <a:srgbClr val="000000"/>
                </a:solidFill>
                <a:latin typeface="Times New Roman" panose="02020603050405020304" pitchFamily="18" charset="0"/>
              </a:rPr>
              <a:t>Núi Sóc Sơn</a:t>
            </a:r>
          </a:p>
        </p:txBody>
      </p:sp>
      <p:sp>
        <p:nvSpPr>
          <p:cNvPr id="180227" name="Text Box 6"/>
          <p:cNvSpPr txBox="1">
            <a:spLocks noChangeArrowheads="1"/>
          </p:cNvSpPr>
          <p:nvPr/>
        </p:nvSpPr>
        <p:spPr bwMode="auto">
          <a:xfrm>
            <a:off x="1828800" y="6766560"/>
            <a:ext cx="10972800" cy="1421928"/>
          </a:xfrm>
          <a:prstGeom prst="rect">
            <a:avLst/>
          </a:prstGeom>
          <a:noFill/>
          <a:ln w="9525">
            <a:noFill/>
            <a:miter lim="800000"/>
          </a:ln>
        </p:spPr>
        <p:txBody>
          <a:bodyPr>
            <a:spAutoFit/>
          </a:bodyPr>
          <a:lstStyle/>
          <a:p>
            <a:pPr algn="ctr" defTabSz="1097280" fontAlgn="base">
              <a:spcBef>
                <a:spcPct val="50000"/>
              </a:spcBef>
              <a:spcAft>
                <a:spcPct val="0"/>
              </a:spcAft>
              <a:defRPr/>
            </a:pPr>
            <a:r>
              <a:rPr lang="en-US" sz="4800" dirty="0">
                <a:solidFill>
                  <a:srgbClr val="333399"/>
                </a:solidFill>
                <a:latin typeface="Times New Roman" panose="02020603050405020304" pitchFamily="18" charset="0"/>
                <a:cs typeface="Times New Roman" panose="02020603050405020304" pitchFamily="18" charset="0"/>
              </a:rPr>
              <a:t>…</a:t>
            </a:r>
            <a:r>
              <a:rPr lang="en-US" sz="3840" b="1" dirty="0" err="1">
                <a:solidFill>
                  <a:srgbClr val="333399"/>
                </a:solidFill>
                <a:latin typeface="Times New Roman" panose="02020603050405020304" pitchFamily="18" charset="0"/>
                <a:cs typeface="Times New Roman" panose="02020603050405020304" pitchFamily="18" charset="0"/>
              </a:rPr>
              <a:t>Nơi</a:t>
            </a:r>
            <a:r>
              <a:rPr lang="en-US" sz="3840" b="1" dirty="0">
                <a:solidFill>
                  <a:srgbClr val="333399"/>
                </a:solidFill>
                <a:latin typeface="Times New Roman" panose="02020603050405020304" pitchFamily="18" charset="0"/>
                <a:cs typeface="Times New Roman" panose="02020603050405020304" pitchFamily="18" charset="0"/>
              </a:rPr>
              <a:t> in </a:t>
            </a:r>
            <a:r>
              <a:rPr lang="en-US" sz="3840" b="1" dirty="0" err="1">
                <a:solidFill>
                  <a:srgbClr val="333399"/>
                </a:solidFill>
                <a:latin typeface="Times New Roman" panose="02020603050405020304" pitchFamily="18" charset="0"/>
                <a:cs typeface="Times New Roman" panose="02020603050405020304" pitchFamily="18" charset="0"/>
              </a:rPr>
              <a:t>dấu</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chân</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ngựa</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sắt</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Phù</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Đổng</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gợi</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nhớ</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truyền</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thuyết</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Thánh</a:t>
            </a:r>
            <a:r>
              <a:rPr lang="en-US" sz="3840" b="1" dirty="0">
                <a:solidFill>
                  <a:srgbClr val="333399"/>
                </a:solidFill>
                <a:latin typeface="Times New Roman" panose="02020603050405020304" pitchFamily="18" charset="0"/>
                <a:cs typeface="Times New Roman" panose="02020603050405020304" pitchFamily="18" charset="0"/>
              </a:rPr>
              <a:t> </a:t>
            </a:r>
            <a:r>
              <a:rPr lang="en-US" sz="3840" b="1" dirty="0" err="1">
                <a:solidFill>
                  <a:srgbClr val="333399"/>
                </a:solidFill>
                <a:latin typeface="Times New Roman" panose="02020603050405020304" pitchFamily="18" charset="0"/>
                <a:cs typeface="Times New Roman" panose="02020603050405020304" pitchFamily="18" charset="0"/>
              </a:rPr>
              <a:t>Gióng</a:t>
            </a:r>
            <a:r>
              <a:rPr lang="en-US" sz="3840" b="1" dirty="0">
                <a:solidFill>
                  <a:srgbClr val="333399"/>
                </a:solidFill>
                <a:latin typeface="Times New Roman" panose="02020603050405020304" pitchFamily="18" charset="0"/>
                <a:cs typeface="Times New Roman" panose="02020603050405020304" pitchFamily="18" charset="0"/>
              </a:rPr>
              <a:t>.</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1798320" y="2"/>
            <a:ext cx="11003280" cy="6831330"/>
          </a:xfrm>
          <a:prstGeom prst="rect">
            <a:avLst/>
          </a:prstGeom>
          <a:noFill/>
          <a:ln w="9525">
            <a:noFill/>
            <a:miter lim="800000"/>
            <a:headEnd/>
            <a:tailEnd/>
          </a:ln>
        </p:spPr>
      </p:pic>
      <p:sp>
        <p:nvSpPr>
          <p:cNvPr id="180229" name="Text Box 7"/>
          <p:cNvSpPr txBox="1">
            <a:spLocks noChangeArrowheads="1"/>
          </p:cNvSpPr>
          <p:nvPr/>
        </p:nvSpPr>
        <p:spPr bwMode="auto">
          <a:xfrm>
            <a:off x="1828800" y="365761"/>
            <a:ext cx="4206240" cy="830997"/>
          </a:xfrm>
          <a:prstGeom prst="rect">
            <a:avLst/>
          </a:prstGeom>
          <a:noFill/>
          <a:ln w="9525">
            <a:noFill/>
            <a:miter lim="800000"/>
          </a:ln>
          <a:effectLst/>
        </p:spPr>
        <p:txBody>
          <a:bodyPr>
            <a:spAutoFit/>
          </a:bodyPr>
          <a:lstStyle/>
          <a:p>
            <a:pPr defTabSz="1097280" eaLnBrk="0" fontAlgn="base" hangingPunct="0">
              <a:spcBef>
                <a:spcPct val="50000"/>
              </a:spcBef>
              <a:spcAft>
                <a:spcPct val="0"/>
              </a:spcAft>
              <a:defRPr/>
            </a:pPr>
            <a:r>
              <a:rPr lang="en-US" sz="4800" dirty="0" err="1">
                <a:solidFill>
                  <a:srgbClr val="FF0000"/>
                </a:solidFill>
                <a:latin typeface="Times New Roman" panose="02020603050405020304" pitchFamily="18" charset="0"/>
                <a:cs typeface="Times New Roman" panose="02020603050405020304" pitchFamily="18" charset="0"/>
              </a:rPr>
              <a:t>Núi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Sóc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Sơn</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844040" y="0"/>
            <a:ext cx="10972800" cy="6583680"/>
          </a:xfrm>
          <a:prstGeom prst="rect">
            <a:avLst/>
          </a:prstGeom>
          <a:noFill/>
          <a:ln w="9525">
            <a:noFill/>
            <a:miter lim="800000"/>
            <a:headEnd/>
            <a:tailEnd/>
          </a:ln>
        </p:spPr>
      </p:pic>
      <p:sp>
        <p:nvSpPr>
          <p:cNvPr id="181251" name="Text Box 3"/>
          <p:cNvSpPr txBox="1">
            <a:spLocks noChangeArrowheads="1"/>
          </p:cNvSpPr>
          <p:nvPr/>
        </p:nvSpPr>
        <p:spPr bwMode="auto">
          <a:xfrm>
            <a:off x="2286000" y="6583681"/>
            <a:ext cx="10241280" cy="1421928"/>
          </a:xfrm>
          <a:prstGeom prst="rect">
            <a:avLst/>
          </a:prstGeom>
          <a:noFill/>
          <a:ln w="9525">
            <a:noFill/>
            <a:miter lim="800000"/>
          </a:ln>
          <a:effectLst/>
        </p:spPr>
        <p:txBody>
          <a:bodyPr wrap="square">
            <a:spAutoFit/>
          </a:bodyPr>
          <a:lstStyle/>
          <a:p>
            <a:pPr algn="ctr" defTabSz="1097280" fontAlgn="base">
              <a:spcBef>
                <a:spcPct val="50000"/>
              </a:spcBef>
              <a:spcAft>
                <a:spcPct val="0"/>
              </a:spcAft>
              <a:defRPr/>
            </a:pPr>
            <a:r>
              <a:rPr lang="en-US" sz="4320" b="1" dirty="0">
                <a:solidFill>
                  <a:srgbClr val="0066FF"/>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Mốc</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đá</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thề</a:t>
            </a:r>
            <a:r>
              <a:rPr lang="en-US" sz="4320" b="1" dirty="0">
                <a:solidFill>
                  <a:srgbClr val="000066"/>
                </a:solidFill>
                <a:latin typeface="Times New Roman" panose="02020603050405020304" pitchFamily="18" charset="0"/>
                <a:cs typeface="Times New Roman" panose="02020603050405020304" pitchFamily="18" charset="0"/>
              </a:rPr>
              <a:t> - </a:t>
            </a:r>
            <a:r>
              <a:rPr lang="en-US" sz="4320" b="1" dirty="0" err="1">
                <a:solidFill>
                  <a:srgbClr val="000066"/>
                </a:solidFill>
                <a:latin typeface="Times New Roman" panose="02020603050405020304" pitchFamily="18" charset="0"/>
                <a:cs typeface="Times New Roman" panose="02020603050405020304" pitchFamily="18" charset="0"/>
              </a:rPr>
              <a:t>gợi</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nhớ</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truyền</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thuyết</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về</a:t>
            </a:r>
            <a:r>
              <a:rPr lang="en-US" sz="4320" b="1" dirty="0">
                <a:solidFill>
                  <a:srgbClr val="000066"/>
                </a:solidFill>
                <a:latin typeface="Times New Roman" panose="02020603050405020304" pitchFamily="18" charset="0"/>
                <a:cs typeface="Times New Roman" panose="02020603050405020304" pitchFamily="18" charset="0"/>
              </a:rPr>
              <a:t> An </a:t>
            </a:r>
            <a:r>
              <a:rPr lang="en-US" sz="4320" b="1" dirty="0" err="1">
                <a:solidFill>
                  <a:srgbClr val="000066"/>
                </a:solidFill>
                <a:latin typeface="Times New Roman" panose="02020603050405020304" pitchFamily="18" charset="0"/>
                <a:cs typeface="Times New Roman" panose="02020603050405020304" pitchFamily="18" charset="0"/>
              </a:rPr>
              <a:t>Dương</a:t>
            </a:r>
            <a:r>
              <a:rPr lang="en-US" sz="4320" b="1" dirty="0">
                <a:solidFill>
                  <a:srgbClr val="000066"/>
                </a:solidFill>
                <a:latin typeface="Times New Roman" panose="02020603050405020304" pitchFamily="18" charset="0"/>
                <a:cs typeface="Times New Roman" panose="02020603050405020304" pitchFamily="18" charset="0"/>
              </a:rPr>
              <a:t> </a:t>
            </a:r>
            <a:r>
              <a:rPr lang="en-US" sz="4320" b="1" dirty="0" err="1">
                <a:solidFill>
                  <a:srgbClr val="000066"/>
                </a:solidFill>
                <a:latin typeface="Times New Roman" panose="02020603050405020304" pitchFamily="18" charset="0"/>
                <a:cs typeface="Times New Roman" panose="02020603050405020304" pitchFamily="18" charset="0"/>
              </a:rPr>
              <a:t>Vương</a:t>
            </a:r>
            <a:r>
              <a:rPr lang="en-US" sz="4320" b="1" dirty="0">
                <a:solidFill>
                  <a:srgbClr val="000066"/>
                </a:solidFill>
                <a:latin typeface="Times New Roman" panose="02020603050405020304" pitchFamily="18" charset="0"/>
                <a:cs typeface="Times New Roman" panose="02020603050405020304" pitchFamily="18" charset="0"/>
              </a:rPr>
              <a:t>.  </a:t>
            </a:r>
          </a:p>
        </p:txBody>
      </p:sp>
      <p:sp>
        <p:nvSpPr>
          <p:cNvPr id="181252" name="Rectangle 4"/>
          <p:cNvSpPr>
            <a:spLocks noChangeArrowheads="1"/>
          </p:cNvSpPr>
          <p:nvPr/>
        </p:nvSpPr>
        <p:spPr bwMode="auto">
          <a:xfrm>
            <a:off x="2103120" y="0"/>
            <a:ext cx="3566160" cy="822960"/>
          </a:xfrm>
          <a:prstGeom prst="rect">
            <a:avLst/>
          </a:prstGeom>
          <a:solidFill>
            <a:schemeClr val="accent1"/>
          </a:solidFill>
          <a:ln w="9525">
            <a:solidFill>
              <a:schemeClr val="tx1"/>
            </a:solidFill>
            <a:miter lim="800000"/>
          </a:ln>
          <a:effectLst/>
        </p:spPr>
        <p:txBody>
          <a:bodyPr wrap="none" anchor="ctr"/>
          <a:lstStyle/>
          <a:p>
            <a:pPr algn="ctr" defTabSz="1097280" fontAlgn="base">
              <a:spcBef>
                <a:spcPct val="0"/>
              </a:spcBef>
              <a:spcAft>
                <a:spcPct val="0"/>
              </a:spcAft>
              <a:defRPr/>
            </a:pPr>
            <a:r>
              <a:rPr lang="en-US" sz="5280" dirty="0" err="1">
                <a:solidFill>
                  <a:srgbClr val="000000"/>
                </a:solidFill>
                <a:latin typeface="Times New Roman" panose="02020603050405020304" pitchFamily="18" charset="0"/>
                <a:cs typeface="Times New Roman" panose="02020603050405020304" pitchFamily="18" charset="0"/>
              </a:rPr>
              <a:t>Mốc</a:t>
            </a:r>
            <a:r>
              <a:rPr lang="en-US" sz="5280" dirty="0">
                <a:solidFill>
                  <a:srgbClr val="000000"/>
                </a:solidFill>
                <a:latin typeface="Times New Roman" panose="02020603050405020304" pitchFamily="18" charset="0"/>
                <a:cs typeface="Times New Roman" panose="02020603050405020304" pitchFamily="18" charset="0"/>
              </a:rPr>
              <a:t> </a:t>
            </a:r>
            <a:r>
              <a:rPr lang="en-US" sz="5280" dirty="0" err="1">
                <a:solidFill>
                  <a:srgbClr val="000000"/>
                </a:solidFill>
                <a:latin typeface="Times New Roman" panose="02020603050405020304" pitchFamily="18" charset="0"/>
                <a:cs typeface="Times New Roman" panose="02020603050405020304" pitchFamily="18" charset="0"/>
              </a:rPr>
              <a:t>Đá</a:t>
            </a:r>
            <a:r>
              <a:rPr lang="en-US" sz="5280" dirty="0">
                <a:solidFill>
                  <a:srgbClr val="000000"/>
                </a:solidFill>
                <a:latin typeface="Times New Roman" panose="02020603050405020304" pitchFamily="18" charset="0"/>
                <a:cs typeface="Times New Roman" panose="02020603050405020304" pitchFamily="18" charset="0"/>
              </a:rPr>
              <a:t> </a:t>
            </a:r>
            <a:r>
              <a:rPr lang="en-US" sz="5280" dirty="0" err="1">
                <a:solidFill>
                  <a:srgbClr val="000000"/>
                </a:solidFill>
                <a:latin typeface="Times New Roman" panose="02020603050405020304" pitchFamily="18" charset="0"/>
                <a:cs typeface="Times New Roman" panose="02020603050405020304" pitchFamily="18" charset="0"/>
              </a:rPr>
              <a:t>Thề</a:t>
            </a:r>
            <a:endParaRPr lang="en-US" sz="528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a:srcRect/>
          <a:stretch>
            <a:fillRect/>
          </a:stretch>
        </p:blipFill>
        <p:spPr bwMode="auto">
          <a:xfrm>
            <a:off x="1920242" y="0"/>
            <a:ext cx="10793730" cy="6675120"/>
          </a:xfrm>
          <a:prstGeom prst="rect">
            <a:avLst/>
          </a:prstGeom>
          <a:noFill/>
          <a:ln w="9525">
            <a:noFill/>
            <a:miter lim="800000"/>
            <a:headEnd/>
            <a:tailEnd/>
          </a:ln>
        </p:spPr>
      </p:pic>
      <p:sp>
        <p:nvSpPr>
          <p:cNvPr id="183299" name="Text Box 3"/>
          <p:cNvSpPr txBox="1">
            <a:spLocks noChangeArrowheads="1"/>
          </p:cNvSpPr>
          <p:nvPr/>
        </p:nvSpPr>
        <p:spPr bwMode="auto">
          <a:xfrm>
            <a:off x="6309362" y="5669281"/>
            <a:ext cx="2609850" cy="757130"/>
          </a:xfrm>
          <a:prstGeom prst="rect">
            <a:avLst/>
          </a:prstGeom>
          <a:solidFill>
            <a:schemeClr val="bg1"/>
          </a:solidFill>
          <a:ln w="9525">
            <a:solidFill>
              <a:srgbClr val="3333CC"/>
            </a:solidFill>
            <a:miter lim="800000"/>
          </a:ln>
        </p:spPr>
        <p:txBody>
          <a:bodyPr>
            <a:spAutoFit/>
          </a:bodyPr>
          <a:lstStyle/>
          <a:p>
            <a:pPr defTabSz="1097280" fontAlgn="base">
              <a:spcBef>
                <a:spcPct val="50000"/>
              </a:spcBef>
              <a:spcAft>
                <a:spcPct val="0"/>
              </a:spcAft>
              <a:defRPr/>
            </a:pPr>
            <a:r>
              <a:rPr lang="en-US" sz="4320" b="1">
                <a:solidFill>
                  <a:srgbClr val="CC0000"/>
                </a:solidFill>
                <a:latin typeface="Times New Roman" panose="02020603050405020304" pitchFamily="18" charset="0"/>
              </a:rPr>
              <a:t>ĐỀN HẠ</a:t>
            </a:r>
          </a:p>
        </p:txBody>
      </p:sp>
      <p:sp>
        <p:nvSpPr>
          <p:cNvPr id="183300" name="Text Box 4"/>
          <p:cNvSpPr txBox="1">
            <a:spLocks noChangeArrowheads="1"/>
          </p:cNvSpPr>
          <p:nvPr/>
        </p:nvSpPr>
        <p:spPr bwMode="auto">
          <a:xfrm>
            <a:off x="1219200" y="7015270"/>
            <a:ext cx="12268200" cy="757130"/>
          </a:xfrm>
          <a:prstGeom prst="rect">
            <a:avLst/>
          </a:prstGeom>
          <a:noFill/>
          <a:ln w="9525">
            <a:noFill/>
            <a:miter lim="800000"/>
          </a:ln>
        </p:spPr>
        <p:txBody>
          <a:bodyPr wrap="square">
            <a:spAutoFit/>
          </a:bodyPr>
          <a:lstStyle/>
          <a:p>
            <a:pPr algn="ctr" defTabSz="1097280" fontAlgn="base">
              <a:spcBef>
                <a:spcPct val="50000"/>
              </a:spcBef>
              <a:spcAft>
                <a:spcPct val="0"/>
              </a:spcAft>
              <a:defRPr/>
            </a:pP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Gợi</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nhớ</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đến</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truyền</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thuyết</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Sự</a:t>
            </a:r>
            <a:r>
              <a:rPr lang="en-US" sz="4320" b="1" i="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tích</a:t>
            </a:r>
            <a:r>
              <a:rPr lang="en-US" sz="4320" b="1" i="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trăm</a:t>
            </a:r>
            <a:r>
              <a:rPr lang="en-US" sz="4320" b="1" i="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trứng</a:t>
            </a:r>
            <a:endParaRPr lang="en-US" sz="4320" b="1" i="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3" name="Picture 4" descr="nga ba hạc"/>
          <p:cNvPicPr>
            <a:picLocks noChangeAspect="1" noChangeArrowheads="1"/>
          </p:cNvPicPr>
          <p:nvPr/>
        </p:nvPicPr>
        <p:blipFill>
          <a:blip r:embed="rId2"/>
          <a:srcRect/>
          <a:stretch>
            <a:fillRect/>
          </a:stretch>
        </p:blipFill>
        <p:spPr bwMode="auto">
          <a:xfrm>
            <a:off x="1828800" y="0"/>
            <a:ext cx="10972800" cy="6766560"/>
          </a:xfrm>
          <a:prstGeom prst="rect">
            <a:avLst/>
          </a:prstGeom>
          <a:noFill/>
          <a:ln w="9525">
            <a:noFill/>
            <a:miter lim="800000"/>
            <a:headEnd/>
            <a:tailEnd/>
          </a:ln>
        </p:spPr>
      </p:pic>
      <p:sp>
        <p:nvSpPr>
          <p:cNvPr id="179204" name="Rectangle 6"/>
          <p:cNvSpPr>
            <a:spLocks noChangeArrowheads="1"/>
          </p:cNvSpPr>
          <p:nvPr/>
        </p:nvSpPr>
        <p:spPr bwMode="auto">
          <a:xfrm>
            <a:off x="1828800" y="6858000"/>
            <a:ext cx="10972800" cy="1371600"/>
          </a:xfrm>
          <a:prstGeom prst="rect">
            <a:avLst/>
          </a:prstGeom>
          <a:noFill/>
          <a:ln w="9525">
            <a:noFill/>
            <a:miter lim="800000"/>
          </a:ln>
          <a:effectLst/>
        </p:spPr>
        <p:txBody>
          <a:bodyPr anchor="ctr"/>
          <a:lstStyle/>
          <a:p>
            <a:pPr algn="ctr" defTabSz="1097280" fontAlgn="base">
              <a:spcBef>
                <a:spcPct val="0"/>
              </a:spcBef>
              <a:spcAft>
                <a:spcPct val="0"/>
              </a:spcAft>
              <a:defRPr/>
            </a:pPr>
            <a:r>
              <a:rPr lang="vi-VN" sz="4320" dirty="0">
                <a:solidFill>
                  <a:srgbClr val="FF0000"/>
                </a:solidFill>
                <a:latin typeface="Times New Roman" panose="02020603050405020304" pitchFamily="18" charset="0"/>
                <a:cs typeface="Times New Roman" panose="02020603050405020304" pitchFamily="18" charset="0"/>
              </a:rPr>
              <a:t>Ngã Ba Hạc gợi nhớ truyền thuyết Sơn Tinh – Thủy Tinh. </a:t>
            </a:r>
            <a:endParaRPr lang="en-US" sz="432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a:srcRect/>
          <a:stretch>
            <a:fillRect/>
          </a:stretch>
        </p:blipFill>
        <p:spPr bwMode="auto">
          <a:xfrm>
            <a:off x="1828800" y="0"/>
            <a:ext cx="10972800" cy="6583680"/>
          </a:xfrm>
          <a:prstGeom prst="rect">
            <a:avLst/>
          </a:prstGeom>
          <a:noFill/>
          <a:ln w="9525">
            <a:noFill/>
            <a:miter lim="800000"/>
            <a:headEnd/>
            <a:tailEnd/>
          </a:ln>
        </p:spPr>
      </p:pic>
      <p:sp>
        <p:nvSpPr>
          <p:cNvPr id="182275" name="Text Box 3"/>
          <p:cNvSpPr txBox="1">
            <a:spLocks noChangeArrowheads="1"/>
          </p:cNvSpPr>
          <p:nvPr/>
        </p:nvSpPr>
        <p:spPr bwMode="auto">
          <a:xfrm>
            <a:off x="1828800" y="1907"/>
            <a:ext cx="4023360" cy="757130"/>
          </a:xfrm>
          <a:prstGeom prst="rect">
            <a:avLst/>
          </a:prstGeom>
          <a:solidFill>
            <a:srgbClr val="FFFF00"/>
          </a:solidFill>
          <a:ln w="9525">
            <a:solidFill>
              <a:srgbClr val="3333CC"/>
            </a:solidFill>
            <a:miter lim="800000"/>
          </a:ln>
          <a:effectLst/>
        </p:spPr>
        <p:txBody>
          <a:bodyPr>
            <a:spAutoFit/>
          </a:bodyPr>
          <a:lstStyle/>
          <a:p>
            <a:pPr defTabSz="1097280" fontAlgn="base">
              <a:spcBef>
                <a:spcPct val="50000"/>
              </a:spcBef>
              <a:spcAft>
                <a:spcPct val="0"/>
              </a:spcAft>
              <a:defRPr/>
            </a:pPr>
            <a:r>
              <a:rPr lang="en-US" sz="4320" b="1">
                <a:solidFill>
                  <a:srgbClr val="CC0000"/>
                </a:solidFill>
                <a:latin typeface="Times New Roman" panose="02020603050405020304" pitchFamily="18" charset="0"/>
                <a:cs typeface="Times New Roman" panose="02020603050405020304" pitchFamily="18" charset="0"/>
              </a:rPr>
              <a:t>ĐỀN TRUNG</a:t>
            </a:r>
          </a:p>
        </p:txBody>
      </p:sp>
      <p:sp>
        <p:nvSpPr>
          <p:cNvPr id="182276" name="Text Box 4"/>
          <p:cNvSpPr txBox="1">
            <a:spLocks noChangeArrowheads="1"/>
          </p:cNvSpPr>
          <p:nvPr/>
        </p:nvSpPr>
        <p:spPr bwMode="auto">
          <a:xfrm>
            <a:off x="2194560" y="6789206"/>
            <a:ext cx="10607040" cy="1421928"/>
          </a:xfrm>
          <a:prstGeom prst="rect">
            <a:avLst/>
          </a:prstGeom>
          <a:noFill/>
          <a:ln w="9525">
            <a:noFill/>
            <a:miter lim="800000"/>
          </a:ln>
          <a:effectLst/>
        </p:spPr>
        <p:txBody>
          <a:bodyPr wrap="square">
            <a:spAutoFit/>
          </a:bodyPr>
          <a:lstStyle/>
          <a:p>
            <a:pPr algn="ctr" defTabSz="1097280" fontAlgn="base">
              <a:spcBef>
                <a:spcPct val="50000"/>
              </a:spcBef>
              <a:spcAft>
                <a:spcPct val="0"/>
              </a:spcAft>
              <a:defRPr/>
            </a:pPr>
            <a:r>
              <a:rPr lang="en-US" sz="4320" b="1" dirty="0" err="1">
                <a:solidFill>
                  <a:srgbClr val="333399"/>
                </a:solidFill>
                <a:latin typeface="Times New Roman" panose="02020603050405020304" pitchFamily="18" charset="0"/>
                <a:cs typeface="Times New Roman" panose="02020603050405020304" pitchFamily="18" charset="0"/>
              </a:rPr>
              <a:t>Gợi</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nhớ</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truyền</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dirty="0" err="1">
                <a:solidFill>
                  <a:srgbClr val="333399"/>
                </a:solidFill>
                <a:latin typeface="Times New Roman" panose="02020603050405020304" pitchFamily="18" charset="0"/>
                <a:cs typeface="Times New Roman" panose="02020603050405020304" pitchFamily="18" charset="0"/>
              </a:rPr>
              <a:t>thuyết</a:t>
            </a:r>
            <a:r>
              <a:rPr lang="en-US" sz="4320" b="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Sự</a:t>
            </a:r>
            <a:r>
              <a:rPr lang="en-US" sz="4320" b="1" i="1" dirty="0">
                <a:solidFill>
                  <a:srgbClr val="333399"/>
                </a:solidFill>
                <a:latin typeface="Times New Roman" panose="02020603050405020304" pitchFamily="18" charset="0"/>
                <a:cs typeface="Times New Roman" panose="02020603050405020304" pitchFamily="18" charset="0"/>
              </a:rPr>
              <a:t> </a:t>
            </a:r>
            <a:r>
              <a:rPr lang="en-US" sz="4320" b="1" i="1" dirty="0" err="1">
                <a:solidFill>
                  <a:srgbClr val="333399"/>
                </a:solidFill>
                <a:latin typeface="Times New Roman" panose="02020603050405020304" pitchFamily="18" charset="0"/>
                <a:cs typeface="Times New Roman" panose="02020603050405020304" pitchFamily="18" charset="0"/>
              </a:rPr>
              <a:t>tích</a:t>
            </a:r>
            <a:r>
              <a:rPr lang="en-US" sz="4320" b="1" i="1" dirty="0">
                <a:solidFill>
                  <a:srgbClr val="333399"/>
                </a:solidFill>
                <a:latin typeface="Times New Roman" panose="02020603050405020304" pitchFamily="18" charset="0"/>
                <a:cs typeface="Times New Roman" panose="02020603050405020304" pitchFamily="18" charset="0"/>
              </a:rPr>
              <a:t> bánh </a:t>
            </a:r>
            <a:r>
              <a:rPr lang="en-US" sz="4320" b="1" i="1" dirty="0" err="1">
                <a:solidFill>
                  <a:srgbClr val="333399"/>
                </a:solidFill>
                <a:latin typeface="Times New Roman" panose="02020603050405020304" pitchFamily="18" charset="0"/>
                <a:cs typeface="Times New Roman" panose="02020603050405020304" pitchFamily="18" charset="0"/>
              </a:rPr>
              <a:t>chưng</a:t>
            </a:r>
            <a:r>
              <a:rPr lang="en-US" sz="4320" b="1" i="1" dirty="0">
                <a:solidFill>
                  <a:srgbClr val="333399"/>
                </a:solidFill>
                <a:latin typeface="Times New Roman" panose="02020603050405020304" pitchFamily="18" charset="0"/>
                <a:cs typeface="Times New Roman" panose="02020603050405020304" pitchFamily="18" charset="0"/>
              </a:rPr>
              <a:t>, bánh </a:t>
            </a:r>
            <a:r>
              <a:rPr lang="en-US" sz="4320" b="1" i="1" dirty="0" err="1">
                <a:solidFill>
                  <a:srgbClr val="333399"/>
                </a:solidFill>
                <a:latin typeface="Times New Roman" panose="02020603050405020304" pitchFamily="18" charset="0"/>
                <a:cs typeface="Times New Roman" panose="02020603050405020304" pitchFamily="18" charset="0"/>
              </a:rPr>
              <a:t>giầy</a:t>
            </a:r>
            <a:r>
              <a:rPr lang="en-US" sz="4320" b="1" dirty="0">
                <a:solidFill>
                  <a:srgbClr val="333399"/>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2"/>
          <a:srcRect/>
          <a:stretch>
            <a:fillRect/>
          </a:stretch>
        </p:blipFill>
        <p:spPr bwMode="auto">
          <a:xfrm>
            <a:off x="1828800" y="0"/>
            <a:ext cx="3657600" cy="347472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3"/>
          <a:srcRect/>
          <a:stretch>
            <a:fillRect/>
          </a:stretch>
        </p:blipFill>
        <p:spPr bwMode="auto">
          <a:xfrm>
            <a:off x="9052560" y="3566160"/>
            <a:ext cx="3749040" cy="36576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4"/>
          <a:srcRect/>
          <a:stretch>
            <a:fillRect/>
          </a:stretch>
        </p:blipFill>
        <p:spPr bwMode="auto">
          <a:xfrm>
            <a:off x="9144000" y="0"/>
            <a:ext cx="3657600" cy="347472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5"/>
          <a:srcRect/>
          <a:stretch>
            <a:fillRect/>
          </a:stretch>
        </p:blipFill>
        <p:spPr bwMode="auto">
          <a:xfrm>
            <a:off x="1828800" y="3657600"/>
            <a:ext cx="3657600" cy="356616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6"/>
          <a:srcRect/>
          <a:stretch>
            <a:fillRect/>
          </a:stretch>
        </p:blipFill>
        <p:spPr bwMode="auto">
          <a:xfrm>
            <a:off x="5577840" y="3657600"/>
            <a:ext cx="3383280" cy="36576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7"/>
          <a:srcRect/>
          <a:stretch>
            <a:fillRect/>
          </a:stretch>
        </p:blipFill>
        <p:spPr bwMode="auto">
          <a:xfrm>
            <a:off x="5577840" y="0"/>
            <a:ext cx="3474720" cy="34747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rizontal Scroll 3">
            <a:hlinkClick r:id="" action="ppaction://noaction"/>
          </p:cNvPr>
          <p:cNvSpPr/>
          <p:nvPr/>
        </p:nvSpPr>
        <p:spPr>
          <a:xfrm>
            <a:off x="2094808" y="1623870"/>
            <a:ext cx="10173391" cy="261095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097280"/>
            <a:r>
              <a:rPr lang="en-US" sz="4320" dirty="0">
                <a:solidFill>
                  <a:prstClr val="black"/>
                </a:solidFill>
                <a:latin typeface="Times New Roman" panose="02020603050405020304" pitchFamily="18" charset="0"/>
                <a:cs typeface="Times New Roman" panose="02020603050405020304" pitchFamily="18" charset="0"/>
              </a:rPr>
              <a:t>         “Dù ai đi ngược về xuôi</a:t>
            </a:r>
          </a:p>
          <a:p>
            <a:pPr algn="ctr" defTabSz="1097280"/>
            <a:r>
              <a:rPr lang="en-US" sz="4320" dirty="0">
                <a:solidFill>
                  <a:prstClr val="black"/>
                </a:solidFill>
                <a:latin typeface="Times New Roman" panose="02020603050405020304" pitchFamily="18" charset="0"/>
                <a:cs typeface="Times New Roman" panose="02020603050405020304" pitchFamily="18" charset="0"/>
              </a:rPr>
              <a:t>Nhớ ngày giỗ tổ mùng mười tháng ba”</a:t>
            </a:r>
          </a:p>
          <a:p>
            <a:pPr algn="ctr" defTabSz="1097280"/>
            <a:r>
              <a:rPr lang="en-US" sz="4320" dirty="0">
                <a:solidFill>
                  <a:prstClr val="black"/>
                </a:solidFill>
                <a:latin typeface="Times New Roman" panose="02020603050405020304" pitchFamily="18" charset="0"/>
                <a:cs typeface="Times New Roman" panose="02020603050405020304" pitchFamily="18" charset="0"/>
              </a:rPr>
              <a:t>Em hiểu câu ca dao đó như thế nào?</a:t>
            </a:r>
          </a:p>
        </p:txBody>
      </p:sp>
      <p:sp>
        <p:nvSpPr>
          <p:cNvPr id="8" name="Folded Corner 7"/>
          <p:cNvSpPr/>
          <p:nvPr/>
        </p:nvSpPr>
        <p:spPr>
          <a:xfrm>
            <a:off x="685800" y="4389120"/>
            <a:ext cx="13030200" cy="3605784"/>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defTabSz="1097280"/>
            <a:endParaRPr lang="en-US" sz="4320" dirty="0">
              <a:solidFill>
                <a:prstClr val="black"/>
              </a:solidFill>
              <a:latin typeface="Times New Roman" panose="02020603050405020304" pitchFamily="18" charset="0"/>
              <a:cs typeface="Times New Roman" panose="02020603050405020304" pitchFamily="18" charset="0"/>
            </a:endParaRPr>
          </a:p>
          <a:p>
            <a:pPr algn="ctr" defTabSz="1097280"/>
            <a:r>
              <a:rPr lang="en-US" sz="4320" dirty="0">
                <a:solidFill>
                  <a:prstClr val="black"/>
                </a:solidFill>
                <a:latin typeface="Times New Roman" panose="02020603050405020304" pitchFamily="18" charset="0"/>
                <a:cs typeface="Times New Roman" panose="02020603050405020304" pitchFamily="18" charset="0"/>
              </a:rPr>
              <a:t>       </a:t>
            </a:r>
            <a:r>
              <a:rPr lang="en-US" sz="4320" dirty="0" err="1">
                <a:solidFill>
                  <a:srgbClr val="FF0000"/>
                </a:solidFill>
                <a:latin typeface="Times New Roman" panose="02020603050405020304" pitchFamily="18" charset="0"/>
                <a:cs typeface="Times New Roman" panose="02020603050405020304" pitchFamily="18" charset="0"/>
              </a:rPr>
              <a:t>Nhắc</a:t>
            </a:r>
            <a:r>
              <a:rPr lang="en-US" sz="4320" dirty="0">
                <a:solidFill>
                  <a:srgbClr val="FF0000"/>
                </a:solidFill>
                <a:latin typeface="Times New Roman" panose="02020603050405020304" pitchFamily="18" charset="0"/>
                <a:cs typeface="Times New Roman" panose="02020603050405020304" pitchFamily="18" charset="0"/>
              </a:rPr>
              <a:t> nhở mọi người dù đi đâu, dù làm gì cũng không được quên ngày giỗ Tổ.</a:t>
            </a:r>
          </a:p>
          <a:p>
            <a:pPr algn="ctr" defTabSz="1097280"/>
            <a:r>
              <a:rPr lang="en-US" sz="4320" dirty="0">
                <a:solidFill>
                  <a:srgbClr val="FF0000"/>
                </a:solidFill>
                <a:latin typeface="Times New Roman" panose="02020603050405020304" pitchFamily="18" charset="0"/>
                <a:cs typeface="Times New Roman" panose="02020603050405020304" pitchFamily="18" charset="0"/>
              </a:rPr>
              <a:t>       </a:t>
            </a:r>
            <a:r>
              <a:rPr lang="en-US" sz="4320" dirty="0" err="1">
                <a:solidFill>
                  <a:srgbClr val="FF0000"/>
                </a:solidFill>
                <a:latin typeface="Times New Roman" panose="02020603050405020304" pitchFamily="18" charset="0"/>
                <a:cs typeface="Times New Roman" panose="02020603050405020304" pitchFamily="18" charset="0"/>
              </a:rPr>
              <a:t>Chúng</a:t>
            </a:r>
            <a:r>
              <a:rPr lang="en-US" sz="4320" dirty="0">
                <a:solidFill>
                  <a:srgbClr val="FF0000"/>
                </a:solidFill>
                <a:latin typeface="Times New Roman" panose="02020603050405020304" pitchFamily="18" charset="0"/>
                <a:cs typeface="Times New Roman" panose="02020603050405020304" pitchFamily="18" charset="0"/>
              </a:rPr>
              <a:t> ta phải luôn nhớ về tổ tiên, cội nguồn của dân tộc. Ca ngợi truyền thống thủy chung của người Việt Nam.</a:t>
            </a:r>
          </a:p>
        </p:txBody>
      </p:sp>
      <p:sp>
        <p:nvSpPr>
          <p:cNvPr id="6" name="TextBox 5">
            <a:extLst>
              <a:ext uri="{FF2B5EF4-FFF2-40B4-BE49-F238E27FC236}">
                <a16:creationId xmlns:a16="http://schemas.microsoft.com/office/drawing/2014/main" id="{F9FC7F3F-32AC-47A8-8E0B-66D4F352EF05}"/>
              </a:ext>
            </a:extLst>
          </p:cNvPr>
          <p:cNvSpPr txBox="1"/>
          <p:nvPr/>
        </p:nvSpPr>
        <p:spPr>
          <a:xfrm>
            <a:off x="365760" y="76200"/>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C2E93ED-17A4-445F-BB6D-C96A9EB1C22D}"/>
              </a:ext>
            </a:extLst>
          </p:cNvPr>
          <p:cNvSpPr txBox="1"/>
          <p:nvPr/>
        </p:nvSpPr>
        <p:spPr>
          <a:xfrm>
            <a:off x="4876800" y="7620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hitecornerFlower">
            <a:extLst>
              <a:ext uri="{FF2B5EF4-FFF2-40B4-BE49-F238E27FC236}">
                <a16:creationId xmlns:a16="http://schemas.microsoft.com/office/drawing/2014/main" id="{017542A2-0C44-400A-AFF3-A10F679B7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7" y="-29654"/>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WhitecornerFlower">
            <a:extLst>
              <a:ext uri="{FF2B5EF4-FFF2-40B4-BE49-F238E27FC236}">
                <a16:creationId xmlns:a16="http://schemas.microsoft.com/office/drawing/2014/main" id="{52C880D5-0CA5-437B-AF77-45A647476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96547">
            <a:off x="12959374" y="-44125"/>
            <a:ext cx="1604772"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cornerFlower">
            <a:extLst>
              <a:ext uri="{FF2B5EF4-FFF2-40B4-BE49-F238E27FC236}">
                <a16:creationId xmlns:a16="http://schemas.microsoft.com/office/drawing/2014/main" id="{F53BACEC-C106-4D49-BEAD-71EB392DB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6614">
            <a:off x="12926112" y="6567918"/>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hitecornerFlower">
            <a:extLst>
              <a:ext uri="{FF2B5EF4-FFF2-40B4-BE49-F238E27FC236}">
                <a16:creationId xmlns:a16="http://schemas.microsoft.com/office/drawing/2014/main" id="{7DD971E3-1FF4-4A7E-B933-33EE95AD1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74" y="6583265"/>
            <a:ext cx="1604772"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C218210-1AB2-4CBD-93DF-BB2756277EC8}"/>
              </a:ext>
            </a:extLst>
          </p:cNvPr>
          <p:cNvSpPr txBox="1"/>
          <p:nvPr/>
        </p:nvSpPr>
        <p:spPr>
          <a:xfrm>
            <a:off x="11417616" y="2905067"/>
            <a:ext cx="2298384" cy="2143926"/>
          </a:xfrm>
          <a:prstGeom prst="rect">
            <a:avLst/>
          </a:prstGeom>
          <a:noFill/>
        </p:spPr>
        <p:txBody>
          <a:bodyPr wrap="square" lIns="111511" tIns="55756" rIns="111511" bIns="55756" rtlCol="0">
            <a:spAutoFit/>
          </a:bodyPr>
          <a:lstStyle/>
          <a:p>
            <a:r>
              <a:rPr lang="en-US" sz="4400" b="1" dirty="0" err="1">
                <a:solidFill>
                  <a:prstClr val="black"/>
                </a:solidFill>
                <a:latin typeface="Times New Roman" panose="02020603050405020304" pitchFamily="18" charset="0"/>
                <a:cs typeface="Times New Roman" panose="02020603050405020304" pitchFamily="18" charset="0"/>
              </a:rPr>
              <a:t>Tuần</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25</a:t>
            </a:r>
            <a:endParaRPr lang="en-US" sz="4400" b="1" dirty="0">
              <a:solidFill>
                <a:prstClr val="black"/>
              </a:solidFill>
              <a:latin typeface="Times New Roman" panose="02020603050405020304" pitchFamily="18" charset="0"/>
              <a:cs typeface="Times New Roman" panose="02020603050405020304" pitchFamily="18" charset="0"/>
            </a:endParaRPr>
          </a:p>
          <a:p>
            <a:r>
              <a:rPr lang="en-US" sz="4400" b="1" dirty="0" err="1">
                <a:solidFill>
                  <a:prstClr val="black"/>
                </a:solidFill>
                <a:latin typeface="Times New Roman" panose="02020603050405020304" pitchFamily="18" charset="0"/>
                <a:cs typeface="Times New Roman" panose="02020603050405020304" pitchFamily="18" charset="0"/>
              </a:rPr>
              <a:t>Tuần</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26</a:t>
            </a:r>
            <a:r>
              <a:rPr lang="en-US" sz="4400" b="1" dirty="0">
                <a:solidFill>
                  <a:prstClr val="black"/>
                </a:solidFill>
                <a:latin typeface="Times New Roman" panose="02020603050405020304" pitchFamily="18" charset="0"/>
                <a:cs typeface="Times New Roman" panose="02020603050405020304" pitchFamily="18" charset="0"/>
              </a:rPr>
              <a:t> </a:t>
            </a:r>
          </a:p>
          <a:p>
            <a:r>
              <a:rPr lang="en-US" sz="4400" b="1" dirty="0" err="1">
                <a:solidFill>
                  <a:prstClr val="black"/>
                </a:solidFill>
                <a:latin typeface="Times New Roman" panose="02020603050405020304" pitchFamily="18" charset="0"/>
                <a:cs typeface="Times New Roman" panose="02020603050405020304" pitchFamily="18" charset="0"/>
              </a:rPr>
              <a:t>Tuần</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27</a:t>
            </a:r>
            <a:r>
              <a:rPr lang="en-US" sz="4400" b="1" dirty="0">
                <a:solidFill>
                  <a:prstClr val="black"/>
                </a:solidFill>
                <a:latin typeface="Times New Roman" panose="02020603050405020304" pitchFamily="18" charset="0"/>
                <a:cs typeface="Times New Roman" panose="02020603050405020304" pitchFamily="18" charset="0"/>
              </a:rPr>
              <a:t> </a:t>
            </a:r>
          </a:p>
        </p:txBody>
      </p:sp>
      <p:pic>
        <p:nvPicPr>
          <p:cNvPr id="9" name="Picture 2" descr="thay copy copy">
            <a:extLst>
              <a:ext uri="{FF2B5EF4-FFF2-40B4-BE49-F238E27FC236}">
                <a16:creationId xmlns:a16="http://schemas.microsoft.com/office/drawing/2014/main" id="{269ED61A-795C-4406-9B91-DD59FC80246E}"/>
              </a:ext>
            </a:extLst>
          </p:cNvPr>
          <p:cNvPicPr>
            <a:picLocks noChangeAspect="1" noChangeArrowheads="1"/>
          </p:cNvPicPr>
          <p:nvPr/>
        </p:nvPicPr>
        <p:blipFill>
          <a:blip r:embed="rId4"/>
          <a:srcRect/>
          <a:stretch>
            <a:fillRect/>
          </a:stretch>
        </p:blipFill>
        <p:spPr bwMode="auto">
          <a:xfrm>
            <a:off x="2194560" y="91440"/>
            <a:ext cx="7733212" cy="798012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4487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21"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20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 y="105990"/>
            <a:ext cx="2342891"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vi-VN" sz="4600" u="sng" dirty="0">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7" name="TextBox 6"/>
          <p:cNvSpPr txBox="1"/>
          <p:nvPr/>
        </p:nvSpPr>
        <p:spPr>
          <a:xfrm>
            <a:off x="2586923" y="1828800"/>
            <a:ext cx="2442277" cy="747451"/>
          </a:xfrm>
          <a:prstGeom prst="rect">
            <a:avLst/>
          </a:prstGeom>
          <a:noFill/>
        </p:spPr>
        <p:txBody>
          <a:bodyPr wrap="none" lIns="130622" tIns="65311" rIns="130622" bIns="65311" rtlCol="0">
            <a:spAutoFit/>
          </a:bodyPr>
          <a:lstStyle/>
          <a:p>
            <a:r>
              <a:rPr lang="en-US" sz="4000" u="sng" dirty="0" err="1">
                <a:latin typeface="Times New Roman" pitchFamily="18" charset="0"/>
                <a:cs typeface="Times New Roman" pitchFamily="18" charset="0"/>
              </a:rPr>
              <a:t>Luyện</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đọc</a:t>
            </a:r>
            <a:endParaRPr lang="en-US" sz="4000" u="sng" dirty="0">
              <a:latin typeface="Times New Roman" pitchFamily="18" charset="0"/>
              <a:cs typeface="Times New Roman" pitchFamily="18" charset="0"/>
            </a:endParaRPr>
          </a:p>
        </p:txBody>
      </p:sp>
      <p:sp>
        <p:nvSpPr>
          <p:cNvPr id="8" name="TextBox 7"/>
          <p:cNvSpPr txBox="1"/>
          <p:nvPr/>
        </p:nvSpPr>
        <p:spPr>
          <a:xfrm>
            <a:off x="9078694" y="1828800"/>
            <a:ext cx="2884706" cy="747451"/>
          </a:xfrm>
          <a:prstGeom prst="rect">
            <a:avLst/>
          </a:prstGeom>
          <a:noFill/>
        </p:spPr>
        <p:txBody>
          <a:bodyPr wrap="none" lIns="130622" tIns="65311" rIns="130622" bIns="65311" rtlCol="0">
            <a:spAutoFit/>
          </a:bodyPr>
          <a:lstStyle/>
          <a:p>
            <a:r>
              <a:rPr lang="en-US" sz="4000" u="sng" dirty="0" err="1">
                <a:latin typeface="Times New Roman" pitchFamily="18" charset="0"/>
                <a:cs typeface="Times New Roman" pitchFamily="18" charset="0"/>
              </a:rPr>
              <a:t>Tìm</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hiểu</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bài</a:t>
            </a:r>
            <a:endParaRPr lang="en-US" sz="4000" u="sng" dirty="0">
              <a:latin typeface="Times New Roman" pitchFamily="18" charset="0"/>
              <a:cs typeface="Times New Roman" pitchFamily="18" charset="0"/>
            </a:endParaRPr>
          </a:p>
        </p:txBody>
      </p:sp>
      <p:cxnSp>
        <p:nvCxnSpPr>
          <p:cNvPr id="12" name="Straight Connector 11"/>
          <p:cNvCxnSpPr/>
          <p:nvPr/>
        </p:nvCxnSpPr>
        <p:spPr>
          <a:xfrm flipH="1">
            <a:off x="7086600" y="2057400"/>
            <a:ext cx="635" cy="362616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26"/>
          <p:cNvSpPr txBox="1">
            <a:spLocks noChangeArrowheads="1"/>
          </p:cNvSpPr>
          <p:nvPr/>
        </p:nvSpPr>
        <p:spPr bwMode="auto">
          <a:xfrm>
            <a:off x="229235" y="6019800"/>
            <a:ext cx="14248130" cy="27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lvl="0" defTabSz="914400" fontAlgn="base">
              <a:spcBef>
                <a:spcPts val="0"/>
              </a:spcBef>
              <a:spcAft>
                <a:spcPct val="0"/>
              </a:spcAft>
              <a:buClrTx/>
              <a:buSzTx/>
              <a:buNone/>
              <a:defRPr/>
            </a:pPr>
            <a:r>
              <a:rPr kumimoji="0" lang="en-GB" sz="4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dung</a:t>
            </a:r>
            <a:r>
              <a:rPr kumimoji="0" lang="en-GB" sz="4400" b="1"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4400" b="1"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en-US" sz="4400" dirty="0">
                <a:solidFill>
                  <a:srgbClr val="7030A0"/>
                </a:solidFill>
                <a:latin typeface="Times New Roman" panose="02020603050405020304" pitchFamily="18" charset="0"/>
                <a:cs typeface="Times New Roman" panose="02020603050405020304" pitchFamily="18" charset="0"/>
                <a:sym typeface="+mn-ea"/>
              </a:rPr>
              <a:t>Ca </a:t>
            </a:r>
            <a:r>
              <a:rPr lang="en-US" sz="4400" dirty="0" err="1">
                <a:solidFill>
                  <a:srgbClr val="7030A0"/>
                </a:solidFill>
                <a:latin typeface="Times New Roman" panose="02020603050405020304" pitchFamily="18" charset="0"/>
                <a:cs typeface="Times New Roman" panose="02020603050405020304" pitchFamily="18" charset="0"/>
                <a:sym typeface="+mn-ea"/>
              </a:rPr>
              <a:t>ngợi</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vẻ</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đẹp</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tráng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lệ</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của</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đền</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Hùng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và</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vùng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đất</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Tổ</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đồng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thời</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bày</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tỏ</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niềm</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thành</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kính</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thiêng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liêng</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của</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mỗi</a:t>
            </a:r>
            <a:r>
              <a:rPr lang="en-US" sz="4400" dirty="0">
                <a:solidFill>
                  <a:srgbClr val="7030A0"/>
                </a:solidFill>
                <a:latin typeface="Times New Roman" panose="02020603050405020304" pitchFamily="18" charset="0"/>
                <a:cs typeface="Times New Roman" panose="02020603050405020304" pitchFamily="18" charset="0"/>
                <a:sym typeface="+mn-ea"/>
              </a:rPr>
              <a:t> con </a:t>
            </a:r>
            <a:r>
              <a:rPr lang="en-US" sz="4400" dirty="0" err="1">
                <a:solidFill>
                  <a:srgbClr val="7030A0"/>
                </a:solidFill>
                <a:latin typeface="Times New Roman" panose="02020603050405020304" pitchFamily="18" charset="0"/>
                <a:cs typeface="Times New Roman" panose="02020603050405020304" pitchFamily="18" charset="0"/>
                <a:sym typeface="+mn-ea"/>
              </a:rPr>
              <a:t>người</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đối</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với</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en-US" sz="4400" dirty="0" err="1">
                <a:solidFill>
                  <a:srgbClr val="7030A0"/>
                </a:solidFill>
                <a:latin typeface="Times New Roman" panose="02020603050405020304" pitchFamily="18" charset="0"/>
                <a:cs typeface="Times New Roman" panose="02020603050405020304" pitchFamily="18" charset="0"/>
                <a:sym typeface="+mn-ea"/>
              </a:rPr>
              <a:t>tổ</a:t>
            </a:r>
            <a:r>
              <a:rPr lang="en-US" sz="4400" dirty="0">
                <a:solidFill>
                  <a:srgbClr val="7030A0"/>
                </a:solidFill>
                <a:latin typeface="Times New Roman" panose="02020603050405020304" pitchFamily="18" charset="0"/>
                <a:cs typeface="Times New Roman" panose="02020603050405020304" pitchFamily="18" charset="0"/>
                <a:sym typeface="+mn-ea"/>
              </a:rPr>
              <a:t> </a:t>
            </a:r>
            <a:r>
              <a:rPr lang="vi-VN" sz="4400" dirty="0">
                <a:solidFill>
                  <a:srgbClr val="7030A0"/>
                </a:solidFill>
                <a:latin typeface="Times New Roman" panose="02020603050405020304" pitchFamily="18" charset="0"/>
                <a:cs typeface="Times New Roman" panose="02020603050405020304" pitchFamily="18" charset="0"/>
                <a:sym typeface="+mn-ea"/>
              </a:rPr>
              <a:t>tiên.</a:t>
            </a:r>
            <a:endParaRPr kumimoji="0" lang="en-GB" sz="4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7030A0"/>
                </a:solidFill>
                <a:latin typeface="Times New Roman" panose="02020603050405020304" pitchFamily="18" charset="0"/>
                <a:cs typeface="Times New Roman" panose="02020603050405020304" pitchFamily="18" charset="0"/>
              </a:rPr>
              <a:t>	</a:t>
            </a:r>
            <a:endParaRPr kumimoji="0" lang="en-GB" sz="4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4876800" y="7620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
        <p:nvSpPr>
          <p:cNvPr id="15" name="Content Placeholder 3">
            <a:extLst>
              <a:ext uri="{FF2B5EF4-FFF2-40B4-BE49-F238E27FC236}">
                <a16:creationId xmlns:a16="http://schemas.microsoft.com/office/drawing/2014/main" id="{83D9306B-B228-4E92-90BE-ED827E133F33}"/>
              </a:ext>
            </a:extLst>
          </p:cNvPr>
          <p:cNvSpPr txBox="1">
            <a:spLocks/>
          </p:cNvSpPr>
          <p:nvPr/>
        </p:nvSpPr>
        <p:spPr>
          <a:xfrm>
            <a:off x="2610230" y="2502305"/>
            <a:ext cx="4171570" cy="3217546"/>
          </a:xfrm>
          <a:prstGeom prst="rect">
            <a:avLst/>
          </a:prstGeom>
        </p:spPr>
        <p:txBody>
          <a:bodyPr>
            <a:noAutofit/>
          </a:bodyPr>
          <a:lst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nghiêm</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hoành</a:t>
            </a:r>
            <a:r>
              <a:rPr lang="en-US" sz="3600" dirty="0">
                <a:latin typeface="Times New Roman" panose="02020603050405020304" pitchFamily="18" charset="0"/>
                <a:cs typeface="Times New Roman" panose="02020603050405020304" pitchFamily="18" charset="0"/>
              </a:rPr>
              <a:t> phi</a:t>
            </a: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vòi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vọi</a:t>
            </a:r>
            <a:r>
              <a:rPr lang="en-US" sz="3600" dirty="0">
                <a:latin typeface="Times New Roman" panose="02020603050405020304" pitchFamily="18" charset="0"/>
                <a:cs typeface="Times New Roman" panose="02020603050405020304" pitchFamily="18" charset="0"/>
              </a:rPr>
              <a:t> </a:t>
            </a: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sừng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sững</a:t>
            </a:r>
            <a:r>
              <a:rPr lang="en-US" sz="3600" dirty="0">
                <a:latin typeface="Times New Roman" panose="02020603050405020304" pitchFamily="18" charset="0"/>
                <a:cs typeface="Times New Roman" panose="02020603050405020304" pitchFamily="18" charset="0"/>
              </a:rPr>
              <a:t> </a:t>
            </a:r>
          </a:p>
          <a:p>
            <a:pPr marL="0" indent="0">
              <a:buFont typeface="Arial" pitchFamily="34" charset="0"/>
              <a:buNone/>
            </a:pPr>
            <a:endParaRPr lang="vi-VN" sz="3600" dirty="0">
              <a:latin typeface="Times New Roman" panose="02020603050405020304" pitchFamily="18" charset="0"/>
              <a:cs typeface="Times New Roman" panose="02020603050405020304" pitchFamily="18" charset="0"/>
            </a:endParaRPr>
          </a:p>
        </p:txBody>
      </p:sp>
      <p:sp>
        <p:nvSpPr>
          <p:cNvPr id="16" name="Content Placeholder 5">
            <a:extLst>
              <a:ext uri="{FF2B5EF4-FFF2-40B4-BE49-F238E27FC236}">
                <a16:creationId xmlns:a16="http://schemas.microsoft.com/office/drawing/2014/main" id="{AD767C55-C95E-46BE-96AD-A168C355767C}"/>
              </a:ext>
            </a:extLst>
          </p:cNvPr>
          <p:cNvSpPr txBox="1">
            <a:spLocks/>
          </p:cNvSpPr>
          <p:nvPr/>
        </p:nvSpPr>
        <p:spPr>
          <a:xfrm>
            <a:off x="7863840" y="2502305"/>
            <a:ext cx="4389120" cy="3400890"/>
          </a:xfrm>
          <a:prstGeom prst="rect">
            <a:avLst/>
          </a:prstGeom>
        </p:spPr>
        <p:txBody>
          <a:bodyPr>
            <a:normAutofit fontScale="92500" lnSpcReduction="10000"/>
          </a:bodyPr>
          <a:lst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bức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hoành</a:t>
            </a:r>
            <a:r>
              <a:rPr lang="en-US" sz="3600" dirty="0">
                <a:latin typeface="Times New Roman" panose="02020603050405020304" pitchFamily="18" charset="0"/>
                <a:cs typeface="Times New Roman" panose="02020603050405020304" pitchFamily="18" charset="0"/>
              </a:rPr>
              <a:t> phi</a:t>
            </a: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ngọc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a:t>
            </a:r>
            <a:endParaRPr lang="en-US" sz="3600"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ngã</a:t>
            </a:r>
            <a:r>
              <a:rPr lang="en-US" sz="3600" dirty="0">
                <a:latin typeface="Times New Roman" panose="02020603050405020304" pitchFamily="18" charset="0"/>
                <a:cs typeface="Times New Roman" panose="02020603050405020304" pitchFamily="18" charset="0"/>
              </a:rPr>
              <a:t> Ba </a:t>
            </a:r>
            <a:r>
              <a:rPr lang="en-US" sz="3600" dirty="0" err="1">
                <a:latin typeface="Times New Roman" panose="02020603050405020304" pitchFamily="18" charset="0"/>
                <a:cs typeface="Times New Roman" panose="02020603050405020304" pitchFamily="18" charset="0"/>
              </a:rPr>
              <a:t>Hạc</a:t>
            </a:r>
            <a:endParaRPr lang="en-US" sz="3600" b="1"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3600" dirty="0">
                <a:latin typeface="Times New Roman" panose="02020603050405020304" pitchFamily="18" charset="0"/>
                <a:cs typeface="Times New Roman" panose="02020603050405020304" pitchFamily="18" charset="0"/>
              </a:rPr>
              <a:t>Nam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a:t>
            </a:r>
            <a:endParaRPr lang="en-US" sz="3600"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endParaRPr lang="en-US" sz="3600"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3600" dirty="0">
                <a:latin typeface="Times New Roman" panose="02020603050405020304" pitchFamily="18" charset="0"/>
                <a:cs typeface="Times New Roman" panose="02020603050405020304" pitchFamily="18" charset="0"/>
              </a:rPr>
              <a:t>chi </a:t>
            </a:r>
          </a:p>
          <a:p>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5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barn(inVertical)">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barn(inVertical)">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barn(inVertical)">
                                      <p:cBhvr>
                                        <p:cTn id="29" dur="500"/>
                                        <p:tgtEl>
                                          <p:spTgt spid="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barn(inVertical)">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barn(inVertical)">
                                      <p:cBhvr>
                                        <p:cTn id="39" dur="500"/>
                                        <p:tgtEl>
                                          <p:spTgt spid="1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wipe(down)">
                                      <p:cBhvr>
                                        <p:cTn id="44" dur="500"/>
                                        <p:tgtEl>
                                          <p:spTgt spid="1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xEl>
                                              <p:pRg st="3" end="3"/>
                                            </p:txEl>
                                          </p:spTgt>
                                        </p:tgtEl>
                                        <p:attrNameLst>
                                          <p:attrName>style.visibility</p:attrName>
                                        </p:attrNameLst>
                                      </p:cBhvr>
                                      <p:to>
                                        <p:strVal val="visible"/>
                                      </p:to>
                                    </p:set>
                                    <p:animEffect transition="in" filter="wipe(down)">
                                      <p:cBhvr>
                                        <p:cTn id="49" dur="500"/>
                                        <p:tgtEl>
                                          <p:spTgt spid="1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xEl>
                                              <p:pRg st="4" end="4"/>
                                            </p:txEl>
                                          </p:spTgt>
                                        </p:tgtEl>
                                        <p:attrNameLst>
                                          <p:attrName>style.visibility</p:attrName>
                                        </p:attrNameLst>
                                      </p:cBhvr>
                                      <p:to>
                                        <p:strVal val="visible"/>
                                      </p:to>
                                    </p:set>
                                    <p:animEffect transition="in" filter="wipe(down)">
                                      <p:cBhvr>
                                        <p:cTn id="54" dur="500"/>
                                        <p:tgtEl>
                                          <p:spTgt spid="16">
                                            <p:txEl>
                                              <p:pRg st="4" end="4"/>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6">
                                            <p:txEl>
                                              <p:pRg st="5" end="5"/>
                                            </p:txEl>
                                          </p:spTgt>
                                        </p:tgtEl>
                                        <p:attrNameLst>
                                          <p:attrName>style.visibility</p:attrName>
                                        </p:attrNameLst>
                                      </p:cBhvr>
                                      <p:to>
                                        <p:strVal val="visible"/>
                                      </p:to>
                                    </p:set>
                                    <p:animEffect transition="in" filter="barn(inVertical)">
                                      <p:cBhvr>
                                        <p:cTn id="5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37158" y="3108960"/>
            <a:ext cx="7956088" cy="1329595"/>
          </a:xfrm>
          <a:prstGeom prst="rect">
            <a:avLst/>
          </a:prstGeom>
          <a:noFill/>
        </p:spPr>
        <p:txBody>
          <a:bodyPr wrap="none" lIns="109728" tIns="54864" rIns="109728" bIns="54864">
            <a:spAutoFit/>
          </a:bodyPr>
          <a:lstStyle/>
          <a:p>
            <a:pPr algn="ctr" defTabSz="1097280"/>
            <a:r>
              <a:rPr lang="en-US" sz="7920" b="1" cap="all">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 diễn cảm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FFCDEA-1E65-45A1-A37D-2E605760F03E}"/>
              </a:ext>
            </a:extLst>
          </p:cNvPr>
          <p:cNvSpPr txBox="1"/>
          <p:nvPr/>
        </p:nvSpPr>
        <p:spPr>
          <a:xfrm>
            <a:off x="3581400" y="-76200"/>
            <a:ext cx="6301725" cy="923330"/>
          </a:xfrm>
          <a:prstGeom prst="rect">
            <a:avLst/>
          </a:prstGeom>
          <a:noFill/>
        </p:spPr>
        <p:txBody>
          <a:bodyPr wrap="none" rtlCol="0">
            <a:spAutoFit/>
          </a:bodyPr>
          <a:lstStyle/>
          <a:p>
            <a:r>
              <a:rPr lang="en-US" sz="5400" b="1" dirty="0" err="1">
                <a:solidFill>
                  <a:srgbClr val="FF0000"/>
                </a:solidFill>
                <a:latin typeface="Times New Roman" pitchFamily="18" charset="0"/>
                <a:cs typeface="Times New Roman" pitchFamily="18" charset="0"/>
              </a:rPr>
              <a:t>Luyện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đọc</a:t>
            </a:r>
            <a:r>
              <a:rPr lang="en-US" sz="5400" b="1" dirty="0">
                <a:solidFill>
                  <a:srgbClr val="FF0000"/>
                </a:solidFill>
                <a:latin typeface="Times New Roman" pitchFamily="18" charset="0"/>
                <a:cs typeface="Times New Roman" pitchFamily="18" charset="0"/>
              </a:rPr>
              <a:t> </a:t>
            </a:r>
            <a:r>
              <a:rPr lang="vi-VN" sz="5400" b="1" dirty="0">
                <a:solidFill>
                  <a:srgbClr val="FF0000"/>
                </a:solidFill>
                <a:latin typeface="Times New Roman" pitchFamily="18" charset="0"/>
                <a:cs typeface="Times New Roman" pitchFamily="18" charset="0"/>
              </a:rPr>
              <a:t>diễn cảm</a:t>
            </a:r>
            <a:r>
              <a:rPr lang="en-US" sz="5400" b="1" dirty="0">
                <a:solidFill>
                  <a:srgbClr val="FF0000"/>
                </a:solidFill>
                <a:latin typeface="Times New Roman" pitchFamily="18" charset="0"/>
                <a:cs typeface="Times New Roman" pitchFamily="18" charset="0"/>
              </a:rPr>
              <a:t> </a:t>
            </a:r>
          </a:p>
        </p:txBody>
      </p:sp>
      <p:sp>
        <p:nvSpPr>
          <p:cNvPr id="10" name="Text Box 3">
            <a:extLst>
              <a:ext uri="{FF2B5EF4-FFF2-40B4-BE49-F238E27FC236}">
                <a16:creationId xmlns:a16="http://schemas.microsoft.com/office/drawing/2014/main" id="{E75F0735-9009-4538-A168-7C406E6E0D75}"/>
              </a:ext>
            </a:extLst>
          </p:cNvPr>
          <p:cNvSpPr txBox="1">
            <a:spLocks noChangeArrowheads="1"/>
          </p:cNvSpPr>
          <p:nvPr/>
        </p:nvSpPr>
        <p:spPr bwMode="auto">
          <a:xfrm>
            <a:off x="0" y="906006"/>
            <a:ext cx="14630400"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GB" sz="4600" dirty="0">
                <a:solidFill>
                  <a:srgbClr val="0070C0"/>
                </a:solidFill>
                <a:latin typeface="Times New Roman" panose="02020603050405020304" pitchFamily="18" charset="0"/>
                <a:cs typeface="Times New Roman" panose="02020603050405020304" pitchFamily="18" charset="0"/>
              </a:rPr>
              <a:t>	</a:t>
            </a:r>
            <a:r>
              <a:rPr lang="vi-VN" sz="4600" dirty="0">
                <a:solidFill>
                  <a:srgbClr val="0070C0"/>
                </a:solidFill>
                <a:latin typeface="Times New Roman" panose="02020603050405020304" pitchFamily="18" charset="0"/>
                <a:cs typeface="Times New Roman" panose="02020603050405020304" pitchFamily="18" charset="0"/>
              </a:rPr>
              <a:t>Lăng của các vua Hùng kế bên đền Thượng, ẩn trong rừng cây xanh xanh</a:t>
            </a:r>
            <a:r>
              <a:rPr lang="en-GB" sz="4600" dirty="0">
                <a:solidFill>
                  <a:srgbClr val="0070C0"/>
                </a:solidFill>
                <a:latin typeface="Times New Roman" panose="02020603050405020304" pitchFamily="18" charset="0"/>
                <a:cs typeface="Times New Roman" panose="02020603050405020304" pitchFamily="18" charset="0"/>
              </a:rPr>
              <a:t>. </a:t>
            </a:r>
            <a:r>
              <a:rPr lang="vi-VN" sz="4600" dirty="0">
                <a:solidFill>
                  <a:srgbClr val="0070C0"/>
                </a:solidFill>
                <a:latin typeface="Times New Roman" panose="02020603050405020304" pitchFamily="18" charset="0"/>
                <a:cs typeface="Times New Roman" panose="02020603050405020304" pitchFamily="18" charset="0"/>
              </a:rPr>
              <a:t>Đứng ở đây, nhìn ra xa, phong cảnh thật là đẹp. Bên trái, là đỉnh Ba Vì vòi vọi, nơi Mị Nương – con gái vua Hùng Vương thứ 18 theo Sơn Tinh về trấn giữ núi cao. Dãy Tam Đảo như bức tường xanh sừng sững chắn ngang bên trái đỡ lấy mây trời cuồn cuộn. Phía xa là núi Sóc Sơn nơi in dấu chân ngựa sắt Phù Đổng người có công giúp vua Hùng Vương đánh thắng giặc Ân xâm lược. Trước mặt, là Ngã Ba Hạc, nơi gặp gỡ giữa ba dòng sông lớn tháng năm mải miết đắp bồi phù sa cho đồng bằng xanh mát.</a:t>
            </a:r>
            <a:endParaRPr lang="en-GB" sz="46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61A2C6-1F80-4375-820F-4CFB0153ACE6}"/>
              </a:ext>
            </a:extLst>
          </p:cNvPr>
          <p:cNvSpPr txBox="1"/>
          <p:nvPr/>
        </p:nvSpPr>
        <p:spPr>
          <a:xfrm>
            <a:off x="6947263" y="914400"/>
            <a:ext cx="1739579"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kế bên</a:t>
            </a:r>
            <a:endParaRPr lang="en-US" sz="4600" dirty="0">
              <a:solidFill>
                <a:srgbClr val="FF0000"/>
              </a:solidFill>
            </a:endParaRPr>
          </a:p>
        </p:txBody>
      </p:sp>
      <p:sp>
        <p:nvSpPr>
          <p:cNvPr id="12" name="TextBox 11">
            <a:extLst>
              <a:ext uri="{FF2B5EF4-FFF2-40B4-BE49-F238E27FC236}">
                <a16:creationId xmlns:a16="http://schemas.microsoft.com/office/drawing/2014/main" id="{B68DD5FD-A581-45F3-A146-5FDBC8067AEC}"/>
              </a:ext>
            </a:extLst>
          </p:cNvPr>
          <p:cNvSpPr txBox="1"/>
          <p:nvPr/>
        </p:nvSpPr>
        <p:spPr>
          <a:xfrm>
            <a:off x="7139572" y="2337044"/>
            <a:ext cx="1838965"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vòi vọi</a:t>
            </a:r>
            <a:endParaRPr lang="en-US" sz="4600" dirty="0">
              <a:solidFill>
                <a:srgbClr val="FF0000"/>
              </a:solidFill>
            </a:endParaRPr>
          </a:p>
        </p:txBody>
      </p:sp>
      <p:sp>
        <p:nvSpPr>
          <p:cNvPr id="13" name="TextBox 12">
            <a:extLst>
              <a:ext uri="{FF2B5EF4-FFF2-40B4-BE49-F238E27FC236}">
                <a16:creationId xmlns:a16="http://schemas.microsoft.com/office/drawing/2014/main" id="{6AF59339-302C-45CF-94F2-97FBC2757F8F}"/>
              </a:ext>
            </a:extLst>
          </p:cNvPr>
          <p:cNvSpPr txBox="1"/>
          <p:nvPr/>
        </p:nvSpPr>
        <p:spPr>
          <a:xfrm>
            <a:off x="10851283" y="3010989"/>
            <a:ext cx="2026517"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trấn giữ</a:t>
            </a:r>
            <a:endParaRPr lang="en-US" sz="4600" dirty="0">
              <a:solidFill>
                <a:srgbClr val="FF0000"/>
              </a:solidFill>
            </a:endParaRPr>
          </a:p>
        </p:txBody>
      </p:sp>
      <p:sp>
        <p:nvSpPr>
          <p:cNvPr id="14" name="TextBox 13">
            <a:extLst>
              <a:ext uri="{FF2B5EF4-FFF2-40B4-BE49-F238E27FC236}">
                <a16:creationId xmlns:a16="http://schemas.microsoft.com/office/drawing/2014/main" id="{ED9AA9C7-C077-4F72-A587-5D5D902C4636}"/>
              </a:ext>
            </a:extLst>
          </p:cNvPr>
          <p:cNvSpPr txBox="1"/>
          <p:nvPr/>
        </p:nvSpPr>
        <p:spPr>
          <a:xfrm>
            <a:off x="9354994" y="3733800"/>
            <a:ext cx="2608406"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sừng sững</a:t>
            </a:r>
            <a:endParaRPr lang="en-US" sz="4600" dirty="0">
              <a:solidFill>
                <a:srgbClr val="FF0000"/>
              </a:solidFill>
            </a:endParaRPr>
          </a:p>
        </p:txBody>
      </p:sp>
      <p:sp>
        <p:nvSpPr>
          <p:cNvPr id="15" name="TextBox 14">
            <a:extLst>
              <a:ext uri="{FF2B5EF4-FFF2-40B4-BE49-F238E27FC236}">
                <a16:creationId xmlns:a16="http://schemas.microsoft.com/office/drawing/2014/main" id="{CA6BA1B6-4235-4849-BD6E-927CDEA4C256}"/>
              </a:ext>
            </a:extLst>
          </p:cNvPr>
          <p:cNvSpPr txBox="1"/>
          <p:nvPr/>
        </p:nvSpPr>
        <p:spPr>
          <a:xfrm>
            <a:off x="3496045" y="4419600"/>
            <a:ext cx="1659429" cy="800219"/>
          </a:xfrm>
          <a:prstGeom prst="rect">
            <a:avLst/>
          </a:prstGeom>
          <a:noFill/>
        </p:spPr>
        <p:txBody>
          <a:bodyPr wrap="none" rtlCol="0">
            <a:spAutoFit/>
          </a:bodyPr>
          <a:lstStyle/>
          <a:p>
            <a:r>
              <a:rPr lang="vi-VN" sz="4600" dirty="0">
                <a:solidFill>
                  <a:srgbClr val="FF0000"/>
                </a:solidFill>
                <a:latin typeface="Times New Roman" panose="02020603050405020304" pitchFamily="18" charset="0"/>
                <a:cs typeface="Times New Roman" panose="02020603050405020304" pitchFamily="18" charset="0"/>
              </a:rPr>
              <a:t>đỡ lấy</a:t>
            </a:r>
            <a:endParaRPr lang="en-US" sz="4600" dirty="0">
              <a:solidFill>
                <a:srgbClr val="FF0000"/>
              </a:solidFill>
            </a:endParaRPr>
          </a:p>
        </p:txBody>
      </p:sp>
      <p:sp>
        <p:nvSpPr>
          <p:cNvPr id="16" name="TextBox 15">
            <a:extLst>
              <a:ext uri="{FF2B5EF4-FFF2-40B4-BE49-F238E27FC236}">
                <a16:creationId xmlns:a16="http://schemas.microsoft.com/office/drawing/2014/main" id="{29CAF8D4-746E-4FE3-A8F2-14766FDEE25F}"/>
              </a:ext>
            </a:extLst>
          </p:cNvPr>
          <p:cNvSpPr txBox="1"/>
          <p:nvPr/>
        </p:nvSpPr>
        <p:spPr>
          <a:xfrm>
            <a:off x="4191000" y="5829181"/>
            <a:ext cx="2787943"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đánh thắng</a:t>
            </a:r>
            <a:endParaRPr lang="en-US" sz="4600" dirty="0">
              <a:solidFill>
                <a:srgbClr val="FF0000"/>
              </a:solidFill>
            </a:endParaRPr>
          </a:p>
        </p:txBody>
      </p:sp>
      <p:sp>
        <p:nvSpPr>
          <p:cNvPr id="17" name="TextBox 16">
            <a:extLst>
              <a:ext uri="{FF2B5EF4-FFF2-40B4-BE49-F238E27FC236}">
                <a16:creationId xmlns:a16="http://schemas.microsoft.com/office/drawing/2014/main" id="{03411DB2-4F0A-4D2D-AC6F-D88B77958CD0}"/>
              </a:ext>
            </a:extLst>
          </p:cNvPr>
          <p:cNvSpPr txBox="1"/>
          <p:nvPr/>
        </p:nvSpPr>
        <p:spPr>
          <a:xfrm>
            <a:off x="-13063" y="7237792"/>
            <a:ext cx="2262158"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mải miết</a:t>
            </a:r>
            <a:endParaRPr lang="en-US" sz="4600" dirty="0">
              <a:solidFill>
                <a:srgbClr val="FF0000"/>
              </a:solidFill>
            </a:endParaRPr>
          </a:p>
        </p:txBody>
      </p:sp>
      <p:sp>
        <p:nvSpPr>
          <p:cNvPr id="18" name="TextBox 17">
            <a:extLst>
              <a:ext uri="{FF2B5EF4-FFF2-40B4-BE49-F238E27FC236}">
                <a16:creationId xmlns:a16="http://schemas.microsoft.com/office/drawing/2014/main" id="{AF7D2505-0B12-49C9-934D-60EA3EE33B14}"/>
              </a:ext>
            </a:extLst>
          </p:cNvPr>
          <p:cNvSpPr txBox="1"/>
          <p:nvPr/>
        </p:nvSpPr>
        <p:spPr>
          <a:xfrm>
            <a:off x="9305585" y="7213844"/>
            <a:ext cx="2361544"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xanh mát</a:t>
            </a:r>
            <a:endParaRPr lang="en-US" sz="4600" dirty="0">
              <a:solidFill>
                <a:srgbClr val="FF0000"/>
              </a:solidFill>
            </a:endParaRPr>
          </a:p>
        </p:txBody>
      </p:sp>
      <p:sp>
        <p:nvSpPr>
          <p:cNvPr id="19" name="TextBox 18">
            <a:extLst>
              <a:ext uri="{FF2B5EF4-FFF2-40B4-BE49-F238E27FC236}">
                <a16:creationId xmlns:a16="http://schemas.microsoft.com/office/drawing/2014/main" id="{FD982CC5-0FD6-4317-B86E-0C4096DC2829}"/>
              </a:ext>
            </a:extLst>
          </p:cNvPr>
          <p:cNvSpPr txBox="1"/>
          <p:nvPr/>
        </p:nvSpPr>
        <p:spPr>
          <a:xfrm>
            <a:off x="4609925" y="6551992"/>
            <a:ext cx="1790875" cy="800219"/>
          </a:xfrm>
          <a:prstGeom prst="rect">
            <a:avLst/>
          </a:prstGeom>
          <a:noFill/>
        </p:spPr>
        <p:txBody>
          <a:bodyPr wrap="none" rtlCol="0">
            <a:spAutoFit/>
          </a:bodyPr>
          <a:lstStyle/>
          <a:p>
            <a:r>
              <a:rPr lang="vi-VN" sz="4600">
                <a:solidFill>
                  <a:srgbClr val="FF0000"/>
                </a:solidFill>
                <a:latin typeface="Times New Roman" panose="02020603050405020304" pitchFamily="18" charset="0"/>
                <a:cs typeface="Times New Roman" panose="02020603050405020304" pitchFamily="18" charset="0"/>
              </a:rPr>
              <a:t>gặp gỡ</a:t>
            </a:r>
            <a:endParaRPr lang="en-US" sz="4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640081"/>
            <a:ext cx="5856673" cy="839784"/>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p:txBody>
      </p:sp>
      <p:sp>
        <p:nvSpPr>
          <p:cNvPr id="4" name="TextBox 3"/>
          <p:cNvSpPr txBox="1"/>
          <p:nvPr/>
        </p:nvSpPr>
        <p:spPr>
          <a:xfrm>
            <a:off x="365760" y="640081"/>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5" name="Text Box 26"/>
          <p:cNvSpPr txBox="1">
            <a:spLocks noChangeArrowheads="1"/>
          </p:cNvSpPr>
          <p:nvPr/>
        </p:nvSpPr>
        <p:spPr bwMode="auto">
          <a:xfrm>
            <a:off x="990600" y="2286000"/>
            <a:ext cx="1325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a:t>
            </a:r>
            <a:r>
              <a:rPr kumimoji="0" lang="en-GB" sz="44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002060"/>
                </a:solidFill>
                <a:latin typeface="Times New Roman" panose="02020603050405020304" pitchFamily="18" charset="0"/>
                <a:cs typeface="Times New Roman" panose="02020603050405020304" pitchFamily="18" charset="0"/>
              </a:rPr>
              <a:t>	</a:t>
            </a:r>
            <a:endParaRPr kumimoji="0" lang="en-GB"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9067800" y="1295400"/>
            <a:ext cx="3690369" cy="707886"/>
          </a:xfrm>
          <a:prstGeom prst="rect">
            <a:avLst/>
          </a:prstGeom>
          <a:noFill/>
        </p:spPr>
        <p:txBody>
          <a:bodyPr wrap="none" rtlCol="0">
            <a:spAutoFit/>
          </a:bodyPr>
          <a:lstStyle/>
          <a:p>
            <a:r>
              <a:rPr lang="vi-VN" sz="4000" dirty="0">
                <a:latin typeface="Times New Roman" pitchFamily="18" charset="0"/>
                <a:cs typeface="Times New Roman" pitchFamily="18" charset="0"/>
              </a:rPr>
              <a:t>Đoàn Minh Tuấn</a:t>
            </a:r>
            <a:endParaRPr lang="en-US" sz="40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1E64AA82-3E6E-4423-8E34-D147E2EA9A42}"/>
              </a:ext>
            </a:extLst>
          </p:cNvPr>
          <p:cNvSpPr txBox="1"/>
          <p:nvPr/>
        </p:nvSpPr>
        <p:spPr>
          <a:xfrm>
            <a:off x="1219200" y="3422303"/>
            <a:ext cx="12801600" cy="1938992"/>
          </a:xfrm>
          <a:prstGeom prst="rect">
            <a:avLst/>
          </a:prstGeom>
          <a:noFill/>
        </p:spPr>
        <p:txBody>
          <a:bodyPr wrap="square">
            <a:spAutoFit/>
          </a:bodyPr>
          <a:lstStyle/>
          <a:p>
            <a:pPr lvl="0" algn="ctr" defTabSz="914400" fontAlgn="base">
              <a:spcBef>
                <a:spcPts val="0"/>
              </a:spcBef>
              <a:spcAft>
                <a:spcPct val="0"/>
              </a:spcAft>
              <a:buClrTx/>
              <a:buSzTx/>
              <a:buNone/>
              <a:defRPr/>
            </a:pPr>
            <a:r>
              <a:rPr lang="en-US" sz="4000" dirty="0">
                <a:latin typeface="Times New Roman" panose="02020603050405020304" pitchFamily="18" charset="0"/>
                <a:cs typeface="Times New Roman" panose="02020603050405020304" pitchFamily="18" charset="0"/>
                <a:sym typeface="+mn-ea"/>
              </a:rPr>
              <a:t>Ca </a:t>
            </a:r>
            <a:r>
              <a:rPr lang="en-US" sz="4000" dirty="0" err="1">
                <a:latin typeface="Times New Roman" panose="02020603050405020304" pitchFamily="18" charset="0"/>
                <a:cs typeface="Times New Roman" panose="02020603050405020304" pitchFamily="18" charset="0"/>
                <a:sym typeface="+mn-ea"/>
              </a:rPr>
              <a:t>ngợi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vẻ</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đẹp</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tráng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lệ</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của</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đền</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Hùng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và</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vùng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đất</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Tổ</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đồng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thời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bày</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tỏ</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niềm</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thành</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kính</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thiêng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liêng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của</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mỗi</a:t>
            </a:r>
            <a:r>
              <a:rPr lang="en-US" sz="4000" dirty="0">
                <a:latin typeface="Times New Roman" panose="02020603050405020304" pitchFamily="18" charset="0"/>
                <a:cs typeface="Times New Roman" panose="02020603050405020304" pitchFamily="18" charset="0"/>
                <a:sym typeface="+mn-ea"/>
              </a:rPr>
              <a:t> con </a:t>
            </a:r>
            <a:r>
              <a:rPr lang="en-US" sz="4000" dirty="0" err="1">
                <a:latin typeface="Times New Roman" panose="02020603050405020304" pitchFamily="18" charset="0"/>
                <a:cs typeface="Times New Roman" panose="02020603050405020304" pitchFamily="18" charset="0"/>
                <a:sym typeface="+mn-ea"/>
              </a:rPr>
              <a:t>người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đối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với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tổ</a:t>
            </a:r>
            <a:r>
              <a:rPr lang="en-US" sz="4000" dirty="0">
                <a:latin typeface="Times New Roman" panose="02020603050405020304" pitchFamily="18" charset="0"/>
                <a:cs typeface="Times New Roman" panose="02020603050405020304" pitchFamily="18" charset="0"/>
                <a:sym typeface="+mn-ea"/>
              </a:rPr>
              <a:t> </a:t>
            </a:r>
            <a:r>
              <a:rPr lang="vi-VN" sz="4000" dirty="0">
                <a:latin typeface="Times New Roman" panose="02020603050405020304" pitchFamily="18" charset="0"/>
                <a:cs typeface="Times New Roman" panose="02020603050405020304" pitchFamily="18" charset="0"/>
                <a:sym typeface="+mn-ea"/>
              </a:rPr>
              <a:t>tiên.</a:t>
            </a:r>
            <a:endParaRPr kumimoji="0" lang="en-GB"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66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2082834"/>
            <a:ext cx="12435840" cy="2031968"/>
          </a:xfrm>
        </p:spPr>
        <p:txBody>
          <a:bodyPr/>
          <a:lstStyle/>
          <a:p>
            <a:pPr eaLnBrk="1" hangingPunct="1">
              <a:defRPr/>
            </a:pPr>
            <a:endParaRPr lang="en-US" dirty="0"/>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31748" name="Picture 4" descr="11_iykim2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181" y="102870"/>
            <a:ext cx="14534538" cy="80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p:cNvSpPr>
            <a:spLocks noChangeArrowheads="1" noChangeShapeType="1" noTextEdit="1"/>
          </p:cNvSpPr>
          <p:nvPr/>
        </p:nvSpPr>
        <p:spPr bwMode="auto">
          <a:xfrm>
            <a:off x="4290061" y="1419750"/>
            <a:ext cx="6566535" cy="1601057"/>
          </a:xfrm>
          <a:prstGeom prst="rect">
            <a:avLst/>
          </a:prstGeom>
        </p:spPr>
        <p:txBody>
          <a:bodyPr wrap="none" lIns="111511" tIns="55756" rIns="111511" bIns="55756" fromWordArt="1">
            <a:prstTxWarp prst="textCurveUp">
              <a:avLst>
                <a:gd name="adj" fmla="val 40356"/>
              </a:avLst>
            </a:prstTxWarp>
          </a:bodyPr>
          <a:lstStyle/>
          <a:p>
            <a:pPr algn="ctr"/>
            <a:r>
              <a:rPr lang="vi-VN" sz="4300" kern="10" dirty="0">
                <a:ln w="38100">
                  <a:solidFill>
                    <a:srgbClr val="FFFF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Giờ học kết thúc</a:t>
            </a:r>
          </a:p>
        </p:txBody>
      </p:sp>
      <p:sp>
        <p:nvSpPr>
          <p:cNvPr id="31750" name="WordArt 6"/>
          <p:cNvSpPr>
            <a:spLocks noChangeArrowheads="1" noChangeShapeType="1" noTextEdit="1"/>
          </p:cNvSpPr>
          <p:nvPr/>
        </p:nvSpPr>
        <p:spPr bwMode="auto">
          <a:xfrm>
            <a:off x="3771900" y="3104390"/>
            <a:ext cx="7690486" cy="1179433"/>
          </a:xfrm>
          <a:prstGeom prst="rect">
            <a:avLst/>
          </a:prstGeom>
        </p:spPr>
        <p:txBody>
          <a:bodyPr wrap="none" lIns="111511" tIns="55756" rIns="111511" bIns="55756" fromWordArt="1">
            <a:prstTxWarp prst="textWave1">
              <a:avLst>
                <a:gd name="adj1" fmla="val 13005"/>
                <a:gd name="adj2" fmla="val 0"/>
              </a:avLst>
            </a:prstTxWarp>
          </a:bodyPr>
          <a:lstStyle/>
          <a:p>
            <a:pPr algn="ctr"/>
            <a:r>
              <a:rPr lang="pt-BR"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Chúc các em vui vẻ, học tập tốt!</a:t>
            </a:r>
            <a:endParaRPr lang="vi-VN"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63243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4480" y="54799"/>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7" y="6562110"/>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7" y="20989"/>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hitecornerFlower">
            <a:extLst>
              <a:ext uri="{FF2B5EF4-FFF2-40B4-BE49-F238E27FC236}">
                <a16:creationId xmlns:a16="http://schemas.microsoft.com/office/drawing/2014/main" id="{F25B9845-CB05-49DB-8C6C-BF766DDA6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2974983" y="6624828"/>
            <a:ext cx="1645920" cy="160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31771" y="0"/>
            <a:ext cx="8230720" cy="839784"/>
          </a:xfrm>
          <a:prstGeom prst="rect">
            <a:avLst/>
          </a:prstGeom>
          <a:noFill/>
        </p:spPr>
        <p:txBody>
          <a:bodyPr wrap="none" lIns="130622" tIns="65311" rIns="130622" bIns="65311" rtlCol="0">
            <a:spAutoFit/>
          </a:bodyPr>
          <a:lstStyle/>
          <a:p>
            <a:r>
              <a:rPr lang="en-US" sz="4600" dirty="0" err="1">
                <a:latin typeface="Times New Roman" pitchFamily="18" charset="0"/>
                <a:cs typeface="Times New Roman" pitchFamily="18" charset="0"/>
              </a:rPr>
              <a:t>Thứ</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hai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ngày</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7</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tháng</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3</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năm</a:t>
            </a:r>
            <a:r>
              <a:rPr lang="en-US" sz="4600" dirty="0">
                <a:latin typeface="Times New Roman" pitchFamily="18" charset="0"/>
                <a:cs typeface="Times New Roman" pitchFamily="18" charset="0"/>
              </a:rPr>
              <a:t> </a:t>
            </a:r>
            <a:r>
              <a:rPr lang="vi-VN" sz="4600" dirty="0">
                <a:latin typeface="Times New Roman" pitchFamily="18" charset="0"/>
                <a:cs typeface="Times New Roman" pitchFamily="18" charset="0"/>
              </a:rPr>
              <a:t>2022</a:t>
            </a:r>
            <a:endParaRPr lang="en-US" sz="4600" dirty="0">
              <a:latin typeface="Times New Roman" pitchFamily="18" charset="0"/>
              <a:cs typeface="Times New Roman" pitchFamily="18" charset="0"/>
            </a:endParaRPr>
          </a:p>
        </p:txBody>
      </p:sp>
      <p:sp>
        <p:nvSpPr>
          <p:cNvPr id="8" name="TextBox 7"/>
          <p:cNvSpPr txBox="1"/>
          <p:nvPr/>
        </p:nvSpPr>
        <p:spPr>
          <a:xfrm>
            <a:off x="365760" y="669871"/>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9" name="TextBox 8"/>
          <p:cNvSpPr txBox="1"/>
          <p:nvPr/>
        </p:nvSpPr>
        <p:spPr>
          <a:xfrm>
            <a:off x="4876800" y="669871"/>
            <a:ext cx="8517593"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4600" b="1" dirty="0">
                <a:latin typeface="Times New Roman" pitchFamily="18" charset="0"/>
                <a:cs typeface="Times New Roman" pitchFamily="18" charset="0"/>
              </a:rPr>
              <a:t>Đoàn Minh Tuấn</a:t>
            </a:r>
            <a:endParaRPr lang="en-US" sz="4600" b="1" dirty="0">
              <a:latin typeface="Times New Roman" pitchFamily="18" charset="0"/>
              <a:cs typeface="Times New Roman" pitchFamily="18" charset="0"/>
            </a:endParaRPr>
          </a:p>
        </p:txBody>
      </p:sp>
      <p:pic>
        <p:nvPicPr>
          <p:cNvPr id="10" name="Picture 9" descr="scan00221.jpg">
            <a:extLst>
              <a:ext uri="{FF2B5EF4-FFF2-40B4-BE49-F238E27FC236}">
                <a16:creationId xmlns:a16="http://schemas.microsoft.com/office/drawing/2014/main" id="{F3E58DB4-065F-4C40-8EE4-C14BADC1B199}"/>
              </a:ext>
            </a:extLst>
          </p:cNvPr>
          <p:cNvPicPr>
            <a:picLocks noChangeAspect="1"/>
          </p:cNvPicPr>
          <p:nvPr/>
        </p:nvPicPr>
        <p:blipFill>
          <a:blip r:embed="rId5"/>
          <a:stretch>
            <a:fillRect/>
          </a:stretch>
        </p:blipFill>
        <p:spPr>
          <a:xfrm>
            <a:off x="7914" y="1509655"/>
            <a:ext cx="14612989" cy="6719945"/>
          </a:xfrm>
          <a:prstGeom prst="rect">
            <a:avLst/>
          </a:prstGeom>
        </p:spPr>
      </p:pic>
    </p:spTree>
    <p:extLst>
      <p:ext uri="{BB962C8B-B14F-4D97-AF65-F5344CB8AC3E}">
        <p14:creationId xmlns:p14="http://schemas.microsoft.com/office/powerpoint/2010/main" val="28581315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ietnamMapLocate">
            <a:extLst>
              <a:ext uri="{FF2B5EF4-FFF2-40B4-BE49-F238E27FC236}">
                <a16:creationId xmlns:a16="http://schemas.microsoft.com/office/drawing/2014/main" id="{889287FE-BF6F-413F-83A4-2470BE7EEF18}"/>
              </a:ext>
            </a:extLst>
          </p:cNvPr>
          <p:cNvPicPr>
            <a:picLocks noChangeAspect="1" noChangeArrowheads="1"/>
          </p:cNvPicPr>
          <p:nvPr/>
        </p:nvPicPr>
        <p:blipFill>
          <a:blip r:embed="rId2"/>
          <a:srcRect/>
          <a:stretch>
            <a:fillRect/>
          </a:stretch>
        </p:blipFill>
        <p:spPr bwMode="auto">
          <a:xfrm>
            <a:off x="0" y="0"/>
            <a:ext cx="14630400" cy="8229600"/>
          </a:xfrm>
          <a:prstGeom prst="rect">
            <a:avLst/>
          </a:prstGeom>
          <a:noFill/>
          <a:ln w="9525">
            <a:noFill/>
            <a:miter lim="800000"/>
            <a:headEnd/>
            <a:tailEnd/>
          </a:ln>
        </p:spPr>
      </p:pic>
    </p:spTree>
    <p:extLst>
      <p:ext uri="{BB962C8B-B14F-4D97-AF65-F5344CB8AC3E}">
        <p14:creationId xmlns:p14="http://schemas.microsoft.com/office/powerpoint/2010/main" val="1154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10230" y="2743200"/>
            <a:ext cx="4171570" cy="3276600"/>
          </a:xfrm>
        </p:spPr>
        <p:txBody>
          <a:bodyPr>
            <a:noAutofit/>
          </a:bodyPr>
          <a:lstStyle/>
          <a:p>
            <a:pPr marL="0" indent="0">
              <a:buNone/>
            </a:pPr>
            <a:r>
              <a:rPr lang="en-US" sz="3200" u="sng" dirty="0" err="1">
                <a:latin typeface="Times New Roman" panose="02020603050405020304" pitchFamily="18" charset="0"/>
                <a:cs typeface="Times New Roman" panose="02020603050405020304" pitchFamily="18" charset="0"/>
              </a:rPr>
              <a:t>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err="1">
                <a:latin typeface="Times New Roman" panose="02020603050405020304" pitchFamily="18" charset="0"/>
                <a:cs typeface="Times New Roman" panose="02020603050405020304" pitchFamily="18" charset="0"/>
              </a:rPr>
              <a:t>h</a:t>
            </a:r>
            <a:r>
              <a:rPr lang="en-US" sz="3200" u="sng" dirty="0" err="1">
                <a:latin typeface="Times New Roman" panose="02020603050405020304" pitchFamily="18" charset="0"/>
                <a:cs typeface="Times New Roman" panose="02020603050405020304" pitchFamily="18" charset="0"/>
              </a:rPr>
              <a:t>oành</a:t>
            </a:r>
            <a:r>
              <a:rPr lang="en-US" sz="3200" dirty="0">
                <a:latin typeface="Times New Roman" panose="02020603050405020304" pitchFamily="18" charset="0"/>
                <a:cs typeface="Times New Roman" panose="02020603050405020304" pitchFamily="18" charset="0"/>
              </a:rPr>
              <a:t> phi</a:t>
            </a:r>
          </a:p>
          <a:p>
            <a:pPr marL="0" indent="0">
              <a:buNone/>
            </a:pPr>
            <a:r>
              <a:rPr lang="en-US" sz="3200" u="sng" dirty="0" err="1">
                <a:latin typeface="Times New Roman" panose="02020603050405020304" pitchFamily="18" charset="0"/>
                <a:cs typeface="Times New Roman" panose="02020603050405020304" pitchFamily="18" charset="0"/>
              </a:rPr>
              <a:t>v</a:t>
            </a:r>
            <a:r>
              <a:rPr lang="en-US" sz="3200" dirty="0" err="1">
                <a:latin typeface="Times New Roman" panose="02020603050405020304" pitchFamily="18" charset="0"/>
                <a:cs typeface="Times New Roman" panose="02020603050405020304" pitchFamily="18" charset="0"/>
              </a:rPr>
              <a:t>òi</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v</a:t>
            </a:r>
            <a:r>
              <a:rPr lang="en-US" sz="3200" dirty="0" err="1">
                <a:latin typeface="Times New Roman" panose="02020603050405020304" pitchFamily="18" charset="0"/>
                <a:cs typeface="Times New Roman" panose="02020603050405020304" pitchFamily="18" charset="0"/>
              </a:rPr>
              <a:t>ọi</a:t>
            </a:r>
            <a:r>
              <a:rPr lang="en-US" sz="3200" dirty="0">
                <a:latin typeface="Times New Roman" panose="02020603050405020304" pitchFamily="18" charset="0"/>
                <a:cs typeface="Times New Roman" panose="02020603050405020304" pitchFamily="18" charset="0"/>
              </a:rPr>
              <a:t> </a:t>
            </a:r>
          </a:p>
          <a:p>
            <a:pPr marL="0" indent="0">
              <a:buNone/>
            </a:pPr>
            <a:r>
              <a:rPr lang="en-US" sz="3200" u="sng" dirty="0" err="1">
                <a:latin typeface="Times New Roman" panose="02020603050405020304" pitchFamily="18" charset="0"/>
                <a:cs typeface="Times New Roman" panose="02020603050405020304" pitchFamily="18" charset="0"/>
              </a:rPr>
              <a:t>s</a:t>
            </a:r>
            <a:r>
              <a:rPr lang="en-US" sz="3200" dirty="0" err="1">
                <a:latin typeface="Times New Roman" panose="02020603050405020304" pitchFamily="18" charset="0"/>
                <a:cs typeface="Times New Roman" panose="02020603050405020304" pitchFamily="18" charset="0"/>
              </a:rPr>
              <a:t>ừng</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a:t>
            </a:r>
            <a:r>
              <a:rPr lang="en-US" sz="3200" dirty="0" err="1">
                <a:latin typeface="Times New Roman" panose="02020603050405020304" pitchFamily="18" charset="0"/>
                <a:cs typeface="Times New Roman" panose="02020603050405020304" pitchFamily="18" charset="0"/>
              </a:rPr>
              <a:t>ững</a:t>
            </a:r>
            <a:r>
              <a:rPr lang="en-US" sz="3200" dirty="0">
                <a:latin typeface="Times New Roman" panose="02020603050405020304" pitchFamily="18" charset="0"/>
                <a:cs typeface="Times New Roman" panose="02020603050405020304" pitchFamily="18" charset="0"/>
              </a:rPr>
              <a:t> </a:t>
            </a:r>
          </a:p>
          <a:p>
            <a:pPr marL="0" indent="0">
              <a:buNone/>
            </a:pPr>
            <a:endParaRPr lang="vi-VN"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7863840" y="2802254"/>
            <a:ext cx="4389120" cy="4741546"/>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hoành</a:t>
            </a:r>
            <a:r>
              <a:rPr lang="en-US" sz="3200" dirty="0">
                <a:latin typeface="Times New Roman" panose="02020603050405020304" pitchFamily="18" charset="0"/>
                <a:cs typeface="Times New Roman" panose="02020603050405020304" pitchFamily="18" charset="0"/>
              </a:rPr>
              <a:t> phi</a:t>
            </a:r>
          </a:p>
          <a:p>
            <a:pPr marL="0" indent="0">
              <a:buNone/>
            </a:pPr>
            <a:r>
              <a:rPr lang="en-US" sz="3200" dirty="0" err="1">
                <a:latin typeface="Times New Roman" panose="02020603050405020304" pitchFamily="18" charset="0"/>
                <a:cs typeface="Times New Roman" panose="02020603050405020304" pitchFamily="18" charset="0"/>
              </a:rPr>
              <a:t>ngọc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err="1">
                <a:latin typeface="Times New Roman" panose="02020603050405020304" pitchFamily="18" charset="0"/>
                <a:cs typeface="Times New Roman" panose="02020603050405020304" pitchFamily="18" charset="0"/>
              </a:rPr>
              <a:t>ngã</a:t>
            </a:r>
            <a:r>
              <a:rPr lang="en-US" sz="3200" dirty="0">
                <a:latin typeface="Times New Roman" panose="02020603050405020304" pitchFamily="18" charset="0"/>
                <a:cs typeface="Times New Roman" panose="02020603050405020304" pitchFamily="18" charset="0"/>
              </a:rPr>
              <a:t> Ba </a:t>
            </a:r>
            <a:r>
              <a:rPr lang="en-US" sz="3200" dirty="0" err="1">
                <a:latin typeface="Times New Roman" panose="02020603050405020304" pitchFamily="18" charset="0"/>
                <a:cs typeface="Times New Roman" panose="02020603050405020304" pitchFamily="18" charset="0"/>
              </a:rPr>
              <a:t>Hạc</a:t>
            </a:r>
            <a:endParaRPr lang="en-US" sz="3200" b="1"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Nam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chi </a:t>
            </a:r>
          </a:p>
          <a:p>
            <a:endParaRPr lang="vi-VN" sz="3200" dirty="0">
              <a:latin typeface="Times New Roman" panose="02020603050405020304" pitchFamily="18" charset="0"/>
              <a:cs typeface="Times New Roman" panose="02020603050405020304" pitchFamily="18" charset="0"/>
            </a:endParaRPr>
          </a:p>
        </p:txBody>
      </p:sp>
      <p:cxnSp>
        <p:nvCxnSpPr>
          <p:cNvPr id="9" name="Straight Connector 8"/>
          <p:cNvCxnSpPr>
            <a:cxnSpLocks/>
          </p:cNvCxnSpPr>
          <p:nvPr/>
        </p:nvCxnSpPr>
        <p:spPr>
          <a:xfrm>
            <a:off x="7680960" y="2437073"/>
            <a:ext cx="0" cy="4786687"/>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99841" y="5062073"/>
            <a:ext cx="7581119" cy="1643527"/>
          </a:xfrm>
          <a:prstGeom prst="rect">
            <a:avLst/>
          </a:prstGeom>
          <a:noFill/>
        </p:spPr>
        <p:txBody>
          <a:bodyPr wrap="square" rtlCol="0">
            <a:spAutoFit/>
          </a:bodyPr>
          <a:lstStyle/>
          <a:p>
            <a:r>
              <a:rPr lang="vi-VN" sz="3360" dirty="0">
                <a:latin typeface="+mj-lt"/>
              </a:rPr>
              <a:t>Trong đêm, dòng chữ vàng Nam quốc sơn hà uy nghiêm  đề ở bức hoành phi  treo chính giữa.</a:t>
            </a:r>
          </a:p>
        </p:txBody>
      </p:sp>
      <p:sp>
        <p:nvSpPr>
          <p:cNvPr id="18" name="Action Button: Forward or Next 17">
            <a:hlinkClick r:id="" action="ppaction://hlinkshowjump?jump=nextslide" highlightClick="1"/>
          </p:cNvPr>
          <p:cNvSpPr/>
          <p:nvPr/>
        </p:nvSpPr>
        <p:spPr>
          <a:xfrm>
            <a:off x="12070080" y="2919548"/>
            <a:ext cx="640080" cy="509452"/>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sp>
        <p:nvSpPr>
          <p:cNvPr id="19" name="Action Button: End 18">
            <a:hlinkClick r:id="rId2" action="ppaction://hlinksldjump" highlightClick="1"/>
          </p:cNvPr>
          <p:cNvSpPr/>
          <p:nvPr/>
        </p:nvSpPr>
        <p:spPr>
          <a:xfrm>
            <a:off x="12070080" y="3452948"/>
            <a:ext cx="640080" cy="509452"/>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sp>
        <p:nvSpPr>
          <p:cNvPr id="20" name="Action Button: End 19">
            <a:hlinkClick r:id="rId3" action="ppaction://hlinksldjump" highlightClick="1"/>
          </p:cNvPr>
          <p:cNvSpPr/>
          <p:nvPr/>
        </p:nvSpPr>
        <p:spPr>
          <a:xfrm>
            <a:off x="12070080" y="4023361"/>
            <a:ext cx="640080" cy="548639"/>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sp>
        <p:nvSpPr>
          <p:cNvPr id="21" name="Action Button: Home 20">
            <a:hlinkClick r:id="rId4" action="ppaction://hlinksldjump" highlightClick="1"/>
          </p:cNvPr>
          <p:cNvSpPr/>
          <p:nvPr/>
        </p:nvSpPr>
        <p:spPr>
          <a:xfrm>
            <a:off x="11658600" y="7669033"/>
            <a:ext cx="1051560" cy="548640"/>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sp>
        <p:nvSpPr>
          <p:cNvPr id="2" name="TextBox 15"/>
          <p:cNvSpPr txBox="1"/>
          <p:nvPr/>
        </p:nvSpPr>
        <p:spPr>
          <a:xfrm>
            <a:off x="99839" y="6705600"/>
            <a:ext cx="7443959" cy="1643527"/>
          </a:xfrm>
          <a:prstGeom prst="rect">
            <a:avLst/>
          </a:prstGeom>
          <a:noFill/>
        </p:spPr>
        <p:txBody>
          <a:bodyPr wrap="square" rtlCol="0">
            <a:spAutoFit/>
          </a:bodyPr>
          <a:lstStyle/>
          <a:p>
            <a:r>
              <a:rPr lang="vi-VN" sz="3360" dirty="0">
                <a:latin typeface="+mj-lt"/>
              </a:rPr>
              <a:t>Dãy Tam Đảo như bức tường xanh sừng sững chắn ngang bên phải đỡ lấy mây trời cuồn cuộn.</a:t>
            </a:r>
          </a:p>
        </p:txBody>
      </p:sp>
      <p:sp>
        <p:nvSpPr>
          <p:cNvPr id="13" name="TextBox 12">
            <a:extLst>
              <a:ext uri="{FF2B5EF4-FFF2-40B4-BE49-F238E27FC236}">
                <a16:creationId xmlns:a16="http://schemas.microsoft.com/office/drawing/2014/main" id="{F206B768-EC6D-4D77-B19C-C3712EB5E30E}"/>
              </a:ext>
            </a:extLst>
          </p:cNvPr>
          <p:cNvSpPr txBox="1"/>
          <p:nvPr/>
        </p:nvSpPr>
        <p:spPr>
          <a:xfrm>
            <a:off x="365760" y="669871"/>
            <a:ext cx="1597494" cy="624340"/>
          </a:xfrm>
          <a:prstGeom prst="rect">
            <a:avLst/>
          </a:prstGeom>
          <a:noFill/>
        </p:spPr>
        <p:txBody>
          <a:bodyPr wrap="none" lIns="130622" tIns="65311" rIns="130622" bIns="65311" rtlCol="0">
            <a:spAutoFit/>
          </a:bodyPr>
          <a:lstStyle/>
          <a:p>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endParaRPr lang="en-US" sz="3200" u="sng"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A2260DBC-635F-4011-A7A4-B973E80EDB30}"/>
              </a:ext>
            </a:extLst>
          </p:cNvPr>
          <p:cNvSpPr txBox="1"/>
          <p:nvPr/>
        </p:nvSpPr>
        <p:spPr>
          <a:xfrm>
            <a:off x="4876800" y="585930"/>
            <a:ext cx="7581119" cy="1547670"/>
          </a:xfrm>
          <a:prstGeom prst="rect">
            <a:avLst/>
          </a:prstGeom>
          <a:noFill/>
        </p:spPr>
        <p:txBody>
          <a:bodyPr wrap="none" lIns="130622" tIns="65311" rIns="130622" bIns="65311" rtlCol="0">
            <a:spAutoFit/>
          </a:bodyPr>
          <a:lstStyle/>
          <a:p>
            <a:r>
              <a:rPr lang="vi-VN" sz="4600" b="1" dirty="0">
                <a:solidFill>
                  <a:srgbClr val="FF0000"/>
                </a:solidFill>
                <a:latin typeface="Times New Roman" pitchFamily="18" charset="0"/>
                <a:cs typeface="Times New Roman" pitchFamily="18" charset="0"/>
              </a:rPr>
              <a:t>Phong cảnh đền Hùng</a:t>
            </a:r>
            <a:endParaRPr lang="en-US" sz="4600" b="1" dirty="0">
              <a:solidFill>
                <a:srgbClr val="FF0000"/>
              </a:solidFill>
              <a:latin typeface="Times New Roman" pitchFamily="18" charset="0"/>
              <a:cs typeface="Times New Roman" pitchFamily="18" charset="0"/>
            </a:endParaRPr>
          </a:p>
          <a:p>
            <a:r>
              <a:rPr lang="en-US" sz="4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Đoàn Minh Tuấn</a:t>
            </a:r>
            <a:endParaRPr lang="en-US" sz="3600" b="1"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CB5FE59A-42B7-454F-9F73-2E906821E3B3}"/>
              </a:ext>
            </a:extLst>
          </p:cNvPr>
          <p:cNvSpPr txBox="1"/>
          <p:nvPr/>
        </p:nvSpPr>
        <p:spPr>
          <a:xfrm>
            <a:off x="3431771" y="0"/>
            <a:ext cx="8230720" cy="624340"/>
          </a:xfrm>
          <a:prstGeom prst="rect">
            <a:avLst/>
          </a:prstGeom>
          <a:noFill/>
        </p:spPr>
        <p:txBody>
          <a:bodyPr wrap="square" lIns="130622" tIns="65311" rIns="130622" bIns="65311" rtlCol="0">
            <a:spAutoFit/>
          </a:bodyPr>
          <a:lstStyle/>
          <a:p>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7</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tháng</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2022</a:t>
            </a:r>
            <a:endParaRPr lang="en-US" sz="3200" dirty="0">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808D2197-684B-40A0-BC04-083C1E1432A7}"/>
              </a:ext>
            </a:extLst>
          </p:cNvPr>
          <p:cNvSpPr txBox="1"/>
          <p:nvPr/>
        </p:nvSpPr>
        <p:spPr>
          <a:xfrm>
            <a:off x="2510723" y="2010394"/>
            <a:ext cx="2660285"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Luyện</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đọc</a:t>
            </a:r>
            <a:endParaRPr lang="en-US" sz="4400" u="sng"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533D432F-4174-4BC8-8004-32C1A45D7D70}"/>
              </a:ext>
            </a:extLst>
          </p:cNvPr>
          <p:cNvSpPr txBox="1"/>
          <p:nvPr/>
        </p:nvSpPr>
        <p:spPr>
          <a:xfrm>
            <a:off x="8153400" y="2086594"/>
            <a:ext cx="3147598"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Tìm</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hiểu</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bài</a:t>
            </a:r>
            <a:endParaRPr lang="en-US" sz="4400" u="sng" dirty="0">
              <a:latin typeface="Times New Roman" pitchFamily="18" charset="0"/>
              <a:cs typeface="Times New Roman" pitchFamily="18" charset="0"/>
            </a:endParaRPr>
          </a:p>
        </p:txBody>
      </p:sp>
      <p:cxnSp>
        <p:nvCxnSpPr>
          <p:cNvPr id="26" name="Straight Connector 25">
            <a:extLst>
              <a:ext uri="{FF2B5EF4-FFF2-40B4-BE49-F238E27FC236}">
                <a16:creationId xmlns:a16="http://schemas.microsoft.com/office/drawing/2014/main" id="{2A666AD6-5292-4498-A278-3DF4A18EFB28}"/>
              </a:ext>
            </a:extLst>
          </p:cNvPr>
          <p:cNvCxnSpPr>
            <a:cxnSpLocks/>
          </p:cNvCxnSpPr>
          <p:nvPr/>
        </p:nvCxnSpPr>
        <p:spPr>
          <a:xfrm flipH="1">
            <a:off x="2572576" y="5751576"/>
            <a:ext cx="106616" cy="344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1FA0E88C-A620-43F1-AD61-1246A5DCFD83}"/>
              </a:ext>
            </a:extLst>
          </p:cNvPr>
          <p:cNvCxnSpPr>
            <a:cxnSpLocks/>
          </p:cNvCxnSpPr>
          <p:nvPr/>
        </p:nvCxnSpPr>
        <p:spPr>
          <a:xfrm flipH="1">
            <a:off x="6047232" y="5751576"/>
            <a:ext cx="106616" cy="344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6FF28BAD-DAB5-40F5-816C-BBD5C6307882}"/>
              </a:ext>
            </a:extLst>
          </p:cNvPr>
          <p:cNvCxnSpPr>
            <a:cxnSpLocks/>
          </p:cNvCxnSpPr>
          <p:nvPr/>
        </p:nvCxnSpPr>
        <p:spPr>
          <a:xfrm flipH="1">
            <a:off x="6141784" y="6858000"/>
            <a:ext cx="106616" cy="344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1D505DD8-B8C2-4528-99A9-2B6120B06479}"/>
              </a:ext>
            </a:extLst>
          </p:cNvPr>
          <p:cNvCxnSpPr>
            <a:cxnSpLocks/>
          </p:cNvCxnSpPr>
          <p:nvPr/>
        </p:nvCxnSpPr>
        <p:spPr>
          <a:xfrm flipH="1">
            <a:off x="4657408" y="7351776"/>
            <a:ext cx="106616" cy="344424"/>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arn(inVertic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arn(inVertic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down)">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down)">
                                      <p:cBhvr>
                                        <p:cTn id="55" dur="500"/>
                                        <p:tgtEl>
                                          <p:spTgt spid="6">
                                            <p:txEl>
                                              <p:pRg st="4" end="4"/>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barn(inVertical)">
                                      <p:cBhvr>
                                        <p:cTn id="58" dur="5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barn(inVertical)">
                                      <p:cBhvr>
                                        <p:cTn id="63" dur="500"/>
                                        <p:tgtEl>
                                          <p:spTgt spid="1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grpId="0" nodeType="clickEffect">
                                  <p:stCondLst>
                                    <p:cond delay="0"/>
                                  </p:stCondLst>
                                  <p:childTnLst>
                                    <p:animEffect transition="out" filter="blinds(horizontal)">
                                      <p:cBhvr>
                                        <p:cTn id="77" dur="500"/>
                                        <p:tgtEl>
                                          <p:spTgt spid="16">
                                            <p:txEl>
                                              <p:pRg st="0" end="0"/>
                                            </p:txEl>
                                          </p:spTgt>
                                        </p:tgtEl>
                                      </p:cBhvr>
                                    </p:animEffect>
                                    <p:set>
                                      <p:cBhvr>
                                        <p:cTn id="78"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
                                            <p:txEl>
                                              <p:pRg st="0" end="0"/>
                                            </p:txEl>
                                          </p:spTgt>
                                        </p:tgtEl>
                                        <p:attrNameLst>
                                          <p:attrName>style.visibility</p:attrName>
                                        </p:attrNameLst>
                                      </p:cBhvr>
                                      <p:to>
                                        <p:strVal val="visible"/>
                                      </p:to>
                                    </p:set>
                                    <p:animEffect transition="in" filter="barn(inVertical)">
                                      <p:cBhvr>
                                        <p:cTn id="83" dur="500"/>
                                        <p:tgtEl>
                                          <p:spTgt spid="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xit" presetSubtype="10" fill="hold" nodeType="clickEffect">
                                  <p:stCondLst>
                                    <p:cond delay="0"/>
                                  </p:stCondLst>
                                  <p:childTnLst>
                                    <p:animEffect transition="out" filter="blinds(horizontal)">
                                      <p:cBhvr>
                                        <p:cTn id="97" dur="500"/>
                                        <p:tgtEl>
                                          <p:spTgt spid="26"/>
                                        </p:tgtEl>
                                      </p:cBhvr>
                                    </p:animEffect>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build="allAtOnce" bldLvl="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onthucaudoimaihoarong_814_35d24"/>
          <p:cNvPicPr>
            <a:picLocks noChangeAspect="1"/>
          </p:cNvPicPr>
          <p:nvPr/>
        </p:nvPicPr>
        <p:blipFill>
          <a:blip r:embed="rId2"/>
          <a:stretch>
            <a:fillRect/>
          </a:stretch>
        </p:blipFill>
        <p:spPr>
          <a:xfrm>
            <a:off x="8360666" y="1426464"/>
            <a:ext cx="4310634" cy="5376672"/>
          </a:xfrm>
          <a:prstGeom prst="rect">
            <a:avLst/>
          </a:prstGeom>
        </p:spPr>
      </p:pic>
      <p:pic>
        <p:nvPicPr>
          <p:cNvPr id="3" name="Picture 2" descr="kich-thuoc-hoanh-phi-cau-doi"/>
          <p:cNvPicPr>
            <a:picLocks noChangeAspect="1"/>
          </p:cNvPicPr>
          <p:nvPr/>
        </p:nvPicPr>
        <p:blipFill>
          <a:blip r:embed="rId3"/>
          <a:stretch>
            <a:fillRect/>
          </a:stretch>
        </p:blipFill>
        <p:spPr>
          <a:xfrm>
            <a:off x="1898906" y="1426464"/>
            <a:ext cx="6304026" cy="5376672"/>
          </a:xfrm>
          <a:prstGeom prst="rect">
            <a:avLst/>
          </a:prstGeom>
        </p:spPr>
      </p:pic>
      <p:sp>
        <p:nvSpPr>
          <p:cNvPr id="7" name="Rounded Rectangle 6"/>
          <p:cNvSpPr/>
          <p:nvPr/>
        </p:nvSpPr>
        <p:spPr>
          <a:xfrm>
            <a:off x="2350010" y="7111748"/>
            <a:ext cx="9553194" cy="933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80">
                <a:latin typeface="Times New Roman" panose="02020603050405020304" pitchFamily="18" charset="0"/>
              </a:rPr>
              <a:t>Tấm gỗ sơn son thiếp vàng có khắc chữ Hán hoặc chữ Nôm cỡ lớn, thường treo ngang ở gian giữa nhà để thờ hoặc trang trí</a:t>
            </a:r>
          </a:p>
        </p:txBody>
      </p:sp>
      <p:sp>
        <p:nvSpPr>
          <p:cNvPr id="9" name="Left Arrow 8">
            <a:hlinkClick r:id="rId4" action="ppaction://hlinksldjump"/>
          </p:cNvPr>
          <p:cNvSpPr/>
          <p:nvPr/>
        </p:nvSpPr>
        <p:spPr>
          <a:xfrm>
            <a:off x="12261342" y="0"/>
            <a:ext cx="409956" cy="365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4560" y="2349770"/>
            <a:ext cx="4480560" cy="3416320"/>
          </a:xfrm>
          <a:prstGeom prst="rect">
            <a:avLst/>
          </a:prstGeom>
          <a:noFill/>
        </p:spPr>
        <p:txBody>
          <a:bodyPr wrap="square" rtlCol="0">
            <a:spAutoFit/>
          </a:bodyPr>
          <a:lstStyle/>
          <a:p>
            <a:pPr lvl="0" algn="just"/>
            <a:r>
              <a:rPr lang="en-US" sz="4320" dirty="0">
                <a:latin typeface="Times New Roman" panose="02020603050405020304" pitchFamily="18" charset="0"/>
                <a:cs typeface="Times New Roman" panose="02020603050405020304" pitchFamily="18" charset="0"/>
              </a:rPr>
              <a:t>Sách ghi chép lai lịch, thân thế, sự nghiệp của những người được đời kính trọng, tôn tờ</a:t>
            </a:r>
          </a:p>
        </p:txBody>
      </p:sp>
      <p:sp>
        <p:nvSpPr>
          <p:cNvPr id="2" name="Action Button: Back or Previous 1">
            <a:hlinkClick r:id="rId2" action="ppaction://hlinksldjump" highlightClick="1"/>
          </p:cNvPr>
          <p:cNvSpPr/>
          <p:nvPr/>
        </p:nvSpPr>
        <p:spPr>
          <a:xfrm>
            <a:off x="9784081" y="7550332"/>
            <a:ext cx="765313" cy="54864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3120"/>
          </a:p>
        </p:txBody>
      </p:sp>
      <p:pic>
        <p:nvPicPr>
          <p:cNvPr id="3" name="Picture 2" descr="IMG_0004_REMM"/>
          <p:cNvPicPr>
            <a:picLocks noChangeAspect="1"/>
          </p:cNvPicPr>
          <p:nvPr/>
        </p:nvPicPr>
        <p:blipFill>
          <a:blip r:embed="rId3"/>
          <a:stretch>
            <a:fillRect/>
          </a:stretch>
        </p:blipFill>
        <p:spPr>
          <a:xfrm>
            <a:off x="7523226" y="1924050"/>
            <a:ext cx="4392168" cy="537972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2377440" y="0"/>
            <a:ext cx="10149840" cy="7459980"/>
          </a:xfrm>
          <a:prstGeom prst="rect">
            <a:avLst/>
          </a:prstGeom>
          <a:noFill/>
          <a:ln w="9525">
            <a:noFill/>
            <a:miter lim="800000"/>
            <a:headEnd/>
            <a:tailEnd/>
          </a:ln>
        </p:spPr>
      </p:pic>
      <p:sp>
        <p:nvSpPr>
          <p:cNvPr id="171011" name="Rectangle 1"/>
          <p:cNvSpPr>
            <a:spLocks noChangeArrowheads="1"/>
          </p:cNvSpPr>
          <p:nvPr/>
        </p:nvSpPr>
        <p:spPr bwMode="auto">
          <a:xfrm>
            <a:off x="5499304" y="7459980"/>
            <a:ext cx="3273653" cy="683264"/>
          </a:xfrm>
          <a:prstGeom prst="rect">
            <a:avLst/>
          </a:prstGeom>
          <a:noFill/>
          <a:ln w="9525">
            <a:noFill/>
            <a:miter lim="800000"/>
          </a:ln>
        </p:spPr>
        <p:txBody>
          <a:bodyPr wrap="none">
            <a:spAutoFit/>
          </a:bodyPr>
          <a:lstStyle/>
          <a:p>
            <a:pPr algn="ctr" eaLnBrk="0" fontAlgn="base" hangingPunct="0">
              <a:spcBef>
                <a:spcPct val="0"/>
              </a:spcBef>
              <a:spcAft>
                <a:spcPct val="0"/>
              </a:spcAft>
              <a:defRPr/>
            </a:pPr>
            <a:r>
              <a:rPr lang="vi-VN" sz="3840" b="1">
                <a:solidFill>
                  <a:srgbClr val="FF0000"/>
                </a:solidFill>
                <a:latin typeface="Times New Roman" panose="02020603050405020304" pitchFamily="18" charset="0"/>
                <a:cs typeface="Times New Roman" panose="02020603050405020304" pitchFamily="18" charset="0"/>
              </a:rPr>
              <a:t>Bức hoành phi</a:t>
            </a:r>
            <a:endParaRPr lang="en-US" sz="384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1064</Words>
  <Application>Microsoft Office PowerPoint</Application>
  <PresentationFormat>Custom</PresentationFormat>
  <Paragraphs>127</Paragraphs>
  <Slides>34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iCiel Cadena</vt:lpstr>
      <vt:lpstr>Tahoma</vt:lpstr>
      <vt:lpstr>Times New Roman</vt:lpstr>
      <vt:lpstr>Wingdings</vt:lpstr>
      <vt:lpstr>Office Theme</vt:lpstr>
      <vt:lpstr>1_Office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NuocViet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Tram Nguyen</cp:lastModifiedBy>
  <cp:revision>30</cp:revision>
  <dcterms:created xsi:type="dcterms:W3CDTF">2015-08-07T08:39:01Z</dcterms:created>
  <dcterms:modified xsi:type="dcterms:W3CDTF">2022-03-06T06:34:36Z</dcterms:modified>
</cp:coreProperties>
</file>