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sldIdLst>
    <p:sldId id="258" r:id="rId2"/>
    <p:sldId id="261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>
        <p:scale>
          <a:sx n="77" d="100"/>
          <a:sy n="77" d="100"/>
        </p:scale>
        <p:origin x="-116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19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B8009-27CD-49C9-908A-6588523264E5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2A591-7298-49F1-B132-74E3B4366C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09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7193-FCE2-4479-BFFF-5FE0A56C1A6B}" type="datetime1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ACA1-B368-4BA8-90EB-FC66CBD50688}" type="datetime1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9986-4A69-47A4-89D2-9FB68BE97A59}" type="datetime1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1E50-8030-4028-8028-AEF50EE3CAEF}" type="datetime1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4ACA0-24B5-4275-9335-D188AC7D4A25}" type="datetime1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7434-ED64-43DF-8ECB-73149D252F9E}" type="datetime1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9F15-DFE8-4AA4-81CC-F16DEF209DEA}" type="datetime1">
              <a:rPr lang="en-US" smtClean="0"/>
              <a:pPr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64D6-FB48-40D4-9FE3-9C8FC5EE5745}" type="datetime1">
              <a:rPr lang="en-US" smtClean="0"/>
              <a:pPr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6179-1089-4CB8-9792-76890A6D475F}" type="datetime1">
              <a:rPr lang="en-US" smtClean="0"/>
              <a:pPr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7A16-F63E-4118-B435-9E6C30DB2647}" type="datetime1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06A6-6E1D-44EA-AC87-AF54781D9D25}" type="datetime1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ADFE5-7D16-4322-AC62-B13326B17906}" type="datetime1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505200"/>
            <a:ext cx="9144000" cy="22098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2: </a:t>
            </a:r>
            <a:r>
              <a:rPr lang="en-US" sz="4600" b="1" spc="5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THAO TÁC VỚI THƯ MỤC </a:t>
            </a:r>
            <a:r>
              <a:rPr lang="en-US" b="1" spc="5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(2 </a:t>
            </a:r>
            <a:r>
              <a:rPr lang="en-US" b="1" spc="50" err="1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spc="5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b="1" spc="5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1"/>
            <a:ext cx="69342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cuu" pitchFamily="2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48200"/>
            <a:ext cx="2049228" cy="1905001"/>
          </a:xfrm>
          <a:prstGeom prst="rect">
            <a:avLst/>
          </a:prstGeom>
          <a:noFill/>
        </p:spPr>
      </p:pic>
      <p:pic>
        <p:nvPicPr>
          <p:cNvPr id="7" name="Picture 6" descr="Captureff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1219200"/>
            <a:ext cx="1905266" cy="2457793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2057400" cy="685800"/>
          </a:xfrm>
        </p:spPr>
        <p:txBody>
          <a:bodyPr>
            <a:noAutofit/>
          </a:bodyPr>
          <a:lstStyle/>
          <a:p>
            <a:pPr algn="l"/>
            <a:r>
              <a:rPr lang="en-US" sz="3600" u="sng" smtClean="0">
                <a:solidFill>
                  <a:srgbClr val="FF0000"/>
                </a:solidFill>
              </a:rPr>
              <a:t>Ghi nhớ</a:t>
            </a:r>
            <a:endParaRPr lang="en-US" sz="3600" u="sng">
              <a:solidFill>
                <a:srgbClr val="FF0000"/>
              </a:solidFill>
            </a:endParaRP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2: CÁC THAO TÁC VỚI THƯ MỤC  </a:t>
            </a:r>
            <a:endParaRPr lang="en-US" sz="3600" b="1" cap="none" spc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41910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2800" smtClean="0">
                <a:solidFill>
                  <a:srgbClr val="0070C0"/>
                </a:solidFill>
              </a:rPr>
              <a:t>Khi sao chép một thư mục, em đã đồng thời sao chép tất cả các thư mục con có trong thư mục đó</a:t>
            </a:r>
          </a:p>
          <a:p>
            <a:pPr marL="514350" indent="-514350"/>
            <a:r>
              <a:rPr lang="en-US" sz="2800" smtClean="0">
                <a:solidFill>
                  <a:srgbClr val="0070C0"/>
                </a:solidFill>
              </a:rPr>
              <a:t>Khi xóa một thư mục, em đã đồng thời xóa tất cả các thư mục con có trong thư mục đó</a:t>
            </a:r>
          </a:p>
          <a:p>
            <a:pPr marL="514350" indent="-514350" algn="ctr">
              <a:buNone/>
            </a:pPr>
            <a:r>
              <a:rPr lang="en-US" sz="2800" u="sng" smtClean="0">
                <a:solidFill>
                  <a:srgbClr val="FF0000"/>
                </a:solidFill>
              </a:rPr>
              <a:t>Chú ý:</a:t>
            </a:r>
          </a:p>
          <a:p>
            <a:pPr marL="514350" lvl="0" indent="-514350">
              <a:defRPr/>
            </a:pPr>
            <a:r>
              <a:rPr lang="en-US" sz="2800" smtClean="0">
                <a:solidFill>
                  <a:srgbClr val="0070C0"/>
                </a:solidFill>
              </a:rPr>
              <a:t>Khi sao chép, xóa, đổi tên thư mục phải chắc chắn thư mục đó đang được đóng</a:t>
            </a:r>
          </a:p>
          <a:p>
            <a:pPr marL="514350" lvl="0" indent="-514350">
              <a:defRPr/>
            </a:pPr>
            <a:r>
              <a:rPr lang="en-US" sz="2800" smtClean="0">
                <a:solidFill>
                  <a:srgbClr val="0070C0"/>
                </a:solidFill>
              </a:rPr>
              <a:t>Không tự ý xóa thư mục không phải của mình</a:t>
            </a:r>
          </a:p>
          <a:p>
            <a:pPr marL="514350" indent="-514350"/>
            <a:endParaRPr lang="en-US" sz="2800" smtClean="0">
              <a:solidFill>
                <a:srgbClr val="0070C0"/>
              </a:solidFill>
            </a:endParaRPr>
          </a:p>
        </p:txBody>
      </p:sp>
      <p:sp>
        <p:nvSpPr>
          <p:cNvPr id="11" name="Content Placeholder 25"/>
          <p:cNvSpPr txBox="1">
            <a:spLocks/>
          </p:cNvSpPr>
          <p:nvPr/>
        </p:nvSpPr>
        <p:spPr>
          <a:xfrm>
            <a:off x="304800" y="3810000"/>
            <a:ext cx="88392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400" y="1066800"/>
            <a:ext cx="5257800" cy="533400"/>
          </a:xfrm>
        </p:spPr>
        <p:txBody>
          <a:bodyPr>
            <a:no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1. Nhắc lại kiến thức</a:t>
            </a:r>
            <a:endParaRPr lang="en-US" sz="3200" u="sng">
              <a:solidFill>
                <a:srgbClr val="FF0000"/>
              </a:solidFill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362201"/>
            <a:ext cx="4040188" cy="3763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u="sng" smtClean="0">
                <a:solidFill>
                  <a:srgbClr val="0070C0"/>
                </a:solidFill>
              </a:rPr>
              <a:t>Tạo thư mục</a:t>
            </a:r>
          </a:p>
          <a:p>
            <a:r>
              <a:rPr lang="en-US" sz="2800" smtClean="0">
                <a:solidFill>
                  <a:srgbClr val="0070C0"/>
                </a:solidFill>
              </a:rPr>
              <a:t>Nháy </a:t>
            </a:r>
            <a:r>
              <a:rPr lang="en-US" sz="2800" err="1" smtClean="0">
                <a:solidFill>
                  <a:srgbClr val="0070C0"/>
                </a:solidFill>
              </a:rPr>
              <a:t>phải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chuột</a:t>
            </a:r>
            <a:endParaRPr lang="en-US" sz="2800" smtClean="0">
              <a:solidFill>
                <a:srgbClr val="0070C0"/>
              </a:solidFill>
            </a:endParaRPr>
          </a:p>
          <a:p>
            <a:r>
              <a:rPr lang="en-US" sz="2800" err="1" smtClean="0">
                <a:solidFill>
                  <a:srgbClr val="0070C0"/>
                </a:solidFill>
              </a:rPr>
              <a:t>Chọn</a:t>
            </a:r>
            <a:r>
              <a:rPr lang="en-US" sz="2800" smtClean="0">
                <a:solidFill>
                  <a:srgbClr val="0070C0"/>
                </a:solidFill>
              </a:rPr>
              <a:t> New </a:t>
            </a:r>
          </a:p>
          <a:p>
            <a:r>
              <a:rPr lang="en-US" sz="2800" err="1" smtClean="0">
                <a:solidFill>
                  <a:srgbClr val="0070C0"/>
                </a:solidFill>
              </a:rPr>
              <a:t>Chọn</a:t>
            </a:r>
            <a:r>
              <a:rPr lang="en-US" sz="2800" smtClean="0">
                <a:solidFill>
                  <a:srgbClr val="0070C0"/>
                </a:solidFill>
              </a:rPr>
              <a:t> Folder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4"/>
          </p:nvPr>
        </p:nvSpPr>
        <p:spPr>
          <a:xfrm>
            <a:off x="4645025" y="2438401"/>
            <a:ext cx="4041775" cy="36877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u="sng" smtClean="0">
                <a:solidFill>
                  <a:srgbClr val="0070C0"/>
                </a:solidFill>
              </a:rPr>
              <a:t>Mở thư mục</a:t>
            </a:r>
          </a:p>
          <a:p>
            <a:r>
              <a:rPr lang="en-US" sz="2800" smtClean="0">
                <a:solidFill>
                  <a:srgbClr val="0070C0"/>
                </a:solidFill>
              </a:rPr>
              <a:t>C1: </a:t>
            </a:r>
            <a:r>
              <a:rPr lang="en-US" sz="2800" err="1" smtClean="0">
                <a:solidFill>
                  <a:srgbClr val="0070C0"/>
                </a:solidFill>
              </a:rPr>
              <a:t>Chọn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-&gt; </a:t>
            </a:r>
            <a:r>
              <a:rPr lang="en-US" sz="2800" err="1" smtClean="0">
                <a:solidFill>
                  <a:srgbClr val="0070C0"/>
                </a:solidFill>
              </a:rPr>
              <a:t>nháy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phải</a:t>
            </a:r>
            <a:r>
              <a:rPr lang="en-US" sz="2800" smtClean="0">
                <a:solidFill>
                  <a:srgbClr val="0070C0"/>
                </a:solidFill>
              </a:rPr>
              <a:t> -&gt;Open</a:t>
            </a:r>
          </a:p>
          <a:p>
            <a:r>
              <a:rPr lang="en-US" sz="2800" smtClean="0">
                <a:solidFill>
                  <a:srgbClr val="0070C0"/>
                </a:solidFill>
              </a:rPr>
              <a:t>C2: </a:t>
            </a:r>
            <a:r>
              <a:rPr lang="en-US" sz="2800" err="1" smtClean="0">
                <a:solidFill>
                  <a:srgbClr val="0070C0"/>
                </a:solidFill>
              </a:rPr>
              <a:t>Nháy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đúp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vào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</a:p>
          <a:p>
            <a:endParaRPr lang="en-US" sz="2800">
              <a:solidFill>
                <a:srgbClr val="0070C0"/>
              </a:solidFill>
            </a:endParaRP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2: CÁC THAO TÁC VỚI THƯ MỤC  </a:t>
            </a:r>
            <a:endParaRPr lang="en-US" sz="3600" b="1" cap="none" spc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sp>
        <p:nvSpPr>
          <p:cNvPr id="18" name="Text Placeholder 14"/>
          <p:cNvSpPr txBox="1">
            <a:spLocks/>
          </p:cNvSpPr>
          <p:nvPr/>
        </p:nvSpPr>
        <p:spPr>
          <a:xfrm>
            <a:off x="304800" y="1676400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a.Tạo / mở</a:t>
            </a:r>
            <a:r>
              <a:rPr kumimoji="0" lang="en-US" sz="2400" b="1" i="0" u="sng" strike="noStrike" kern="1200" cap="none" spc="0" normalizeH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 mục</a:t>
            </a:r>
            <a:endParaRPr kumimoji="0" lang="en-US" sz="2400" b="1" i="0" u="sng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Cloud Callout 20"/>
          <p:cNvSpPr/>
          <p:nvPr/>
        </p:nvSpPr>
        <p:spPr>
          <a:xfrm>
            <a:off x="304800" y="3810000"/>
            <a:ext cx="4114800" cy="2057400"/>
          </a:xfrm>
          <a:prstGeom prst="cloudCallout">
            <a:avLst>
              <a:gd name="adj1" fmla="val -17130"/>
              <a:gd name="adj2" fmla="val -97096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Các thao tác tạo thư mục?</a:t>
            </a:r>
            <a:endParaRPr lang="en-US" sz="2800"/>
          </a:p>
        </p:txBody>
      </p:sp>
      <p:sp>
        <p:nvSpPr>
          <p:cNvPr id="22" name="Cloud Callout 21"/>
          <p:cNvSpPr/>
          <p:nvPr/>
        </p:nvSpPr>
        <p:spPr>
          <a:xfrm>
            <a:off x="5029200" y="3810000"/>
            <a:ext cx="4114800" cy="2057400"/>
          </a:xfrm>
          <a:prstGeom prst="cloudCallout">
            <a:avLst>
              <a:gd name="adj1" fmla="val -32616"/>
              <a:gd name="adj2" fmla="val -91035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Các thao tác mở thư mục?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7" grpId="0" uiExpand="1" build="p"/>
      <p:bldP spid="18" grpId="0"/>
      <p:bldP spid="21" grpId="0" animBg="1"/>
      <p:bldP spid="21" grpId="1" animBg="1"/>
      <p:bldP spid="22" grpId="0" animBg="1"/>
      <p:bldP spid="2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152400" y="2133600"/>
            <a:ext cx="6019800" cy="3992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   </a:t>
            </a:r>
            <a:r>
              <a:rPr lang="en-US" sz="2800" dirty="0" err="1" smtClean="0">
                <a:solidFill>
                  <a:srgbClr val="0070C0"/>
                </a:solidFill>
              </a:rPr>
              <a:t>Thư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mục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LOP41 </a:t>
            </a:r>
            <a:r>
              <a:rPr lang="en-US" sz="2800" dirty="0" err="1" smtClean="0">
                <a:solidFill>
                  <a:srgbClr val="0070C0"/>
                </a:solidFill>
              </a:rPr>
              <a:t>có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các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thư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mục</a:t>
            </a:r>
            <a:r>
              <a:rPr lang="en-US" sz="2800" dirty="0" smtClean="0">
                <a:solidFill>
                  <a:srgbClr val="0070C0"/>
                </a:solidFill>
              </a:rPr>
              <a:t> con: …… ……  ….…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   </a:t>
            </a:r>
            <a:r>
              <a:rPr lang="en-US" sz="2800" dirty="0" err="1" smtClean="0">
                <a:solidFill>
                  <a:srgbClr val="0070C0"/>
                </a:solidFill>
              </a:rPr>
              <a:t>Thư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mục</a:t>
            </a:r>
            <a:r>
              <a:rPr lang="en-US" sz="2800" dirty="0" smtClean="0">
                <a:solidFill>
                  <a:srgbClr val="0070C0"/>
                </a:solidFill>
              </a:rPr>
              <a:t> TO1 </a:t>
            </a:r>
            <a:r>
              <a:rPr lang="en-US" sz="2800" dirty="0" err="1" smtClean="0">
                <a:solidFill>
                  <a:srgbClr val="0070C0"/>
                </a:solidFill>
              </a:rPr>
              <a:t>có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các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thư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mục</a:t>
            </a:r>
            <a:r>
              <a:rPr lang="en-US" sz="2800" dirty="0" smtClean="0">
                <a:solidFill>
                  <a:srgbClr val="0070C0"/>
                </a:solidFill>
              </a:rPr>
              <a:t> con: …….. …….. ………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2: CÁC THAO TÁC VỚI THƯ MỤC  </a:t>
            </a:r>
            <a:endParaRPr lang="en-US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3"/>
          <a:srcRect t="1019" b="2350"/>
          <a:stretch>
            <a:fillRect/>
          </a:stretch>
        </p:blipFill>
        <p:spPr>
          <a:xfrm>
            <a:off x="6096000" y="2133600"/>
            <a:ext cx="3048000" cy="409041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0" y="2971800"/>
            <a:ext cx="2646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smtClean="0">
                <a:solidFill>
                  <a:srgbClr val="FF0000"/>
                </a:solidFill>
              </a:rPr>
              <a:t>TO1, TO2, TO3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" y="3962400"/>
            <a:ext cx="27478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AN,  BINH, KHIEM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447800"/>
            <a:ext cx="6260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u="sng" smtClean="0">
                <a:solidFill>
                  <a:srgbClr val="FF0000"/>
                </a:solidFill>
              </a:rPr>
              <a:t>b.Điền </a:t>
            </a:r>
            <a:r>
              <a:rPr lang="en-US" sz="2800" u="sng" err="1" smtClean="0">
                <a:solidFill>
                  <a:srgbClr val="FF0000"/>
                </a:solidFill>
              </a:rPr>
              <a:t>từ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còn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thiếu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để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được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câu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đúng</a:t>
            </a:r>
            <a:endParaRPr lang="en-US" sz="2800" u="sng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914400"/>
          </a:xfrm>
        </p:spPr>
        <p:txBody>
          <a:bodyPr>
            <a:normAutofit/>
          </a:bodyPr>
          <a:lstStyle/>
          <a:p>
            <a:pPr algn="l"/>
            <a:r>
              <a:rPr lang="en-US" sz="2800" u="sng" smtClean="0">
                <a:solidFill>
                  <a:srgbClr val="FF0000"/>
                </a:solidFill>
              </a:rPr>
              <a:t>c. Đánh </a:t>
            </a:r>
            <a:r>
              <a:rPr lang="en-US" sz="2800" u="sng" err="1" smtClean="0">
                <a:solidFill>
                  <a:srgbClr val="FF0000"/>
                </a:solidFill>
              </a:rPr>
              <a:t>dấu</a:t>
            </a:r>
            <a:r>
              <a:rPr lang="en-US" sz="2800" u="sng" smtClean="0">
                <a:solidFill>
                  <a:srgbClr val="FF0000"/>
                </a:solidFill>
              </a:rPr>
              <a:t>     </a:t>
            </a:r>
            <a:r>
              <a:rPr lang="en-US" sz="2800" u="sng" err="1" smtClean="0">
                <a:solidFill>
                  <a:srgbClr val="FF0000"/>
                </a:solidFill>
              </a:rPr>
              <a:t>vào</a:t>
            </a:r>
            <a:r>
              <a:rPr lang="en-US" sz="2800" u="sng" smtClean="0">
                <a:solidFill>
                  <a:srgbClr val="FF0000"/>
                </a:solidFill>
              </a:rPr>
              <a:t>      ở </a:t>
            </a:r>
            <a:r>
              <a:rPr lang="en-US" sz="2800" u="sng" err="1" smtClean="0">
                <a:solidFill>
                  <a:srgbClr val="FF0000"/>
                </a:solidFill>
              </a:rPr>
              <a:t>sau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câu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đúng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endParaRPr lang="en-US" sz="2800" u="sng">
              <a:solidFill>
                <a:srgbClr val="FF00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3735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sz="2800" smtClean="0">
                <a:solidFill>
                  <a:srgbClr val="0070C0"/>
                </a:solidFill>
              </a:rPr>
              <a:t>   </a:t>
            </a:r>
            <a:r>
              <a:rPr lang="en-US" sz="2800" err="1" smtClean="0">
                <a:solidFill>
                  <a:srgbClr val="0070C0"/>
                </a:solidFill>
              </a:rPr>
              <a:t>Để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mở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LOP41 </a:t>
            </a:r>
            <a:r>
              <a:rPr lang="en-US" sz="2800" err="1" smtClean="0">
                <a:solidFill>
                  <a:srgbClr val="0070C0"/>
                </a:solidFill>
              </a:rPr>
              <a:t>em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phải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thực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hiện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thao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tác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nào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sau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đây</a:t>
            </a:r>
            <a:r>
              <a:rPr lang="en-US" sz="2800" smtClean="0">
                <a:solidFill>
                  <a:srgbClr val="0070C0"/>
                </a:solidFill>
              </a:rPr>
              <a:t>:</a:t>
            </a:r>
          </a:p>
          <a:p>
            <a:pPr>
              <a:spcAft>
                <a:spcPts val="600"/>
              </a:spcAft>
            </a:pPr>
            <a:r>
              <a:rPr lang="en-US" sz="2400" err="1" smtClean="0">
                <a:solidFill>
                  <a:srgbClr val="0070C0"/>
                </a:solidFill>
              </a:rPr>
              <a:t>Nháy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nút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phải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chuột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vào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thư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mục</a:t>
            </a:r>
            <a:r>
              <a:rPr lang="en-US" sz="2400" smtClean="0">
                <a:solidFill>
                  <a:srgbClr val="0070C0"/>
                </a:solidFill>
              </a:rPr>
              <a:t> LOP41, </a:t>
            </a:r>
            <a:r>
              <a:rPr lang="en-US" sz="2400" err="1" smtClean="0">
                <a:solidFill>
                  <a:srgbClr val="0070C0"/>
                </a:solidFill>
              </a:rPr>
              <a:t>chọn</a:t>
            </a:r>
            <a:r>
              <a:rPr lang="en-US" sz="2400" smtClean="0">
                <a:solidFill>
                  <a:srgbClr val="0070C0"/>
                </a:solidFill>
              </a:rPr>
              <a:t> Open</a:t>
            </a:r>
          </a:p>
          <a:p>
            <a:pPr>
              <a:spcAft>
                <a:spcPts val="600"/>
              </a:spcAft>
            </a:pPr>
            <a:r>
              <a:rPr lang="en-US" sz="2400" err="1" smtClean="0">
                <a:solidFill>
                  <a:srgbClr val="0070C0"/>
                </a:solidFill>
              </a:rPr>
              <a:t>Nháy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nút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phải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chuột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vào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thư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mục</a:t>
            </a:r>
            <a:r>
              <a:rPr lang="en-US" sz="2400" smtClean="0">
                <a:solidFill>
                  <a:srgbClr val="0070C0"/>
                </a:solidFill>
              </a:rPr>
              <a:t> LOP41, </a:t>
            </a:r>
            <a:r>
              <a:rPr lang="en-US" sz="2400" err="1" smtClean="0">
                <a:solidFill>
                  <a:srgbClr val="0070C0"/>
                </a:solidFill>
              </a:rPr>
              <a:t>chọn</a:t>
            </a:r>
            <a:r>
              <a:rPr lang="en-US" sz="2400" smtClean="0">
                <a:solidFill>
                  <a:srgbClr val="0070C0"/>
                </a:solidFill>
              </a:rPr>
              <a:t> New</a:t>
            </a:r>
          </a:p>
          <a:p>
            <a:pPr>
              <a:spcAft>
                <a:spcPts val="600"/>
              </a:spcAft>
            </a:pPr>
            <a:r>
              <a:rPr lang="en-US" sz="2400" err="1" smtClean="0">
                <a:solidFill>
                  <a:srgbClr val="0070C0"/>
                </a:solidFill>
              </a:rPr>
              <a:t>Nháy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nút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phải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chuột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vào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thư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mục</a:t>
            </a:r>
            <a:r>
              <a:rPr lang="en-US" sz="2400" smtClean="0">
                <a:solidFill>
                  <a:srgbClr val="0070C0"/>
                </a:solidFill>
              </a:rPr>
              <a:t> LOP41</a:t>
            </a:r>
          </a:p>
          <a:p>
            <a:pPr>
              <a:spcAft>
                <a:spcPts val="600"/>
              </a:spcAft>
            </a:pPr>
            <a:r>
              <a:rPr lang="en-US" sz="2400" err="1" smtClean="0">
                <a:solidFill>
                  <a:srgbClr val="0070C0"/>
                </a:solidFill>
              </a:rPr>
              <a:t>Nháy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đúp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chuột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vào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thư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mục</a:t>
            </a:r>
            <a:r>
              <a:rPr lang="en-US" sz="2400" smtClean="0">
                <a:solidFill>
                  <a:srgbClr val="0070C0"/>
                </a:solidFill>
              </a:rPr>
              <a:t> LOP41</a:t>
            </a: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2: CÁC THAO TÁC VỚI THƯ MỤC  </a:t>
            </a:r>
            <a:endParaRPr lang="en-US" sz="3600" b="1" cap="none" spc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sp>
        <p:nvSpPr>
          <p:cNvPr id="12" name="Rounded Rectangle 11"/>
          <p:cNvSpPr/>
          <p:nvPr/>
        </p:nvSpPr>
        <p:spPr>
          <a:xfrm>
            <a:off x="3352800" y="10668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286000" y="1143000"/>
            <a:ext cx="304800" cy="304800"/>
            <a:chOff x="2362200" y="3048000"/>
            <a:chExt cx="304800" cy="304800"/>
          </a:xfrm>
        </p:grpSpPr>
        <p:cxnSp>
          <p:nvCxnSpPr>
            <p:cNvPr id="15" name="Straight Connector 14"/>
            <p:cNvCxnSpPr/>
            <p:nvPr/>
          </p:nvCxnSpPr>
          <p:spPr>
            <a:xfrm rot="5400000" flipH="1" flipV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9" name="Rounded Rectangle 18"/>
          <p:cNvSpPr/>
          <p:nvPr/>
        </p:nvSpPr>
        <p:spPr>
          <a:xfrm>
            <a:off x="7924800" y="27432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7924800" y="32004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7924800" y="43434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7924800" y="38100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8001000" y="2819400"/>
            <a:ext cx="304800" cy="304800"/>
            <a:chOff x="2362200" y="3048000"/>
            <a:chExt cx="304800" cy="304800"/>
          </a:xfrm>
        </p:grpSpPr>
        <p:cxnSp>
          <p:nvCxnSpPr>
            <p:cNvPr id="27" name="Straight Connector 26"/>
            <p:cNvCxnSpPr/>
            <p:nvPr/>
          </p:nvCxnSpPr>
          <p:spPr>
            <a:xfrm rot="5400000" flipH="1" flipV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8001000" y="4419600"/>
            <a:ext cx="304800" cy="304800"/>
            <a:chOff x="2362200" y="3048000"/>
            <a:chExt cx="304800" cy="304800"/>
          </a:xfrm>
        </p:grpSpPr>
        <p:cxnSp>
          <p:nvCxnSpPr>
            <p:cNvPr id="33" name="Straight Connector 32"/>
            <p:cNvCxnSpPr/>
            <p:nvPr/>
          </p:nvCxnSpPr>
          <p:spPr>
            <a:xfrm rot="5400000" flipH="1" flipV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19" grpId="0" animBg="1"/>
      <p:bldP spid="20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2. Sao chép (Copy) thư mục</a:t>
            </a:r>
            <a:endParaRPr lang="en-US" sz="3200" u="sng">
              <a:solidFill>
                <a:srgbClr val="FF0000"/>
              </a:solidFill>
            </a:endParaRP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2: CÁC THAO TÁC VỚI THƯ MỤC  </a:t>
            </a:r>
            <a:endParaRPr lang="en-US" sz="3600" b="1" cap="none" spc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228600" y="1524000"/>
            <a:ext cx="5105400" cy="4953000"/>
          </a:xfrm>
        </p:spPr>
        <p:txBody>
          <a:bodyPr/>
          <a:lstStyle/>
          <a:p>
            <a:pPr>
              <a:buNone/>
            </a:pPr>
            <a:r>
              <a:rPr lang="en-US" smtClean="0">
                <a:solidFill>
                  <a:srgbClr val="0070C0"/>
                </a:solidFill>
              </a:rPr>
              <a:t>   Các thao tác sao chép thư mục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1: Nháy phải chuột vào thư mục cần sao chép, chọn Copy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2: Mở thư mục sẽ chứa, nháy phải chuột, chọn Paste</a:t>
            </a:r>
            <a:endParaRPr lang="en-US">
              <a:solidFill>
                <a:srgbClr val="0070C0"/>
              </a:solidFill>
            </a:endParaRPr>
          </a:p>
        </p:txBody>
      </p:sp>
      <p:pic>
        <p:nvPicPr>
          <p:cNvPr id="30" name="Picture 29" descr="Untitled.png"/>
          <p:cNvPicPr>
            <a:picLocks noChangeAspect="1"/>
          </p:cNvPicPr>
          <p:nvPr/>
        </p:nvPicPr>
        <p:blipFill>
          <a:blip r:embed="rId5"/>
          <a:srcRect b="10438"/>
          <a:stretch>
            <a:fillRect/>
          </a:stretch>
        </p:blipFill>
        <p:spPr>
          <a:xfrm>
            <a:off x="5715000" y="1143000"/>
            <a:ext cx="3077005" cy="4419600"/>
          </a:xfrm>
          <a:prstGeom prst="rect">
            <a:avLst/>
          </a:prstGeom>
        </p:spPr>
      </p:pic>
      <p:pic>
        <p:nvPicPr>
          <p:cNvPr id="31" name="Picture 30" descr="Untitled 2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91200" y="2819400"/>
            <a:ext cx="2400635" cy="28102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3. Đổi tên (Rename) thư mục</a:t>
            </a:r>
            <a:endParaRPr lang="en-US" sz="3200" u="sng">
              <a:solidFill>
                <a:srgbClr val="FF0000"/>
              </a:solidFill>
            </a:endParaRP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2: CÁC THAO TÁC VỚI THƯ MỤC  </a:t>
            </a:r>
            <a:endParaRPr lang="en-US" sz="3600" b="1" cap="none" spc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sp>
        <p:nvSpPr>
          <p:cNvPr id="9" name="Content Placeholder 25"/>
          <p:cNvSpPr>
            <a:spLocks noGrp="1"/>
          </p:cNvSpPr>
          <p:nvPr>
            <p:ph idx="1"/>
          </p:nvPr>
        </p:nvSpPr>
        <p:spPr>
          <a:xfrm>
            <a:off x="381000" y="1524000"/>
            <a:ext cx="5029200" cy="4800600"/>
          </a:xfrm>
        </p:spPr>
        <p:txBody>
          <a:bodyPr/>
          <a:lstStyle/>
          <a:p>
            <a:pPr>
              <a:buNone/>
            </a:pPr>
            <a:r>
              <a:rPr lang="en-US" smtClean="0">
                <a:solidFill>
                  <a:srgbClr val="0070C0"/>
                </a:solidFill>
              </a:rPr>
              <a:t>   Các thao tác đổi tên thư mục: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1: Nháy phải chuột vào thư mục cần đổi tên, chọn Rename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2: Gõ tên mới cho thư mục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3: Nhấn Enter</a:t>
            </a:r>
            <a:endParaRPr lang="en-US">
              <a:solidFill>
                <a:srgbClr val="0070C0"/>
              </a:solidFill>
            </a:endParaRPr>
          </a:p>
        </p:txBody>
      </p:sp>
      <p:pic>
        <p:nvPicPr>
          <p:cNvPr id="11" name="Picture 10" descr="Untitled 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0" y="1219200"/>
            <a:ext cx="2991268" cy="48965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4. Xóa (Delete) thư mục</a:t>
            </a:r>
            <a:endParaRPr lang="en-US" sz="3200" u="sng">
              <a:solidFill>
                <a:srgbClr val="FF0000"/>
              </a:solidFill>
            </a:endParaRP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2: CÁC THAO TÁC VỚI THƯ MỤC  </a:t>
            </a:r>
            <a:endParaRPr lang="en-US" sz="3600" b="1" cap="none" spc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sp>
        <p:nvSpPr>
          <p:cNvPr id="9" name="Content Placeholder 25"/>
          <p:cNvSpPr>
            <a:spLocks noGrp="1"/>
          </p:cNvSpPr>
          <p:nvPr>
            <p:ph idx="1"/>
          </p:nvPr>
        </p:nvSpPr>
        <p:spPr>
          <a:xfrm>
            <a:off x="609600" y="1524000"/>
            <a:ext cx="4495800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mtClean="0">
                <a:solidFill>
                  <a:srgbClr val="0070C0"/>
                </a:solidFill>
              </a:rPr>
              <a:t>   Các thao tác xóa thư mục: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1: Nháy phải chuột vào thư mục cần xóa, chọn Delete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2: Nhấn Enter</a:t>
            </a:r>
            <a:endParaRPr lang="en-US">
              <a:solidFill>
                <a:srgbClr val="0070C0"/>
              </a:solidFill>
            </a:endParaRPr>
          </a:p>
        </p:txBody>
      </p:sp>
      <p:pic>
        <p:nvPicPr>
          <p:cNvPr id="11" name="Picture 10" descr="Untitled 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990600"/>
            <a:ext cx="3010320" cy="49251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Thực hành</a:t>
            </a:r>
            <a:endParaRPr lang="en-US" sz="3200" u="sng">
              <a:solidFill>
                <a:srgbClr val="FF0000"/>
              </a:solidFill>
            </a:endParaRP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2: CÁC THAO TÁC VỚI THƯ MỤC  </a:t>
            </a:r>
            <a:endParaRPr lang="en-US" sz="3600" b="1" cap="none" spc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876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mtClean="0">
                <a:solidFill>
                  <a:srgbClr val="0070C0"/>
                </a:solidFill>
              </a:rPr>
              <a:t>Mở thư mục LOP41 đã tạo:</a:t>
            </a:r>
          </a:p>
          <a:p>
            <a:pPr lvl="1"/>
            <a:r>
              <a:rPr lang="en-US" smtClean="0">
                <a:solidFill>
                  <a:srgbClr val="0070C0"/>
                </a:solidFill>
              </a:rPr>
              <a:t>Trong thư mục LOP41, tạo thư mực TO4</a:t>
            </a:r>
          </a:p>
          <a:p>
            <a:pPr lvl="1"/>
            <a:r>
              <a:rPr lang="en-US" smtClean="0">
                <a:solidFill>
                  <a:srgbClr val="0070C0"/>
                </a:solidFill>
              </a:rPr>
              <a:t>Copy các thư muc: AN, BINH, KHIEM từ thư mục TO1 vào thư mục TO4</a:t>
            </a:r>
          </a:p>
          <a:p>
            <a:pPr lvl="1"/>
            <a:r>
              <a:rPr lang="en-US" smtClean="0">
                <a:solidFill>
                  <a:srgbClr val="0070C0"/>
                </a:solidFill>
              </a:rPr>
              <a:t>Đổi các tên AN, BINH, KHIEM thành LAN, NGỌC, TUAN</a:t>
            </a:r>
            <a:endParaRPr lang="en-US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Thực hành</a:t>
            </a:r>
            <a:endParaRPr lang="en-US" sz="3200" u="sng">
              <a:solidFill>
                <a:srgbClr val="FF0000"/>
              </a:solidFill>
            </a:endParaRP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2: CÁC THAO TÁC VỚI THƯ MỤC  </a:t>
            </a:r>
            <a:endParaRPr lang="en-US" sz="3600" b="1" cap="none" spc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41"/>
          <p:cNvSpPr>
            <a:spLocks noChangeArrowheads="1"/>
          </p:cNvSpPr>
          <p:nvPr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GB" altLang="vi-VN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2672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smtClean="0">
                <a:solidFill>
                  <a:srgbClr val="0070C0"/>
                </a:solidFill>
              </a:rPr>
              <a:t>Trong thư mục LOP41, tạo thư mục Sơn Ca.</a:t>
            </a:r>
          </a:p>
          <a:p>
            <a:pPr marL="514350" indent="-514350">
              <a:buNone/>
            </a:pPr>
            <a:r>
              <a:rPr lang="en-US" smtClean="0">
                <a:solidFill>
                  <a:srgbClr val="0070C0"/>
                </a:solidFill>
              </a:rPr>
              <a:t> * Điền từ  </a:t>
            </a:r>
          </a:p>
          <a:p>
            <a:pPr marL="514350" indent="-514350">
              <a:buNone/>
            </a:pPr>
            <a:r>
              <a:rPr lang="en-US" smtClean="0">
                <a:solidFill>
                  <a:srgbClr val="0070C0"/>
                </a:solidFill>
              </a:rPr>
              <a:t>    Để thực hiện thao tác sao chép thư mục Sơn Ca từ thư mục LOP41 sang thư mục LOP42</a:t>
            </a:r>
          </a:p>
          <a:p>
            <a:pPr marL="971550" lvl="1" indent="-514350"/>
            <a:r>
              <a:rPr lang="en-US" smtClean="0">
                <a:solidFill>
                  <a:srgbClr val="0070C0"/>
                </a:solidFill>
              </a:rPr>
              <a:t>Bước 1: Mở thư mục LOP41, nháy .. ……………. vào thư mục ……….rồi chọn ……………</a:t>
            </a:r>
          </a:p>
          <a:p>
            <a:pPr marL="971550" lvl="1" indent="-514350"/>
            <a:r>
              <a:rPr lang="en-US" smtClean="0">
                <a:solidFill>
                  <a:srgbClr val="0070C0"/>
                </a:solidFill>
              </a:rPr>
              <a:t>Bước 2: Mở thư mục …………, nháy nút phải chuột, chọn …………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52800" y="4267200"/>
            <a:ext cx="1143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LOP41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81800" y="3810000"/>
            <a:ext cx="23622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smtClean="0">
                <a:solidFill>
                  <a:srgbClr val="FF0000"/>
                </a:solidFill>
              </a:rPr>
              <a:t>nút phải chuột</a:t>
            </a:r>
            <a:endParaRPr lang="en-US" sz="260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0" y="4191000"/>
            <a:ext cx="998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Cop</a:t>
            </a:r>
            <a:r>
              <a:rPr lang="en-US" sz="2400" smtClean="0">
                <a:solidFill>
                  <a:srgbClr val="FF0000"/>
                </a:solidFill>
              </a:rPr>
              <a:t>y</a:t>
            </a:r>
            <a:endParaRPr lang="en-US" sz="2400"/>
          </a:p>
        </p:txBody>
      </p:sp>
      <p:sp>
        <p:nvSpPr>
          <p:cNvPr id="13" name="Rectangle 12"/>
          <p:cNvSpPr/>
          <p:nvPr/>
        </p:nvSpPr>
        <p:spPr>
          <a:xfrm>
            <a:off x="4800600" y="4800600"/>
            <a:ext cx="1143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LOP42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76600" y="5181600"/>
            <a:ext cx="1103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Paste</a:t>
            </a:r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  <p:bldP spid="9" grpId="0"/>
      <p:bldP spid="11" grpId="0"/>
      <p:bldP spid="12" grpId="0"/>
      <p:bldP spid="13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</TotalTime>
  <Words>592</Words>
  <Application>Microsoft Office PowerPoint</Application>
  <PresentationFormat>On-screen Show (4:3)</PresentationFormat>
  <Paragraphs>70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BÀI 2: CÁC THAO TÁC VỚI THƯ MỤC (2 tiết)</vt:lpstr>
      <vt:lpstr>1. Nhắc lại kiến thức</vt:lpstr>
      <vt:lpstr>PowerPoint Presentation</vt:lpstr>
      <vt:lpstr>c. Đánh dấu     vào      ở sau câu đúng </vt:lpstr>
      <vt:lpstr>2. Sao chép (Copy) thư mục</vt:lpstr>
      <vt:lpstr>3. Đổi tên (Rename) thư mục</vt:lpstr>
      <vt:lpstr>4. Xóa (Delete) thư mục</vt:lpstr>
      <vt:lpstr>Thực hành</vt:lpstr>
      <vt:lpstr>Thực hành</vt:lpstr>
      <vt:lpstr>Ghi nhớ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3: THƯ ĐIỆN TỬ</dc:title>
  <dc:creator>User</dc:creator>
  <cp:lastModifiedBy>VHL</cp:lastModifiedBy>
  <cp:revision>57</cp:revision>
  <dcterms:created xsi:type="dcterms:W3CDTF">2017-09-12T01:40:07Z</dcterms:created>
  <dcterms:modified xsi:type="dcterms:W3CDTF">2020-09-17T08:55:19Z</dcterms:modified>
</cp:coreProperties>
</file>