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7" r:id="rId2"/>
    <p:sldId id="268" r:id="rId3"/>
    <p:sldId id="269" r:id="rId4"/>
    <p:sldId id="270" r:id="rId5"/>
    <p:sldId id="274" r:id="rId6"/>
    <p:sldId id="273" r:id="rId7"/>
    <p:sldId id="258" r:id="rId8"/>
    <p:sldId id="259" r:id="rId9"/>
    <p:sldId id="262" r:id="rId10"/>
    <p:sldId id="261" r:id="rId11"/>
    <p:sldId id="263" r:id="rId12"/>
    <p:sldId id="267" r:id="rId13"/>
    <p:sldId id="266" r:id="rId14"/>
    <p:sldId id="265" r:id="rId15"/>
    <p:sldId id="264" r:id="rId16"/>
    <p:sldId id="275" r:id="rId17"/>
    <p:sldId id="276" r:id="rId18"/>
    <p:sldId id="278" r:id="rId19"/>
    <p:sldId id="277" r:id="rId20"/>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5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FE1319E-6277-4E16-B996-5F87D83CD783}" type="datetimeFigureOut">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AD2E-1036-4A94-A736-A03E8B95C3F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E1319E-6277-4E16-B996-5F87D83CD783}" type="datetimeFigureOut">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AD2E-1036-4A94-A736-A03E8B95C3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FE1319E-6277-4E16-B996-5F87D83CD783}" type="datetimeFigureOut">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AD2E-1036-4A94-A736-A03E8B95C3F8}"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E1319E-6277-4E16-B996-5F87D83CD783}" type="datetimeFigureOut">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AD2E-1036-4A94-A736-A03E8B95C3F8}"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E1319E-6277-4E16-B996-5F87D83CD783}" type="datetimeFigureOut">
              <a:rPr lang="en-US" smtClean="0"/>
              <a:t>9/8/2018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AD2E-1036-4A94-A736-A03E8B95C3F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FE1319E-6277-4E16-B996-5F87D83CD783}" type="datetimeFigureOut">
              <a:rPr lang="en-US" smtClean="0"/>
              <a:t>9/8/2018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1AD2E-1036-4A94-A736-A03E8B95C3F8}"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E1319E-6277-4E16-B996-5F87D83CD783}" type="datetimeFigureOut">
              <a:rPr lang="en-US" smtClean="0"/>
              <a:t>9/8/2018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E1AD2E-1036-4A94-A736-A03E8B95C3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E1319E-6277-4E16-B996-5F87D83CD783}" type="datetimeFigureOut">
              <a:rPr lang="en-US" smtClean="0"/>
              <a:t>9/8/2018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E1AD2E-1036-4A94-A736-A03E8B95C3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FE1319E-6277-4E16-B996-5F87D83CD783}" type="datetimeFigureOut">
              <a:rPr lang="en-US" smtClean="0"/>
              <a:t>9/8/2018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E1AD2E-1036-4A94-A736-A03E8B95C3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FE1319E-6277-4E16-B996-5F87D83CD783}" type="datetimeFigureOut">
              <a:rPr lang="en-US" smtClean="0"/>
              <a:t>9/8/2018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1AD2E-1036-4A94-A736-A03E8B95C3F8}"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E1319E-6277-4E16-B996-5F87D83CD783}" type="datetimeFigureOut">
              <a:rPr lang="en-US" smtClean="0"/>
              <a:t>9/8/2018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1AD2E-1036-4A94-A736-A03E8B95C3F8}"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FE1319E-6277-4E16-B996-5F87D83CD783}" type="datetimeFigureOut">
              <a:rPr lang="en-US" smtClean="0"/>
              <a:t>9/8/2018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0E1AD2E-1036-4A94-A736-A03E8B95C3F8}"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nvbinh*19.5.2006@gmail.com" TargetMode="External"/><Relationship Id="rId2" Type="http://schemas.openxmlformats.org/officeDocument/2006/relationships/hyperlink" Target="mailto:nvbinh.19.5.2006@gmail.com" TargetMode="External"/><Relationship Id="rId1" Type="http://schemas.openxmlformats.org/officeDocument/2006/relationships/slideLayout" Target="../slideLayouts/slideLayout2.xml"/><Relationship Id="rId5" Type="http://schemas.openxmlformats.org/officeDocument/2006/relationships/hyperlink" Target="mailto:nvb&#237;nh90506@yahoo.com.vn" TargetMode="External"/><Relationship Id="rId4" Type="http://schemas.openxmlformats.org/officeDocument/2006/relationships/hyperlink" Target="mailto:nvbinh5A@yahoo.com.v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d&#249;ng@yahoo.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vsmail.vn/dich-vu-email-server/"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Bài</a:t>
            </a:r>
            <a:r>
              <a:rPr lang="en-US" dirty="0"/>
              <a:t> </a:t>
            </a:r>
            <a:r>
              <a:rPr lang="en-US" dirty="0" smtClean="0"/>
              <a:t>3: THƯ ĐIỆN TỬ (EMAIL)</a:t>
            </a:r>
            <a:endParaRPr lang="en-US" dirty="0"/>
          </a:p>
        </p:txBody>
      </p:sp>
    </p:spTree>
    <p:extLst>
      <p:ext uri="{BB962C8B-B14F-4D97-AF65-F5344CB8AC3E}">
        <p14:creationId xmlns:p14="http://schemas.microsoft.com/office/powerpoint/2010/main" val="2481242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A.HOẠT ĐỘNG CƠ BẢN</a:t>
            </a:r>
            <a:endParaRPr lang="en-US" dirty="0"/>
          </a:p>
        </p:txBody>
      </p:sp>
      <p:sp>
        <p:nvSpPr>
          <p:cNvPr id="4" name="TextBox 3"/>
          <p:cNvSpPr txBox="1"/>
          <p:nvPr/>
        </p:nvSpPr>
        <p:spPr>
          <a:xfrm>
            <a:off x="221673" y="1717964"/>
            <a:ext cx="8763000" cy="4832092"/>
          </a:xfrm>
          <a:prstGeom prst="rect">
            <a:avLst/>
          </a:prstGeom>
          <a:noFill/>
        </p:spPr>
        <p:txBody>
          <a:bodyPr wrap="square" rtlCol="0">
            <a:spAutoFit/>
          </a:bodyPr>
          <a:lstStyle/>
          <a:p>
            <a:pPr fontAlgn="base"/>
            <a:r>
              <a:rPr lang="vi-VN" sz="2800" dirty="0" smtClean="0">
                <a:latin typeface="Times New Roman" pitchFamily="18" charset="0"/>
                <a:cs typeface="Times New Roman" pitchFamily="18" charset="0"/>
              </a:rPr>
              <a:t>Một hộp thư điện tử có địa chỉ như thế nào?</a:t>
            </a:r>
          </a:p>
          <a:p>
            <a:pPr fontAlgn="base"/>
            <a:r>
              <a:rPr lang="vi-VN" sz="2800" dirty="0" smtClean="0">
                <a:latin typeface="Times New Roman" pitchFamily="18" charset="0"/>
                <a:cs typeface="Times New Roman" pitchFamily="18" charset="0"/>
              </a:rPr>
              <a:t>Địa chỉ của một hộp thư:</a:t>
            </a:r>
          </a:p>
          <a:p>
            <a:pPr fontAlgn="base"/>
            <a:r>
              <a:rPr lang="vi-VN" sz="2800" dirty="0" smtClean="0">
                <a:solidFill>
                  <a:srgbClr val="FF0000"/>
                </a:solidFill>
                <a:latin typeface="Times New Roman" pitchFamily="18" charset="0"/>
                <a:cs typeface="Times New Roman" pitchFamily="18" charset="0"/>
              </a:rPr>
              <a:t>&lt;Tên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dùng</a:t>
            </a:r>
            <a:r>
              <a:rPr lang="vi-VN" sz="2800" dirty="0" smtClean="0">
                <a:solidFill>
                  <a:srgbClr val="FF0000"/>
                </a:solidFill>
                <a:latin typeface="Times New Roman" pitchFamily="18" charset="0"/>
                <a:cs typeface="Times New Roman" pitchFamily="18" charset="0"/>
              </a:rPr>
              <a:t>&gt;@&lt;Tên </a:t>
            </a:r>
            <a:r>
              <a:rPr lang="en-US" sz="2800" dirty="0" err="1" smtClean="0">
                <a:solidFill>
                  <a:srgbClr val="FF0000"/>
                </a:solidFill>
                <a:latin typeface="Times New Roman" pitchFamily="18" charset="0"/>
                <a:cs typeface="Times New Roman" pitchFamily="18" charset="0"/>
              </a:rPr>
              <a:t>nhà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cung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cấp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dịch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vụ</a:t>
            </a:r>
            <a:r>
              <a:rPr lang="vi-VN" sz="2800" dirty="0" smtClean="0">
                <a:solidFill>
                  <a:srgbClr val="FF0000"/>
                </a:solidFill>
                <a:latin typeface="Times New Roman" pitchFamily="18" charset="0"/>
                <a:cs typeface="Times New Roman" pitchFamily="18" charset="0"/>
              </a:rPr>
              <a:t>&gt;</a:t>
            </a:r>
          </a:p>
          <a:p>
            <a:pPr fontAlgn="base"/>
            <a:r>
              <a:rPr lang="vi-VN" sz="2800" dirty="0" smtClean="0">
                <a:latin typeface="Times New Roman" pitchFamily="18" charset="0"/>
                <a:cs typeface="Times New Roman" pitchFamily="18" charset="0"/>
              </a:rPr>
              <a:t>VD: ngochoa@gmail.com</a:t>
            </a:r>
          </a:p>
          <a:p>
            <a:pPr fontAlgn="base"/>
            <a:r>
              <a:rPr lang="vi-VN" sz="2800" dirty="0" smtClean="0">
                <a:solidFill>
                  <a:srgbClr val="FF0000"/>
                </a:solidFill>
                <a:latin typeface="Times New Roman" pitchFamily="18" charset="0"/>
                <a:cs typeface="Times New Roman" pitchFamily="18" charset="0"/>
              </a:rPr>
              <a:t>b. Nhận và gửi thư</a:t>
            </a:r>
          </a:p>
          <a:p>
            <a:pPr fontAlgn="base"/>
            <a:r>
              <a:rPr lang="vi-VN" sz="2800" dirty="0" smtClean="0">
                <a:latin typeface="Times New Roman" pitchFamily="18" charset="0"/>
                <a:cs typeface="Times New Roman" pitchFamily="18" charset="0"/>
              </a:rPr>
              <a:t>Để truy cập hộp thư điện tử, ta thực hiện:  Truy cập trang web cung cấp dịch vụ thư điện tử</a:t>
            </a:r>
          </a:p>
          <a:p>
            <a:pPr fontAlgn="base"/>
            <a:r>
              <a:rPr lang="vi-VN" sz="2800" dirty="0" smtClean="0">
                <a:latin typeface="Times New Roman" pitchFamily="18" charset="0"/>
                <a:cs typeface="Times New Roman" pitchFamily="18" charset="0"/>
              </a:rPr>
              <a:t>Đăng nhập vào hộp thư điện tử bằng cách gõ tên đăng nhập (user name), mật khẩu (pass word) -&gt; Nhấn Enter (hoặc nháy nút Đăng nhập)</a:t>
            </a:r>
          </a:p>
          <a:p>
            <a:endParaRPr lang="en-US" sz="2800" dirty="0"/>
          </a:p>
        </p:txBody>
      </p:sp>
    </p:spTree>
    <p:extLst>
      <p:ext uri="{BB962C8B-B14F-4D97-AF65-F5344CB8AC3E}">
        <p14:creationId xmlns:p14="http://schemas.microsoft.com/office/powerpoint/2010/main" val="23104486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A.HOẠT ĐỘNG CƠ BẢN</a:t>
            </a:r>
            <a:endParaRPr lang="en-US" dirty="0"/>
          </a:p>
        </p:txBody>
      </p:sp>
      <p:sp>
        <p:nvSpPr>
          <p:cNvPr id="4" name="TextBox 3"/>
          <p:cNvSpPr txBox="1"/>
          <p:nvPr/>
        </p:nvSpPr>
        <p:spPr>
          <a:xfrm>
            <a:off x="304800" y="2209800"/>
            <a:ext cx="7696200" cy="3970318"/>
          </a:xfrm>
          <a:prstGeom prst="rect">
            <a:avLst/>
          </a:prstGeom>
          <a:noFill/>
        </p:spPr>
        <p:txBody>
          <a:bodyPr wrap="square" rtlCol="0">
            <a:spAutoFit/>
          </a:bodyPr>
          <a:lstStyle/>
          <a:p>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5 </a:t>
            </a:r>
            <a:r>
              <a:rPr lang="en-US" sz="3600" dirty="0" err="1" smtClean="0">
                <a:latin typeface="Times New Roman" pitchFamily="18" charset="0"/>
                <a:cs typeface="Times New Roman" pitchFamily="18" charset="0"/>
              </a:rPr>
              <a:t>bước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đăng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thư</a:t>
            </a:r>
            <a:r>
              <a:rPr lang="en-US" sz="3600" dirty="0" smtClean="0">
                <a:latin typeface="Times New Roman" pitchFamily="18" charset="0"/>
                <a:cs typeface="Times New Roman" pitchFamily="18" charset="0"/>
              </a:rPr>
              <a:t>:</a:t>
            </a:r>
          </a:p>
          <a:p>
            <a:r>
              <a:rPr lang="en-US" sz="3600" dirty="0" err="1" smtClean="0">
                <a:latin typeface="Times New Roman" pitchFamily="18" charset="0"/>
                <a:cs typeface="Times New Roman" pitchFamily="18" charset="0"/>
              </a:rPr>
              <a:t>Bước</a:t>
            </a:r>
            <a:r>
              <a:rPr lang="en-US" sz="3600" dirty="0" smtClean="0">
                <a:latin typeface="Times New Roman" pitchFamily="18" charset="0"/>
                <a:cs typeface="Times New Roman" pitchFamily="18" charset="0"/>
              </a:rPr>
              <a:t> 1:Truy </a:t>
            </a:r>
            <a:r>
              <a:rPr lang="en-US" sz="3600" dirty="0" err="1" smtClean="0">
                <a:latin typeface="Times New Roman" pitchFamily="18" charset="0"/>
                <a:cs typeface="Times New Roman" pitchFamily="18" charset="0"/>
              </a:rPr>
              <a:t>cập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trang</a:t>
            </a:r>
            <a:r>
              <a:rPr lang="en-US" sz="3600" dirty="0" smtClean="0">
                <a:latin typeface="Times New Roman" pitchFamily="18" charset="0"/>
                <a:cs typeface="Times New Roman" pitchFamily="18" charset="0"/>
              </a:rPr>
              <a:t> web </a:t>
            </a:r>
            <a:r>
              <a:rPr lang="en-US" sz="3600" dirty="0" err="1" smtClean="0">
                <a:latin typeface="Times New Roman" pitchFamily="18" charset="0"/>
                <a:cs typeface="Times New Roman" pitchFamily="18" charset="0"/>
              </a:rPr>
              <a:t>thư</a:t>
            </a:r>
            <a:r>
              <a:rPr lang="en-US" sz="3600" dirty="0" err="1" smtClean="0">
                <a:latin typeface="Times New Roman" pitchFamily="18" charset="0"/>
                <a:cs typeface="Times New Roman" pitchFamily="18" charset="0"/>
                <a:sym typeface="Wingdings" pitchFamily="2" charset="2"/>
              </a:rPr>
              <a:t>chọn</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mục</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Đăng</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nhập</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2:Nhập </a:t>
            </a:r>
            <a:r>
              <a:rPr lang="en-US" sz="3600" dirty="0" err="1" smtClean="0">
                <a:latin typeface="Times New Roman" pitchFamily="18" charset="0"/>
                <a:cs typeface="Times New Roman" pitchFamily="18" charset="0"/>
                <a:sym typeface="Wingdings" pitchFamily="2" charset="2"/>
              </a:rPr>
              <a:t>tên</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người</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dùng</a:t>
            </a:r>
            <a:endParaRPr lang="en-US" sz="3600" dirty="0" smtClean="0">
              <a:latin typeface="Times New Roman" pitchFamily="18" charset="0"/>
              <a:cs typeface="Times New Roman" pitchFamily="18" charset="0"/>
              <a:sym typeface="Wingdings" pitchFamily="2" charset="2"/>
            </a:endParaRP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3:Nhập </a:t>
            </a:r>
            <a:r>
              <a:rPr lang="en-US" sz="3600" dirty="0" err="1" smtClean="0">
                <a:latin typeface="Times New Roman" pitchFamily="18" charset="0"/>
                <a:cs typeface="Times New Roman" pitchFamily="18" charset="0"/>
                <a:sym typeface="Wingdings" pitchFamily="2" charset="2"/>
              </a:rPr>
              <a:t>mật</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khẩu</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4:Vào </a:t>
            </a:r>
            <a:r>
              <a:rPr lang="en-US" sz="3600" dirty="0" err="1" smtClean="0">
                <a:latin typeface="Times New Roman" pitchFamily="18" charset="0"/>
                <a:cs typeface="Times New Roman" pitchFamily="18" charset="0"/>
                <a:sym typeface="Wingdings" pitchFamily="2" charset="2"/>
              </a:rPr>
              <a:t>hộp</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thư</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5:Đăng </a:t>
            </a:r>
            <a:r>
              <a:rPr lang="en-US" sz="3600" dirty="0" err="1" smtClean="0">
                <a:latin typeface="Times New Roman" pitchFamily="18" charset="0"/>
                <a:cs typeface="Times New Roman" pitchFamily="18" charset="0"/>
                <a:sym typeface="Wingdings" pitchFamily="2" charset="2"/>
              </a:rPr>
              <a:t>xuất</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khỏi</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hộp</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thư</a:t>
            </a:r>
            <a:r>
              <a:rPr lang="en-US" sz="3600" dirty="0" smtClean="0">
                <a:latin typeface="Times New Roman" pitchFamily="18" charset="0"/>
                <a:cs typeface="Times New Roman" pitchFamily="18" charset="0"/>
                <a:sym typeface="Wingdings" pitchFamily="2" charset="2"/>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776080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A.HOẠT ĐỘNG CƠ BẢN</a:t>
            </a:r>
            <a:endParaRPr lang="en-US" dirty="0"/>
          </a:p>
        </p:txBody>
      </p:sp>
      <p:sp>
        <p:nvSpPr>
          <p:cNvPr id="2" name="TextBox 1"/>
          <p:cNvSpPr txBox="1"/>
          <p:nvPr/>
        </p:nvSpPr>
        <p:spPr>
          <a:xfrm>
            <a:off x="145465" y="1676400"/>
            <a:ext cx="8763000" cy="4401205"/>
          </a:xfrm>
          <a:prstGeom prst="rect">
            <a:avLst/>
          </a:prstGeom>
          <a:noFill/>
        </p:spPr>
        <p:txBody>
          <a:bodyPr wrap="square" rtlCol="0">
            <a:spAutoFit/>
          </a:bodyPr>
          <a:lstStyle/>
          <a:p>
            <a:pPr fontAlgn="base"/>
            <a:r>
              <a:rPr lang="vi-VN" sz="2800" b="1" dirty="0">
                <a:latin typeface="Times New Roman" pitchFamily="18" charset="0"/>
                <a:cs typeface="Times New Roman" pitchFamily="18" charset="0"/>
              </a:rPr>
              <a:t>Dịch vụ thư điện tử cung cấp những chức năng gì ?</a:t>
            </a:r>
          </a:p>
          <a:p>
            <a:pPr fontAlgn="base"/>
            <a:r>
              <a:rPr lang="vi-VN" sz="2800" dirty="0">
                <a:latin typeface="Times New Roman" pitchFamily="18" charset="0"/>
                <a:cs typeface="Times New Roman" pitchFamily="18" charset="0"/>
              </a:rPr>
              <a:t>– Mở và xem danh sách các thư đã nhận và được lưu trong hộp thư.</a:t>
            </a:r>
          </a:p>
          <a:p>
            <a:pPr fontAlgn="base"/>
            <a:r>
              <a:rPr lang="vi-VN" sz="2800" dirty="0">
                <a:latin typeface="Times New Roman" pitchFamily="18" charset="0"/>
                <a:cs typeface="Times New Roman" pitchFamily="18" charset="0"/>
              </a:rPr>
              <a:t>– Mở và đọc nội dung của một bức thư cụ thể.</a:t>
            </a:r>
          </a:p>
          <a:p>
            <a:pPr fontAlgn="base"/>
            <a:r>
              <a:rPr lang="vi-VN" sz="2800" dirty="0">
                <a:latin typeface="Times New Roman" pitchFamily="18" charset="0"/>
                <a:cs typeface="Times New Roman" pitchFamily="18" charset="0"/>
              </a:rPr>
              <a:t>– Soạn thư và gửi thư cho một hoặc nhiều người.</a:t>
            </a:r>
          </a:p>
          <a:p>
            <a:pPr fontAlgn="base"/>
            <a:r>
              <a:rPr lang="vi-VN" sz="2800" dirty="0">
                <a:latin typeface="Times New Roman" pitchFamily="18" charset="0"/>
                <a:cs typeface="Times New Roman" pitchFamily="18" charset="0"/>
              </a:rPr>
              <a:t>– Trả lời thư.</a:t>
            </a:r>
          </a:p>
          <a:p>
            <a:pPr fontAlgn="base"/>
            <a:r>
              <a:rPr lang="vi-VN" sz="2800" dirty="0">
                <a:latin typeface="Times New Roman" pitchFamily="18" charset="0"/>
                <a:cs typeface="Times New Roman" pitchFamily="18" charset="0"/>
              </a:rPr>
              <a:t>– Chuyển tiếp thư cho một người khác.</a:t>
            </a:r>
          </a:p>
          <a:p>
            <a:pPr fontAlgn="base"/>
            <a:r>
              <a:rPr lang="en-US" sz="2800" dirty="0" smtClean="0">
                <a:latin typeface="Times New Roman" pitchFamily="18" charset="0"/>
                <a:cs typeface="Times New Roman" pitchFamily="18" charset="0"/>
              </a:rPr>
              <a:t>-Ứ</a:t>
            </a:r>
            <a:r>
              <a:rPr lang="vi-VN" sz="2800" dirty="0" smtClean="0">
                <a:latin typeface="Times New Roman" pitchFamily="18" charset="0"/>
                <a:cs typeface="Times New Roman" pitchFamily="18" charset="0"/>
              </a:rPr>
              <a:t>ng </a:t>
            </a:r>
            <a:r>
              <a:rPr lang="vi-VN" sz="2800" dirty="0">
                <a:latin typeface="Times New Roman" pitchFamily="18" charset="0"/>
                <a:cs typeface="Times New Roman" pitchFamily="18" charset="0"/>
              </a:rPr>
              <a:t>dụng thư điện tử còn được sử dụng làm marketing </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quảng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cáo</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online </a:t>
            </a:r>
            <a:r>
              <a:rPr lang="vi-VN" sz="2800" dirty="0">
                <a:latin typeface="Times New Roman" pitchFamily="18" charset="0"/>
                <a:cs typeface="Times New Roman" pitchFamily="18" charset="0"/>
              </a:rPr>
              <a:t>hiệu </a:t>
            </a:r>
            <a:r>
              <a:rPr lang="vi-VN" sz="2800" dirty="0" smtClean="0">
                <a:latin typeface="Times New Roman" pitchFamily="18" charset="0"/>
                <a:cs typeface="Times New Roman" pitchFamily="18" charset="0"/>
              </a:rPr>
              <a:t>quả</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024390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a:t>
            </a:r>
            <a:r>
              <a:rPr lang="en-US" dirty="0" smtClean="0"/>
              <a:t>.HOẠT ĐỘNG THỰC HÀNH</a:t>
            </a:r>
            <a:endParaRPr lang="en-US" dirty="0"/>
          </a:p>
        </p:txBody>
      </p:sp>
      <p:sp>
        <p:nvSpPr>
          <p:cNvPr id="2" name="TextBox 1"/>
          <p:cNvSpPr txBox="1"/>
          <p:nvPr/>
        </p:nvSpPr>
        <p:spPr>
          <a:xfrm>
            <a:off x="228600" y="1413301"/>
            <a:ext cx="8534400" cy="830997"/>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23:Điền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ô </a:t>
            </a:r>
            <a:r>
              <a:rPr lang="en-US" sz="2400" dirty="0" err="1" smtClean="0">
                <a:latin typeface="Times New Roman" pitchFamily="18" charset="0"/>
                <a:cs typeface="Times New Roman" pitchFamily="18" charset="0"/>
              </a:rPr>
              <a:t>trống</a:t>
            </a:r>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107263265"/>
              </p:ext>
            </p:extLst>
          </p:nvPr>
        </p:nvGraphicFramePr>
        <p:xfrm>
          <a:off x="0" y="2385060"/>
          <a:ext cx="9053947" cy="3741420"/>
        </p:xfrm>
        <a:graphic>
          <a:graphicData uri="http://schemas.openxmlformats.org/drawingml/2006/table">
            <a:tbl>
              <a:tblPr firstRow="1" bandRow="1">
                <a:tableStyleId>{5C22544A-7EE6-4342-B048-85BDC9FD1C3A}</a:tableStyleId>
              </a:tblPr>
              <a:tblGrid>
                <a:gridCol w="5220293"/>
                <a:gridCol w="2056711"/>
                <a:gridCol w="1776943"/>
              </a:tblGrid>
              <a:tr h="510540">
                <a:tc>
                  <a:txBody>
                    <a:bodyPr/>
                    <a:lstStyle/>
                    <a:p>
                      <a:pPr algn="ctr"/>
                      <a:r>
                        <a:rPr lang="en-US" sz="2400" b="1" dirty="0" err="1" smtClean="0">
                          <a:solidFill>
                            <a:srgbClr val="7030A0"/>
                          </a:solidFill>
                          <a:latin typeface="Times New Roman" pitchFamily="18" charset="0"/>
                          <a:cs typeface="Times New Roman" pitchFamily="18" charset="0"/>
                        </a:rPr>
                        <a:t>Địa</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chỉ</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thư</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điện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tử</a:t>
                      </a:r>
                      <a:endParaRPr lang="en-US" sz="2400" b="1" dirty="0">
                        <a:solidFill>
                          <a:srgbClr val="7030A0"/>
                        </a:solidFill>
                        <a:latin typeface="Times New Roman" pitchFamily="18" charset="0"/>
                        <a:cs typeface="Times New Roman" pitchFamily="18" charset="0"/>
                      </a:endParaRPr>
                    </a:p>
                  </a:txBody>
                  <a:tcPr/>
                </a:tc>
                <a:tc>
                  <a:txBody>
                    <a:bodyPr/>
                    <a:lstStyle/>
                    <a:p>
                      <a:pPr algn="ctr"/>
                      <a:r>
                        <a:rPr lang="en-US" sz="2400" b="1" dirty="0" err="1" smtClean="0">
                          <a:solidFill>
                            <a:srgbClr val="7030A0"/>
                          </a:solidFill>
                          <a:latin typeface="Times New Roman" pitchFamily="18" charset="0"/>
                          <a:cs typeface="Times New Roman" pitchFamily="18" charset="0"/>
                        </a:rPr>
                        <a:t>Tên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người</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dùng</a:t>
                      </a:r>
                      <a:endParaRPr lang="en-US" sz="2400" b="1" dirty="0">
                        <a:solidFill>
                          <a:srgbClr val="7030A0"/>
                        </a:solidFill>
                        <a:latin typeface="Times New Roman" pitchFamily="18" charset="0"/>
                        <a:cs typeface="Times New Roman" pitchFamily="18" charset="0"/>
                      </a:endParaRPr>
                    </a:p>
                  </a:txBody>
                  <a:tcPr/>
                </a:tc>
                <a:tc>
                  <a:txBody>
                    <a:bodyPr/>
                    <a:lstStyle/>
                    <a:p>
                      <a:pPr algn="ctr"/>
                      <a:r>
                        <a:rPr lang="en-US" sz="2400" b="1" dirty="0" err="1" smtClean="0">
                          <a:solidFill>
                            <a:srgbClr val="7030A0"/>
                          </a:solidFill>
                          <a:latin typeface="Times New Roman" pitchFamily="18" charset="0"/>
                          <a:cs typeface="Times New Roman" pitchFamily="18" charset="0"/>
                        </a:rPr>
                        <a:t>Tên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nhà</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cung</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cấp</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dịch</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vụ</a:t>
                      </a: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tronghieu2006@yahoo.com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Nguyenvanhung5a@gmail.com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Thuyan.141006@yahoo.com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Phamvanbinh5a@yahoo.com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Tran.khiem.31.03.2006@gmail.com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bl>
          </a:graphicData>
        </a:graphic>
      </p:graphicFrame>
      <p:sp>
        <p:nvSpPr>
          <p:cNvPr id="5" name="Rectangle 4"/>
          <p:cNvSpPr/>
          <p:nvPr/>
        </p:nvSpPr>
        <p:spPr>
          <a:xfrm>
            <a:off x="5334000" y="3581400"/>
            <a:ext cx="1828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tronghieu2006</a:t>
            </a:r>
            <a:endParaRPr lang="en-US" dirty="0">
              <a:solidFill>
                <a:srgbClr val="7030A0"/>
              </a:solidFill>
              <a:latin typeface="Times New Roman" pitchFamily="18" charset="0"/>
              <a:cs typeface="Times New Roman" pitchFamily="18" charset="0"/>
            </a:endParaRPr>
          </a:p>
        </p:txBody>
      </p:sp>
      <p:sp>
        <p:nvSpPr>
          <p:cNvPr id="6" name="Rectangle 5"/>
          <p:cNvSpPr/>
          <p:nvPr/>
        </p:nvSpPr>
        <p:spPr>
          <a:xfrm>
            <a:off x="5257800" y="4173682"/>
            <a:ext cx="2005446"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nguyenvanhung5a</a:t>
            </a:r>
            <a:endParaRPr lang="en-US" dirty="0">
              <a:solidFill>
                <a:srgbClr val="7030A0"/>
              </a:solidFill>
              <a:latin typeface="Times New Roman" pitchFamily="18" charset="0"/>
              <a:cs typeface="Times New Roman" pitchFamily="18" charset="0"/>
            </a:endParaRPr>
          </a:p>
        </p:txBody>
      </p:sp>
      <p:sp>
        <p:nvSpPr>
          <p:cNvPr id="7" name="Rectangle 6"/>
          <p:cNvSpPr/>
          <p:nvPr/>
        </p:nvSpPr>
        <p:spPr>
          <a:xfrm>
            <a:off x="5257800" y="4623955"/>
            <a:ext cx="2005446"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Thuyan.141006</a:t>
            </a:r>
            <a:endParaRPr lang="en-US" dirty="0">
              <a:solidFill>
                <a:srgbClr val="7030A0"/>
              </a:solidFill>
              <a:latin typeface="Times New Roman" pitchFamily="18" charset="0"/>
              <a:cs typeface="Times New Roman" pitchFamily="18" charset="0"/>
            </a:endParaRPr>
          </a:p>
        </p:txBody>
      </p:sp>
      <p:sp>
        <p:nvSpPr>
          <p:cNvPr id="8" name="Rectangle 7"/>
          <p:cNvSpPr/>
          <p:nvPr/>
        </p:nvSpPr>
        <p:spPr>
          <a:xfrm>
            <a:off x="7434696" y="4623955"/>
            <a:ext cx="1433945"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
        <p:nvSpPr>
          <p:cNvPr id="10" name="Rectangle 9"/>
          <p:cNvSpPr/>
          <p:nvPr/>
        </p:nvSpPr>
        <p:spPr>
          <a:xfrm>
            <a:off x="5334000" y="5195455"/>
            <a:ext cx="1828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phamvanbinh5a</a:t>
            </a:r>
            <a:endParaRPr lang="en-US" dirty="0">
              <a:solidFill>
                <a:srgbClr val="7030A0"/>
              </a:solidFill>
              <a:latin typeface="Times New Roman" pitchFamily="18" charset="0"/>
              <a:cs typeface="Times New Roman" pitchFamily="18" charset="0"/>
            </a:endParaRPr>
          </a:p>
        </p:txBody>
      </p:sp>
      <p:sp>
        <p:nvSpPr>
          <p:cNvPr id="11" name="Rectangle 10"/>
          <p:cNvSpPr/>
          <p:nvPr/>
        </p:nvSpPr>
        <p:spPr>
          <a:xfrm>
            <a:off x="7339446" y="5739246"/>
            <a:ext cx="1804554"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rPr>
              <a:t>Gmail.com</a:t>
            </a:r>
            <a:endParaRPr lang="en-US" dirty="0">
              <a:solidFill>
                <a:srgbClr val="7030A0"/>
              </a:solidFill>
            </a:endParaRPr>
          </a:p>
        </p:txBody>
      </p:sp>
      <p:sp>
        <p:nvSpPr>
          <p:cNvPr id="12" name="Rectangle 11"/>
          <p:cNvSpPr/>
          <p:nvPr/>
        </p:nvSpPr>
        <p:spPr>
          <a:xfrm>
            <a:off x="5105400" y="5701148"/>
            <a:ext cx="20574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Tran.khiem.31.2006</a:t>
            </a:r>
            <a:endParaRPr lang="en-US" dirty="0">
              <a:solidFill>
                <a:srgbClr val="7030A0"/>
              </a:solidFill>
              <a:latin typeface="Times New Roman" pitchFamily="18" charset="0"/>
              <a:cs typeface="Times New Roman" pitchFamily="18" charset="0"/>
            </a:endParaRPr>
          </a:p>
        </p:txBody>
      </p:sp>
      <p:sp>
        <p:nvSpPr>
          <p:cNvPr id="13" name="Rectangle 12"/>
          <p:cNvSpPr/>
          <p:nvPr/>
        </p:nvSpPr>
        <p:spPr>
          <a:xfrm>
            <a:off x="7339446" y="3619500"/>
            <a:ext cx="1683327"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
        <p:nvSpPr>
          <p:cNvPr id="14" name="Rectangle 13"/>
          <p:cNvSpPr/>
          <p:nvPr/>
        </p:nvSpPr>
        <p:spPr>
          <a:xfrm>
            <a:off x="7249392" y="4173682"/>
            <a:ext cx="1804554"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Gmail.com</a:t>
            </a:r>
            <a:endParaRPr lang="en-US" dirty="0">
              <a:solidFill>
                <a:srgbClr val="7030A0"/>
              </a:solidFill>
              <a:latin typeface="Times New Roman" pitchFamily="18" charset="0"/>
              <a:cs typeface="Times New Roman" pitchFamily="18" charset="0"/>
            </a:endParaRPr>
          </a:p>
        </p:txBody>
      </p:sp>
      <p:sp>
        <p:nvSpPr>
          <p:cNvPr id="15" name="Rectangle 14"/>
          <p:cNvSpPr/>
          <p:nvPr/>
        </p:nvSpPr>
        <p:spPr>
          <a:xfrm>
            <a:off x="7464136" y="5185065"/>
            <a:ext cx="1433945"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48401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circle(in)">
                                      <p:cBhvr>
                                        <p:cTn id="34" dur="2000"/>
                                        <p:tgtEl>
                                          <p:spTgt spid="13"/>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circle(in)">
                                      <p:cBhvr>
                                        <p:cTn id="37" dur="2000"/>
                                        <p:tgtEl>
                                          <p:spTgt spid="14"/>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circle(in)">
                                      <p:cBhvr>
                                        <p:cTn id="40" dur="2000"/>
                                        <p:tgtEl>
                                          <p:spTgt spid="8"/>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circle(in)">
                                      <p:cBhvr>
                                        <p:cTn id="43" dur="2000"/>
                                        <p:tgtEl>
                                          <p:spTgt spid="15"/>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circle(in)">
                                      <p:cBhvr>
                                        <p:cTn id="46"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P spid="11" grpId="0"/>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a:t>
            </a:r>
            <a:r>
              <a:rPr lang="en-US" dirty="0" smtClean="0"/>
              <a:t>.HOẠT ĐỘNG THỰC HÀNH</a:t>
            </a:r>
            <a:endParaRPr lang="en-US" dirty="0"/>
          </a:p>
        </p:txBody>
      </p:sp>
      <p:sp>
        <p:nvSpPr>
          <p:cNvPr id="4" name="TextBox 3"/>
          <p:cNvSpPr txBox="1"/>
          <p:nvPr/>
        </p:nvSpPr>
        <p:spPr>
          <a:xfrm>
            <a:off x="228600" y="1413301"/>
            <a:ext cx="8915400" cy="1200329"/>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Bài</a:t>
            </a:r>
            <a:r>
              <a:rPr lang="en-US" sz="2400" dirty="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23:Đánh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chéo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đúng</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19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5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2006,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5a.Hãy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lệ</a:t>
            </a:r>
            <a:endParaRPr lang="en-US" sz="2400" dirty="0">
              <a:latin typeface="Times New Roman" pitchFamily="18" charset="0"/>
              <a:cs typeface="Times New Roman" pitchFamily="18" charset="0"/>
            </a:endParaRPr>
          </a:p>
        </p:txBody>
      </p:sp>
      <p:sp>
        <p:nvSpPr>
          <p:cNvPr id="7" name="TextBox 6"/>
          <p:cNvSpPr txBox="1"/>
          <p:nvPr/>
        </p:nvSpPr>
        <p:spPr>
          <a:xfrm>
            <a:off x="228600" y="2895600"/>
            <a:ext cx="6934200" cy="3785652"/>
          </a:xfrm>
          <a:prstGeom prst="rect">
            <a:avLst/>
          </a:prstGeom>
          <a:noFill/>
        </p:spPr>
        <p:txBody>
          <a:bodyPr wrap="square" rtlCol="0">
            <a:spAutoFit/>
          </a:bodyPr>
          <a:lstStyle/>
          <a:p>
            <a:r>
              <a:rPr lang="en-US" sz="4000" dirty="0" smtClean="0">
                <a:latin typeface="Times New Roman" pitchFamily="18" charset="0"/>
                <a:cs typeface="Times New Roman" pitchFamily="18" charset="0"/>
                <a:hlinkClick r:id="rId2"/>
              </a:rPr>
              <a:t>nvbinh.19.5.2006@gmail.com</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hlinkClick r:id="rId3"/>
              </a:rPr>
              <a:t>n</a:t>
            </a:r>
            <a:r>
              <a:rPr lang="en-US" sz="4000" dirty="0" smtClean="0">
                <a:latin typeface="Times New Roman" pitchFamily="18" charset="0"/>
                <a:cs typeface="Times New Roman" pitchFamily="18" charset="0"/>
                <a:hlinkClick r:id="rId3"/>
              </a:rPr>
              <a:t>vbinh*19.5.2006@gmail.com</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hlinkClick r:id="rId4"/>
              </a:rPr>
              <a:t>n</a:t>
            </a:r>
            <a:r>
              <a:rPr lang="en-US" sz="4000" dirty="0" smtClean="0">
                <a:latin typeface="Times New Roman" pitchFamily="18" charset="0"/>
                <a:cs typeface="Times New Roman" pitchFamily="18" charset="0"/>
                <a:hlinkClick r:id="rId4"/>
              </a:rPr>
              <a:t>vbinh5A@yahoo.com.vn</a:t>
            </a: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hlinkClick r:id="rId5"/>
              </a:rPr>
              <a:t>nvbính90506@yahoo.com.vn</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rPr>
              <a:t>b</a:t>
            </a:r>
            <a:r>
              <a:rPr lang="en-US" sz="4000" dirty="0" smtClean="0">
                <a:latin typeface="Times New Roman" pitchFamily="18" charset="0"/>
                <a:cs typeface="Times New Roman" pitchFamily="18" charset="0"/>
              </a:rPr>
              <a:t>inhnv.19.5.2006@gmail.com</a:t>
            </a:r>
            <a:endParaRPr lang="en-US" sz="4000" dirty="0">
              <a:latin typeface="Times New Roman" pitchFamily="18" charset="0"/>
              <a:cs typeface="Times New Roman" pitchFamily="18" charset="0"/>
            </a:endParaRPr>
          </a:p>
          <a:p>
            <a:endParaRPr lang="en-US" sz="4000" dirty="0">
              <a:latin typeface="Times New Roman" pitchFamily="18" charset="0"/>
              <a:cs typeface="Times New Roman" pitchFamily="18" charset="0"/>
            </a:endParaRPr>
          </a:p>
        </p:txBody>
      </p:sp>
      <p:sp>
        <p:nvSpPr>
          <p:cNvPr id="9" name="Rounded Rectangle 8"/>
          <p:cNvSpPr/>
          <p:nvPr/>
        </p:nvSpPr>
        <p:spPr>
          <a:xfrm>
            <a:off x="6771405" y="2867889"/>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6812970" y="3532905"/>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840680" y="4211780"/>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840680" y="4788426"/>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6812970" y="5398026"/>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6771405" y="2916382"/>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6" name="Rounded Rectangle 15"/>
          <p:cNvSpPr/>
          <p:nvPr/>
        </p:nvSpPr>
        <p:spPr>
          <a:xfrm>
            <a:off x="6840680" y="4277591"/>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7" name="Rounded Rectangle 16"/>
          <p:cNvSpPr/>
          <p:nvPr/>
        </p:nvSpPr>
        <p:spPr>
          <a:xfrm>
            <a:off x="6896100" y="4821380"/>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8" name="Rounded Rectangle 17"/>
          <p:cNvSpPr/>
          <p:nvPr/>
        </p:nvSpPr>
        <p:spPr>
          <a:xfrm>
            <a:off x="6840680" y="5501937"/>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Tree>
    <p:extLst>
      <p:ext uri="{BB962C8B-B14F-4D97-AF65-F5344CB8AC3E}">
        <p14:creationId xmlns:p14="http://schemas.microsoft.com/office/powerpoint/2010/main" val="48401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1000"/>
                                        <p:tgtEl>
                                          <p:spTgt spid="18"/>
                                        </p:tgtEl>
                                      </p:cBhvr>
                                    </p:animEffect>
                                    <p:anim calcmode="lin" valueType="num">
                                      <p:cBhvr>
                                        <p:cTn id="23" dur="1000" fill="hold"/>
                                        <p:tgtEl>
                                          <p:spTgt spid="18"/>
                                        </p:tgtEl>
                                        <p:attrNameLst>
                                          <p:attrName>ppt_x</p:attrName>
                                        </p:attrNameLst>
                                      </p:cBhvr>
                                      <p:tavLst>
                                        <p:tav tm="0">
                                          <p:val>
                                            <p:strVal val="#ppt_x"/>
                                          </p:val>
                                        </p:tav>
                                        <p:tav tm="100000">
                                          <p:val>
                                            <p:strVal val="#ppt_x"/>
                                          </p:val>
                                        </p:tav>
                                      </p:tavLst>
                                    </p:anim>
                                    <p:anim calcmode="lin" valueType="num">
                                      <p:cBhvr>
                                        <p:cTn id="2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a:t>
            </a:r>
            <a:r>
              <a:rPr lang="en-US" dirty="0" smtClean="0"/>
              <a:t>.HOẠT ĐỘNG THỰC HÀNH</a:t>
            </a:r>
            <a:endParaRPr lang="en-US" dirty="0"/>
          </a:p>
        </p:txBody>
      </p:sp>
      <p:sp>
        <p:nvSpPr>
          <p:cNvPr id="4" name="TextBox 3"/>
          <p:cNvSpPr txBox="1"/>
          <p:nvPr/>
        </p:nvSpPr>
        <p:spPr>
          <a:xfrm>
            <a:off x="228600" y="1413301"/>
            <a:ext cx="8915400" cy="46166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Bài</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3,4,5 </a:t>
            </a:r>
            <a:r>
              <a:rPr lang="en-US" sz="2400" b="1" dirty="0" err="1" smtClean="0">
                <a:latin typeface="Times New Roman" pitchFamily="18" charset="0"/>
                <a:cs typeface="Times New Roman" pitchFamily="18" charset="0"/>
              </a:rPr>
              <a:t>trang</a:t>
            </a:r>
            <a:r>
              <a:rPr lang="en-US" sz="2400" b="1" dirty="0" smtClean="0">
                <a:latin typeface="Times New Roman" pitchFamily="18" charset="0"/>
                <a:cs typeface="Times New Roman" pitchFamily="18" charset="0"/>
              </a:rPr>
              <a:t> 23:</a:t>
            </a:r>
          </a:p>
        </p:txBody>
      </p:sp>
    </p:spTree>
    <p:extLst>
      <p:ext uri="{BB962C8B-B14F-4D97-AF65-F5344CB8AC3E}">
        <p14:creationId xmlns:p14="http://schemas.microsoft.com/office/powerpoint/2010/main" val="484013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C.HOẠT ĐỘNG ỨNG DỤNG MỞ RỘNG</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43000"/>
            <a:ext cx="9144000" cy="5715000"/>
          </a:xfrm>
          <a:prstGeom prst="rect">
            <a:avLst/>
          </a:prstGeom>
        </p:spPr>
      </p:pic>
      <p:sp>
        <p:nvSpPr>
          <p:cNvPr id="7" name="Rounded Rectangle 6"/>
          <p:cNvSpPr/>
          <p:nvPr/>
        </p:nvSpPr>
        <p:spPr>
          <a:xfrm>
            <a:off x="7952508" y="2930235"/>
            <a:ext cx="554181" cy="39494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Callout 8"/>
          <p:cNvSpPr/>
          <p:nvPr/>
        </p:nvSpPr>
        <p:spPr>
          <a:xfrm>
            <a:off x="4876801" y="1075450"/>
            <a:ext cx="3962400" cy="1368152"/>
          </a:xfrm>
          <a:prstGeom prst="wedgeEllipseCallout">
            <a:avLst>
              <a:gd name="adj1" fmla="val 28935"/>
              <a:gd name="adj2" fmla="val 910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trả</a:t>
            </a:r>
            <a:r>
              <a:rPr lang="en-US" sz="2400" dirty="0" smtClean="0">
                <a:solidFill>
                  <a:srgbClr val="FF0000"/>
                </a:solidFill>
              </a:rPr>
              <a:t> </a:t>
            </a:r>
            <a:r>
              <a:rPr lang="en-US" sz="2400" dirty="0" err="1" smtClean="0">
                <a:solidFill>
                  <a:srgbClr val="FF0000"/>
                </a:solidFill>
              </a:rPr>
              <a:t>lời</a:t>
            </a:r>
            <a:endParaRPr lang="en-US" sz="2400"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75450"/>
            <a:ext cx="9144000" cy="5782549"/>
          </a:xfrm>
          <a:prstGeom prst="rect">
            <a:avLst/>
          </a:prstGeom>
        </p:spPr>
      </p:pic>
      <p:sp>
        <p:nvSpPr>
          <p:cNvPr id="12" name="Oval Callout 11"/>
          <p:cNvSpPr/>
          <p:nvPr/>
        </p:nvSpPr>
        <p:spPr>
          <a:xfrm>
            <a:off x="4267200" y="3733800"/>
            <a:ext cx="2057400" cy="1257300"/>
          </a:xfrm>
          <a:prstGeom prst="wedgeEllipseCallout">
            <a:avLst>
              <a:gd name="adj1" fmla="val -143391"/>
              <a:gd name="adj2" fmla="val 2723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latin typeface="Times New Roman" pitchFamily="18" charset="0"/>
                <a:cs typeface="Times New Roman" pitchFamily="18" charset="0"/>
              </a:rPr>
              <a:t>2)</a:t>
            </a:r>
            <a:r>
              <a:rPr lang="en-US" sz="2400" dirty="0" err="1" smtClean="0">
                <a:solidFill>
                  <a:srgbClr val="FF0000"/>
                </a:solidFill>
                <a:latin typeface="Times New Roman" pitchFamily="18" charset="0"/>
                <a:cs typeface="Times New Roman" pitchFamily="18" charset="0"/>
              </a:rPr>
              <a:t>Soạn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nội</a:t>
            </a:r>
            <a:r>
              <a:rPr lang="en-US" sz="2400" dirty="0" smtClean="0">
                <a:solidFill>
                  <a:srgbClr val="FF0000"/>
                </a:solidFill>
                <a:latin typeface="Times New Roman" pitchFamily="18" charset="0"/>
                <a:cs typeface="Times New Roman" pitchFamily="18" charset="0"/>
              </a:rPr>
              <a:t> dung </a:t>
            </a:r>
            <a:r>
              <a:rPr lang="en-US" sz="2400" dirty="0" err="1" smtClean="0">
                <a:solidFill>
                  <a:srgbClr val="FF0000"/>
                </a:solidFill>
                <a:latin typeface="Times New Roman" pitchFamily="18" charset="0"/>
                <a:cs typeface="Times New Roman" pitchFamily="18" charset="0"/>
              </a:rPr>
              <a:t>thư</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trả</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lời</a:t>
            </a:r>
            <a:endParaRPr lang="en-US" sz="2400" dirty="0">
              <a:solidFill>
                <a:srgbClr val="FF0000"/>
              </a:solidFill>
              <a:latin typeface="Times New Roman" pitchFamily="18" charset="0"/>
              <a:cs typeface="Times New Roman" pitchFamily="18" charset="0"/>
            </a:endParaRPr>
          </a:p>
        </p:txBody>
      </p:sp>
      <p:sp>
        <p:nvSpPr>
          <p:cNvPr id="13" name="Oval Callout 12"/>
          <p:cNvSpPr/>
          <p:nvPr/>
        </p:nvSpPr>
        <p:spPr>
          <a:xfrm>
            <a:off x="457200" y="3390900"/>
            <a:ext cx="2057400" cy="1257300"/>
          </a:xfrm>
          <a:prstGeom prst="wedgeEllipseCallout">
            <a:avLst>
              <a:gd name="adj1" fmla="val 43814"/>
              <a:gd name="adj2" fmla="val 16057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latin typeface="Times New Roman" pitchFamily="18" charset="0"/>
                <a:cs typeface="Times New Roman" pitchFamily="18" charset="0"/>
              </a:rPr>
              <a:t>3)</a:t>
            </a:r>
            <a:r>
              <a:rPr lang="en-US" sz="2400" dirty="0" err="1" smtClean="0">
                <a:solidFill>
                  <a:srgbClr val="FF0000"/>
                </a:solidFill>
                <a:latin typeface="Times New Roman" pitchFamily="18" charset="0"/>
                <a:cs typeface="Times New Roman" pitchFamily="18" charset="0"/>
              </a:rPr>
              <a:t>Chọn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nút</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gửi</a:t>
            </a: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0976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heel(1)">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EM CẦN GHI NHỚ</a:t>
            </a:r>
            <a:endParaRPr lang="en-US" dirty="0"/>
          </a:p>
        </p:txBody>
      </p:sp>
      <p:sp>
        <p:nvSpPr>
          <p:cNvPr id="2" name="Vertical Scroll 1"/>
          <p:cNvSpPr/>
          <p:nvPr/>
        </p:nvSpPr>
        <p:spPr>
          <a:xfrm>
            <a:off x="0" y="1300096"/>
            <a:ext cx="9067800" cy="5557904"/>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a:t>
            </a:r>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Thư</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giúp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em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liên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lạc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với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bạn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bè,người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thân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một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cách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thuận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nhanh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chóng</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Để</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thư</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tử</a:t>
            </a:r>
            <a:r>
              <a:rPr lang="en-US" sz="2800" dirty="0" smtClean="0">
                <a:solidFill>
                  <a:srgbClr val="FF0000"/>
                </a:solidFill>
                <a:latin typeface="Times New Roman" pitchFamily="18" charset="0"/>
                <a:cs typeface="Times New Roman" pitchFamily="18" charset="0"/>
              </a:rPr>
              <a:t>(email) </a:t>
            </a:r>
            <a:r>
              <a:rPr lang="en-US" sz="2800" dirty="0" err="1" smtClean="0">
                <a:solidFill>
                  <a:srgbClr val="FF0000"/>
                </a:solidFill>
                <a:latin typeface="Times New Roman" pitchFamily="18" charset="0"/>
                <a:cs typeface="Times New Roman" pitchFamily="18" charset="0"/>
              </a:rPr>
              <a:t>em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cần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đăng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ký</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mở</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khoản</a:t>
            </a:r>
            <a:r>
              <a:rPr lang="en-US" sz="2800" dirty="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máy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tính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phải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kết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nối</a:t>
            </a:r>
            <a:r>
              <a:rPr lang="en-US" sz="2800" dirty="0" smtClean="0">
                <a:solidFill>
                  <a:srgbClr val="FF0000"/>
                </a:solidFill>
                <a:latin typeface="Times New Roman" pitchFamily="18" charset="0"/>
                <a:cs typeface="Times New Roman" pitchFamily="18" charset="0"/>
              </a:rPr>
              <a:t> internet.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khoản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gồm</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dùng@gmail.com hay </a:t>
            </a:r>
            <a:r>
              <a:rPr lang="en-US" sz="2800" dirty="0" err="1" smtClean="0">
                <a:solidFill>
                  <a:srgbClr val="FF0000"/>
                </a:solidFill>
                <a:latin typeface="Times New Roman" pitchFamily="18" charset="0"/>
                <a:cs typeface="Times New Roman" pitchFamily="18" charset="0"/>
              </a:rPr>
              <a:t>tên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hlinkClick r:id="rId2"/>
              </a:rPr>
              <a:t>dùng@yahoo.com</a:t>
            </a:r>
            <a:endParaRPr lang="en-US" sz="2800" dirty="0" smtClean="0">
              <a:solidFill>
                <a:srgbClr val="FF0000"/>
              </a:solidFill>
              <a:latin typeface="Times New Roman" pitchFamily="18" charset="0"/>
              <a:cs typeface="Times New Roman" pitchFamily="18" charset="0"/>
            </a:endParaRP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Mật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khẩu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cần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được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giữ</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mật</a:t>
            </a:r>
            <a:endParaRPr lang="en-US" sz="2800" dirty="0" smtClean="0">
              <a:solidFill>
                <a:srgbClr val="FF0000"/>
              </a:solidFill>
              <a:latin typeface="Times New Roman" pitchFamily="18" charset="0"/>
              <a:cs typeface="Times New Roman" pitchFamily="18" charset="0"/>
            </a:endParaRPr>
          </a:p>
          <a:p>
            <a:pPr algn="ctr"/>
            <a:endParaRPr lang="en-US" dirty="0"/>
          </a:p>
        </p:txBody>
      </p:sp>
    </p:spTree>
    <p:extLst>
      <p:ext uri="{BB962C8B-B14F-4D97-AF65-F5344CB8AC3E}">
        <p14:creationId xmlns:p14="http://schemas.microsoft.com/office/powerpoint/2010/main" val="861021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C.HOẠT ĐỘNG ỨNG DỤNG MỞ RỘNG</a:t>
            </a:r>
            <a:endParaRPr lang="en-US" dirty="0"/>
          </a:p>
        </p:txBody>
      </p:sp>
    </p:spTree>
    <p:extLst>
      <p:ext uri="{BB962C8B-B14F-4D97-AF65-F5344CB8AC3E}">
        <p14:creationId xmlns:p14="http://schemas.microsoft.com/office/powerpoint/2010/main" val="861021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C.HOẠT ĐỘNG ỨNG DỤNG MỞ RỘNG</a:t>
            </a:r>
            <a:endParaRPr lang="en-US" dirty="0"/>
          </a:p>
        </p:txBody>
      </p:sp>
    </p:spTree>
    <p:extLst>
      <p:ext uri="{BB962C8B-B14F-4D97-AF65-F5344CB8AC3E}">
        <p14:creationId xmlns:p14="http://schemas.microsoft.com/office/powerpoint/2010/main" val="861021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630382" y="47383"/>
            <a:ext cx="82296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A.HOẠT ĐỘNG CƠ BẢN</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2783" y="1822219"/>
            <a:ext cx="5153744" cy="4963218"/>
          </a:xfrm>
          <a:prstGeom prst="rect">
            <a:avLst/>
          </a:prstGeom>
        </p:spPr>
      </p:pic>
      <p:sp>
        <p:nvSpPr>
          <p:cNvPr id="7" name="Oval 6"/>
          <p:cNvSpPr/>
          <p:nvPr/>
        </p:nvSpPr>
        <p:spPr>
          <a:xfrm>
            <a:off x="2286000" y="1860146"/>
            <a:ext cx="3276600" cy="2635654"/>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Callout 8"/>
          <p:cNvSpPr/>
          <p:nvPr/>
        </p:nvSpPr>
        <p:spPr>
          <a:xfrm>
            <a:off x="5867400" y="1113819"/>
            <a:ext cx="2895600" cy="1492654"/>
          </a:xfrm>
          <a:prstGeom prst="wedgeEllipseCallout">
            <a:avLst>
              <a:gd name="adj1" fmla="val -72986"/>
              <a:gd name="adj2" fmla="val 8197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rgbClr val="FF0000"/>
                </a:solidFill>
              </a:rPr>
              <a:t>Các</a:t>
            </a:r>
            <a:r>
              <a:rPr lang="en-US" sz="2400" dirty="0" smtClean="0">
                <a:solidFill>
                  <a:srgbClr val="FF0000"/>
                </a:solidFill>
              </a:rPr>
              <a:t> </a:t>
            </a:r>
            <a:r>
              <a:rPr lang="en-US" sz="2400" dirty="0" err="1" smtClean="0">
                <a:solidFill>
                  <a:srgbClr val="FF0000"/>
                </a:solidFill>
              </a:rPr>
              <a:t>tài</a:t>
            </a:r>
            <a:r>
              <a:rPr lang="en-US" sz="2400" dirty="0" smtClean="0">
                <a:solidFill>
                  <a:srgbClr val="FF0000"/>
                </a:solidFill>
              </a:rPr>
              <a:t> </a:t>
            </a:r>
            <a:r>
              <a:rPr lang="en-US" sz="2400" dirty="0" err="1" smtClean="0">
                <a:solidFill>
                  <a:srgbClr val="FF0000"/>
                </a:solidFill>
              </a:rPr>
              <a:t>khoản</a:t>
            </a:r>
            <a:r>
              <a:rPr lang="en-US" sz="2400" dirty="0" smtClean="0">
                <a:solidFill>
                  <a:srgbClr val="FF0000"/>
                </a:solidFill>
              </a:rPr>
              <a:t> </a:t>
            </a:r>
            <a:r>
              <a:rPr lang="en-US" sz="2400" dirty="0" err="1" smtClean="0">
                <a:solidFill>
                  <a:srgbClr val="FF0000"/>
                </a:solidFill>
              </a:rPr>
              <a:t>đã</a:t>
            </a:r>
            <a:r>
              <a:rPr lang="en-US" sz="2400" dirty="0" smtClean="0">
                <a:solidFill>
                  <a:srgbClr val="FF0000"/>
                </a:solidFill>
              </a:rPr>
              <a:t> </a:t>
            </a:r>
            <a:r>
              <a:rPr lang="en-US" sz="2400" dirty="0" err="1" smtClean="0">
                <a:solidFill>
                  <a:srgbClr val="FF0000"/>
                </a:solidFill>
              </a:rPr>
              <a:t>từng</a:t>
            </a:r>
            <a:r>
              <a:rPr lang="en-US" sz="2400" dirty="0" smtClean="0">
                <a:solidFill>
                  <a:srgbClr val="FF0000"/>
                </a:solidFill>
              </a:rPr>
              <a:t> </a:t>
            </a:r>
            <a:r>
              <a:rPr lang="en-US" sz="2400" dirty="0" err="1" smtClean="0">
                <a:solidFill>
                  <a:srgbClr val="FF0000"/>
                </a:solidFill>
              </a:rPr>
              <a:t>đăng</a:t>
            </a:r>
            <a:r>
              <a:rPr lang="en-US" sz="2400" dirty="0" smtClean="0">
                <a:solidFill>
                  <a:srgbClr val="FF0000"/>
                </a:solidFill>
              </a:rPr>
              <a:t> </a:t>
            </a:r>
            <a:r>
              <a:rPr lang="en-US" sz="2400" dirty="0" err="1" smtClean="0">
                <a:solidFill>
                  <a:srgbClr val="FF0000"/>
                </a:solidFill>
              </a:rPr>
              <a:t>nhập</a:t>
            </a:r>
            <a:endParaRPr lang="en-US" sz="2400" dirty="0"/>
          </a:p>
        </p:txBody>
      </p:sp>
      <p:sp>
        <p:nvSpPr>
          <p:cNvPr id="10" name="Rectangle 9"/>
          <p:cNvSpPr/>
          <p:nvPr/>
        </p:nvSpPr>
        <p:spPr>
          <a:xfrm>
            <a:off x="2590800" y="4495800"/>
            <a:ext cx="2819400" cy="45720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Callout 12"/>
          <p:cNvSpPr/>
          <p:nvPr/>
        </p:nvSpPr>
        <p:spPr>
          <a:xfrm>
            <a:off x="5791200" y="2785283"/>
            <a:ext cx="2895600" cy="1492654"/>
          </a:xfrm>
          <a:prstGeom prst="wedgeEllipseCallout">
            <a:avLst>
              <a:gd name="adj1" fmla="val -72986"/>
              <a:gd name="adj2" fmla="val 8197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đúp</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để</a:t>
            </a:r>
            <a:r>
              <a:rPr lang="en-US" sz="2400" dirty="0" smtClean="0">
                <a:solidFill>
                  <a:srgbClr val="FF0000"/>
                </a:solidFill>
              </a:rPr>
              <a:t>  </a:t>
            </a:r>
            <a:r>
              <a:rPr lang="en-US" sz="2400" dirty="0" err="1" smtClean="0">
                <a:solidFill>
                  <a:srgbClr val="FF0000"/>
                </a:solidFill>
              </a:rPr>
              <a:t>sử</a:t>
            </a:r>
            <a:r>
              <a:rPr lang="en-US" sz="2400" dirty="0" smtClean="0">
                <a:solidFill>
                  <a:srgbClr val="FF0000"/>
                </a:solidFill>
              </a:rPr>
              <a:t> </a:t>
            </a:r>
            <a:r>
              <a:rPr lang="en-US" sz="2400" dirty="0" err="1" smtClean="0">
                <a:solidFill>
                  <a:srgbClr val="FF0000"/>
                </a:solidFill>
              </a:rPr>
              <a:t>dụng</a:t>
            </a:r>
            <a:r>
              <a:rPr lang="en-US" sz="2400" dirty="0" smtClean="0">
                <a:solidFill>
                  <a:srgbClr val="FF0000"/>
                </a:solidFill>
              </a:rPr>
              <a:t> </a:t>
            </a:r>
            <a:r>
              <a:rPr lang="en-US" sz="2400" dirty="0" err="1" smtClean="0">
                <a:solidFill>
                  <a:srgbClr val="FF0000"/>
                </a:solidFill>
              </a:rPr>
              <a:t>tài</a:t>
            </a:r>
            <a:r>
              <a:rPr lang="en-US" sz="2400" dirty="0" smtClean="0">
                <a:solidFill>
                  <a:srgbClr val="FF0000"/>
                </a:solidFill>
              </a:rPr>
              <a:t> </a:t>
            </a:r>
            <a:r>
              <a:rPr lang="en-US" sz="2400" dirty="0" err="1" smtClean="0">
                <a:solidFill>
                  <a:srgbClr val="FF0000"/>
                </a:solidFill>
              </a:rPr>
              <a:t>khoản</a:t>
            </a:r>
            <a:r>
              <a:rPr lang="en-US" sz="2400" dirty="0" smtClean="0">
                <a:solidFill>
                  <a:srgbClr val="FF0000"/>
                </a:solidFill>
              </a:rPr>
              <a:t> </a:t>
            </a:r>
            <a:r>
              <a:rPr lang="en-US" sz="2400" dirty="0" err="1" smtClean="0">
                <a:solidFill>
                  <a:srgbClr val="FF0000"/>
                </a:solidFill>
              </a:rPr>
              <a:t>mới</a:t>
            </a:r>
            <a:endParaRPr lang="en-US" sz="2400" dirty="0"/>
          </a:p>
        </p:txBody>
      </p:sp>
      <p:sp>
        <p:nvSpPr>
          <p:cNvPr id="14" name="Rectangle 13"/>
          <p:cNvSpPr/>
          <p:nvPr/>
        </p:nvSpPr>
        <p:spPr>
          <a:xfrm>
            <a:off x="2514600" y="6019800"/>
            <a:ext cx="2819400" cy="45720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Callout 14"/>
          <p:cNvSpPr/>
          <p:nvPr/>
        </p:nvSpPr>
        <p:spPr>
          <a:xfrm>
            <a:off x="5777345" y="4342274"/>
            <a:ext cx="2895600" cy="1492654"/>
          </a:xfrm>
          <a:prstGeom prst="wedgeEllipseCallout">
            <a:avLst>
              <a:gd name="adj1" fmla="val -72986"/>
              <a:gd name="adj2" fmla="val 8197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Xóa</a:t>
            </a:r>
            <a:r>
              <a:rPr lang="en-US" sz="2800" dirty="0" smtClean="0">
                <a:solidFill>
                  <a:srgbClr val="FF0000"/>
                </a:solidFill>
              </a:rPr>
              <a:t> </a:t>
            </a:r>
            <a:r>
              <a:rPr lang="en-US" sz="2800" dirty="0" err="1" smtClean="0">
                <a:solidFill>
                  <a:srgbClr val="FF0000"/>
                </a:solidFill>
              </a:rPr>
              <a:t>tài</a:t>
            </a:r>
            <a:r>
              <a:rPr lang="en-US" sz="2800" dirty="0" smtClean="0">
                <a:solidFill>
                  <a:srgbClr val="FF0000"/>
                </a:solidFill>
              </a:rPr>
              <a:t> </a:t>
            </a:r>
            <a:r>
              <a:rPr lang="en-US" sz="2800" dirty="0" err="1" smtClean="0">
                <a:solidFill>
                  <a:srgbClr val="FF0000"/>
                </a:solidFill>
              </a:rPr>
              <a:t>khoản</a:t>
            </a:r>
            <a:r>
              <a:rPr lang="en-US" sz="2800" dirty="0" smtClean="0">
                <a:solidFill>
                  <a:srgbClr val="FF0000"/>
                </a:solidFill>
              </a:rPr>
              <a:t> </a:t>
            </a:r>
            <a:r>
              <a:rPr lang="en-US" sz="2800" dirty="0" err="1" smtClean="0">
                <a:solidFill>
                  <a:srgbClr val="FF0000"/>
                </a:solidFill>
              </a:rPr>
              <a:t>đã</a:t>
            </a:r>
            <a:r>
              <a:rPr lang="en-US" sz="2800" dirty="0" smtClean="0">
                <a:solidFill>
                  <a:srgbClr val="FF0000"/>
                </a:solidFill>
              </a:rPr>
              <a:t> </a:t>
            </a:r>
            <a:r>
              <a:rPr lang="en-US" sz="2800" dirty="0" err="1" smtClean="0">
                <a:solidFill>
                  <a:srgbClr val="FF0000"/>
                </a:solidFill>
              </a:rPr>
              <a:t>đăng</a:t>
            </a:r>
            <a:r>
              <a:rPr lang="en-US" sz="2800" dirty="0" smtClean="0">
                <a:solidFill>
                  <a:srgbClr val="FF0000"/>
                </a:solidFill>
              </a:rPr>
              <a:t> </a:t>
            </a:r>
            <a:r>
              <a:rPr lang="en-US" sz="2800" dirty="0" err="1" smtClean="0">
                <a:solidFill>
                  <a:srgbClr val="FF0000"/>
                </a:solidFill>
              </a:rPr>
              <a:t>nhập</a:t>
            </a:r>
            <a:endParaRPr lang="en-US" sz="2800" dirty="0"/>
          </a:p>
        </p:txBody>
      </p:sp>
    </p:spTree>
    <p:extLst>
      <p:ext uri="{BB962C8B-B14F-4D97-AF65-F5344CB8AC3E}">
        <p14:creationId xmlns:p14="http://schemas.microsoft.com/office/powerpoint/2010/main" val="152334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barn(inVertical)">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circle(in)">
                                      <p:cBhvr>
                                        <p:cTn id="19"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609600" y="490728"/>
            <a:ext cx="82296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A.HOẠT ĐỘNG CƠ BẢN</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82" y="2009098"/>
            <a:ext cx="4296375" cy="4848902"/>
          </a:xfrm>
          <a:prstGeom prst="rect">
            <a:avLst/>
          </a:prstGeom>
        </p:spPr>
      </p:pic>
      <p:sp>
        <p:nvSpPr>
          <p:cNvPr id="4" name="Rounded Rectangle 3"/>
          <p:cNvSpPr/>
          <p:nvPr/>
        </p:nvSpPr>
        <p:spPr>
          <a:xfrm>
            <a:off x="228600" y="3657600"/>
            <a:ext cx="4088557" cy="77594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0781" y="5638800"/>
            <a:ext cx="1849582" cy="77594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Callout 6"/>
          <p:cNvSpPr/>
          <p:nvPr/>
        </p:nvSpPr>
        <p:spPr>
          <a:xfrm>
            <a:off x="4317157" y="2009098"/>
            <a:ext cx="2895600" cy="1492654"/>
          </a:xfrm>
          <a:prstGeom prst="wedgeEllipseCallout">
            <a:avLst>
              <a:gd name="adj1" fmla="val -72986"/>
              <a:gd name="adj2" fmla="val 8197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Gõ</a:t>
            </a:r>
            <a:r>
              <a:rPr lang="en-US" sz="2400" dirty="0" smtClean="0">
                <a:solidFill>
                  <a:srgbClr val="FF0000"/>
                </a:solidFill>
              </a:rPr>
              <a:t> </a:t>
            </a:r>
            <a:r>
              <a:rPr lang="en-US" sz="2400" dirty="0" err="1" smtClean="0">
                <a:solidFill>
                  <a:srgbClr val="FF0000"/>
                </a:solidFill>
              </a:rPr>
              <a:t>tên</a:t>
            </a:r>
            <a:r>
              <a:rPr lang="en-US" sz="2400" dirty="0" smtClean="0">
                <a:solidFill>
                  <a:srgbClr val="FF0000"/>
                </a:solidFill>
              </a:rPr>
              <a:t> </a:t>
            </a:r>
            <a:r>
              <a:rPr lang="en-US" sz="2400" dirty="0" err="1" smtClean="0">
                <a:solidFill>
                  <a:srgbClr val="FF0000"/>
                </a:solidFill>
              </a:rPr>
              <a:t>tài</a:t>
            </a:r>
            <a:r>
              <a:rPr lang="en-US" sz="2400" dirty="0" smtClean="0">
                <a:solidFill>
                  <a:srgbClr val="FF0000"/>
                </a:solidFill>
              </a:rPr>
              <a:t> </a:t>
            </a:r>
            <a:r>
              <a:rPr lang="en-US" sz="2400" dirty="0" err="1" smtClean="0">
                <a:solidFill>
                  <a:srgbClr val="FF0000"/>
                </a:solidFill>
              </a:rPr>
              <a:t>khoản</a:t>
            </a:r>
            <a:r>
              <a:rPr lang="en-US" sz="2400" dirty="0" smtClean="0">
                <a:solidFill>
                  <a:srgbClr val="FF0000"/>
                </a:solidFill>
              </a:rPr>
              <a:t> </a:t>
            </a:r>
            <a:r>
              <a:rPr lang="en-US" sz="2400" dirty="0" err="1" smtClean="0">
                <a:solidFill>
                  <a:srgbClr val="FF0000"/>
                </a:solidFill>
              </a:rPr>
              <a:t>cần</a:t>
            </a:r>
            <a:r>
              <a:rPr lang="en-US" sz="2400" dirty="0" smtClean="0">
                <a:solidFill>
                  <a:srgbClr val="FF0000"/>
                </a:solidFill>
              </a:rPr>
              <a:t> </a:t>
            </a:r>
            <a:r>
              <a:rPr lang="en-US" sz="2400" dirty="0" err="1" smtClean="0">
                <a:solidFill>
                  <a:srgbClr val="FF0000"/>
                </a:solidFill>
              </a:rPr>
              <a:t>đăng</a:t>
            </a:r>
            <a:r>
              <a:rPr lang="en-US" sz="2400" dirty="0" smtClean="0">
                <a:solidFill>
                  <a:srgbClr val="FF0000"/>
                </a:solidFill>
              </a:rPr>
              <a:t> </a:t>
            </a:r>
            <a:r>
              <a:rPr lang="en-US" sz="2400" dirty="0" err="1" smtClean="0">
                <a:solidFill>
                  <a:srgbClr val="FF0000"/>
                </a:solidFill>
              </a:rPr>
              <a:t>nhập</a:t>
            </a:r>
            <a:endParaRPr lang="en-US" sz="2400" dirty="0"/>
          </a:p>
        </p:txBody>
      </p:sp>
      <p:sp>
        <p:nvSpPr>
          <p:cNvPr id="8" name="Oval Callout 7"/>
          <p:cNvSpPr/>
          <p:nvPr/>
        </p:nvSpPr>
        <p:spPr>
          <a:xfrm>
            <a:off x="4724400" y="3687222"/>
            <a:ext cx="2895600" cy="1492654"/>
          </a:xfrm>
          <a:prstGeom prst="wedgeEllipseCallout">
            <a:avLst>
              <a:gd name="adj1" fmla="val -166766"/>
              <a:gd name="adj2" fmla="val 9683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rgbClr val="FF0000"/>
                </a:solidFill>
              </a:rPr>
              <a:t>Đăng</a:t>
            </a:r>
            <a:r>
              <a:rPr lang="en-US" sz="2400" dirty="0" smtClean="0">
                <a:solidFill>
                  <a:srgbClr val="FF0000"/>
                </a:solidFill>
              </a:rPr>
              <a:t> </a:t>
            </a:r>
            <a:r>
              <a:rPr lang="en-US" sz="2400" dirty="0" err="1" smtClean="0">
                <a:solidFill>
                  <a:srgbClr val="FF0000"/>
                </a:solidFill>
              </a:rPr>
              <a:t>ký</a:t>
            </a:r>
            <a:r>
              <a:rPr lang="en-US" sz="2400" dirty="0" smtClean="0">
                <a:solidFill>
                  <a:srgbClr val="FF0000"/>
                </a:solidFill>
              </a:rPr>
              <a:t> </a:t>
            </a:r>
            <a:r>
              <a:rPr lang="en-US" sz="2400" dirty="0" err="1" smtClean="0">
                <a:solidFill>
                  <a:srgbClr val="FF0000"/>
                </a:solidFill>
              </a:rPr>
              <a:t>tài</a:t>
            </a:r>
            <a:r>
              <a:rPr lang="en-US" sz="2400" dirty="0" smtClean="0">
                <a:solidFill>
                  <a:srgbClr val="FF0000"/>
                </a:solidFill>
              </a:rPr>
              <a:t> </a:t>
            </a:r>
            <a:r>
              <a:rPr lang="en-US" sz="2400" dirty="0" err="1" smtClean="0">
                <a:solidFill>
                  <a:srgbClr val="FF0000"/>
                </a:solidFill>
              </a:rPr>
              <a:t>khoản</a:t>
            </a:r>
            <a:r>
              <a:rPr lang="en-US" sz="2400" dirty="0" smtClean="0">
                <a:solidFill>
                  <a:srgbClr val="FF0000"/>
                </a:solidFill>
              </a:rPr>
              <a:t> </a:t>
            </a:r>
            <a:r>
              <a:rPr lang="en-US" sz="2400" dirty="0" err="1" smtClean="0">
                <a:solidFill>
                  <a:srgbClr val="FF0000"/>
                </a:solidFill>
              </a:rPr>
              <a:t>nếu</a:t>
            </a:r>
            <a:r>
              <a:rPr lang="en-US" sz="2400" dirty="0" smtClean="0">
                <a:solidFill>
                  <a:srgbClr val="FF0000"/>
                </a:solidFill>
              </a:rPr>
              <a:t> </a:t>
            </a:r>
            <a:r>
              <a:rPr lang="en-US" sz="2400" dirty="0" err="1" smtClean="0">
                <a:solidFill>
                  <a:srgbClr val="FF0000"/>
                </a:solidFill>
              </a:rPr>
              <a:t>tài</a:t>
            </a:r>
            <a:r>
              <a:rPr lang="en-US" sz="2400" dirty="0" smtClean="0">
                <a:solidFill>
                  <a:srgbClr val="FF0000"/>
                </a:solidFill>
              </a:rPr>
              <a:t> </a:t>
            </a:r>
            <a:r>
              <a:rPr lang="en-US" sz="2400" dirty="0" err="1" smtClean="0">
                <a:solidFill>
                  <a:srgbClr val="FF0000"/>
                </a:solidFill>
              </a:rPr>
              <a:t>khoản</a:t>
            </a:r>
            <a:r>
              <a:rPr lang="en-US" sz="2400" dirty="0" smtClean="0">
                <a:solidFill>
                  <a:srgbClr val="FF0000"/>
                </a:solidFill>
              </a:rPr>
              <a:t> </a:t>
            </a:r>
            <a:r>
              <a:rPr lang="en-US" sz="2400" dirty="0" err="1" smtClean="0">
                <a:solidFill>
                  <a:srgbClr val="FF0000"/>
                </a:solidFill>
              </a:rPr>
              <a:t>chưa</a:t>
            </a:r>
            <a:r>
              <a:rPr lang="en-US" sz="2400" dirty="0" smtClean="0">
                <a:solidFill>
                  <a:srgbClr val="FF0000"/>
                </a:solidFill>
              </a:rPr>
              <a:t> </a:t>
            </a:r>
            <a:r>
              <a:rPr lang="en-US" sz="2400" dirty="0" err="1" smtClean="0">
                <a:solidFill>
                  <a:srgbClr val="FF0000"/>
                </a:solidFill>
              </a:rPr>
              <a:t>có</a:t>
            </a:r>
            <a:endParaRPr lang="en-US" sz="2400" dirty="0"/>
          </a:p>
        </p:txBody>
      </p:sp>
      <p:sp>
        <p:nvSpPr>
          <p:cNvPr id="9" name="Oval Callout 8"/>
          <p:cNvSpPr/>
          <p:nvPr/>
        </p:nvSpPr>
        <p:spPr>
          <a:xfrm>
            <a:off x="5943600" y="5152167"/>
            <a:ext cx="3200400" cy="1492654"/>
          </a:xfrm>
          <a:prstGeom prst="wedgeEllipseCallout">
            <a:avLst>
              <a:gd name="adj1" fmla="val -126096"/>
              <a:gd name="adj2" fmla="val 1422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2)</a:t>
            </a:r>
            <a:r>
              <a:rPr lang="en-US" sz="2000" dirty="0" err="1" smtClean="0">
                <a:solidFill>
                  <a:srgbClr val="FF0000"/>
                </a:solidFill>
              </a:rPr>
              <a:t>Sau</a:t>
            </a:r>
            <a:r>
              <a:rPr lang="en-US" sz="2000" dirty="0" smtClean="0">
                <a:solidFill>
                  <a:srgbClr val="FF0000"/>
                </a:solidFill>
              </a:rPr>
              <a:t> </a:t>
            </a:r>
            <a:r>
              <a:rPr lang="en-US" sz="2000" dirty="0" err="1" smtClean="0">
                <a:solidFill>
                  <a:srgbClr val="FF0000"/>
                </a:solidFill>
              </a:rPr>
              <a:t>khi</a:t>
            </a:r>
            <a:r>
              <a:rPr lang="en-US" sz="2000" dirty="0" smtClean="0">
                <a:solidFill>
                  <a:srgbClr val="FF0000"/>
                </a:solidFill>
              </a:rPr>
              <a:t> </a:t>
            </a:r>
            <a:r>
              <a:rPr lang="en-US" sz="2000" dirty="0" err="1" smtClean="0">
                <a:solidFill>
                  <a:srgbClr val="FF0000"/>
                </a:solidFill>
              </a:rPr>
              <a:t>gõ</a:t>
            </a:r>
            <a:r>
              <a:rPr lang="en-US" sz="2000" dirty="0" smtClean="0">
                <a:solidFill>
                  <a:srgbClr val="FF0000"/>
                </a:solidFill>
              </a:rPr>
              <a:t> </a:t>
            </a:r>
            <a:r>
              <a:rPr lang="en-US" sz="2000" dirty="0" err="1" smtClean="0">
                <a:solidFill>
                  <a:srgbClr val="FF0000"/>
                </a:solidFill>
              </a:rPr>
              <a:t>tên</a:t>
            </a:r>
            <a:r>
              <a:rPr lang="en-US" sz="2000" dirty="0" smtClean="0">
                <a:solidFill>
                  <a:srgbClr val="FF0000"/>
                </a:solidFill>
              </a:rPr>
              <a:t> </a:t>
            </a:r>
            <a:r>
              <a:rPr lang="en-US" sz="2000" dirty="0" err="1" smtClean="0">
                <a:solidFill>
                  <a:srgbClr val="FF0000"/>
                </a:solidFill>
              </a:rPr>
              <a:t>đăng</a:t>
            </a:r>
            <a:r>
              <a:rPr lang="en-US" sz="2000" dirty="0" smtClean="0">
                <a:solidFill>
                  <a:srgbClr val="FF0000"/>
                </a:solidFill>
              </a:rPr>
              <a:t> </a:t>
            </a:r>
            <a:r>
              <a:rPr lang="en-US" sz="2000" dirty="0" err="1" smtClean="0">
                <a:solidFill>
                  <a:srgbClr val="FF0000"/>
                </a:solidFill>
              </a:rPr>
              <a:t>nhập</a:t>
            </a:r>
            <a:r>
              <a:rPr lang="en-US" sz="2000" dirty="0" smtClean="0">
                <a:solidFill>
                  <a:srgbClr val="FF0000"/>
                </a:solidFill>
              </a:rPr>
              <a:t> </a:t>
            </a:r>
            <a:r>
              <a:rPr lang="en-US" sz="2000" dirty="0" err="1" smtClean="0">
                <a:solidFill>
                  <a:srgbClr val="FF0000"/>
                </a:solidFill>
              </a:rPr>
              <a:t>nháy</a:t>
            </a:r>
            <a:r>
              <a:rPr lang="en-US" sz="2000" dirty="0" smtClean="0">
                <a:solidFill>
                  <a:srgbClr val="FF0000"/>
                </a:solidFill>
              </a:rPr>
              <a:t> </a:t>
            </a:r>
            <a:r>
              <a:rPr lang="en-US" sz="2000" dirty="0" err="1" smtClean="0">
                <a:solidFill>
                  <a:srgbClr val="FF0000"/>
                </a:solidFill>
              </a:rPr>
              <a:t>chuột</a:t>
            </a:r>
            <a:r>
              <a:rPr lang="en-US" sz="2000" dirty="0" smtClean="0">
                <a:solidFill>
                  <a:srgbClr val="FF0000"/>
                </a:solidFill>
              </a:rPr>
              <a:t> </a:t>
            </a:r>
            <a:r>
              <a:rPr lang="en-US" sz="2000" dirty="0" err="1" smtClean="0">
                <a:solidFill>
                  <a:srgbClr val="FF0000"/>
                </a:solidFill>
              </a:rPr>
              <a:t>vào</a:t>
            </a:r>
            <a:r>
              <a:rPr lang="en-US" sz="2000" dirty="0" smtClean="0">
                <a:solidFill>
                  <a:srgbClr val="FF0000"/>
                </a:solidFill>
              </a:rPr>
              <a:t> </a:t>
            </a:r>
            <a:r>
              <a:rPr lang="en-US" sz="2000" dirty="0" err="1" smtClean="0">
                <a:solidFill>
                  <a:srgbClr val="FF0000"/>
                </a:solidFill>
              </a:rPr>
              <a:t>nút</a:t>
            </a:r>
            <a:r>
              <a:rPr lang="en-US" sz="2000" dirty="0" smtClean="0">
                <a:solidFill>
                  <a:srgbClr val="FF0000"/>
                </a:solidFill>
              </a:rPr>
              <a:t> </a:t>
            </a:r>
            <a:r>
              <a:rPr lang="en-US" sz="2000" dirty="0" err="1" smtClean="0">
                <a:solidFill>
                  <a:srgbClr val="FF0000"/>
                </a:solidFill>
              </a:rPr>
              <a:t>để</a:t>
            </a:r>
            <a:r>
              <a:rPr lang="en-US" sz="2000" dirty="0" smtClean="0">
                <a:solidFill>
                  <a:srgbClr val="FF0000"/>
                </a:solidFill>
              </a:rPr>
              <a:t> </a:t>
            </a:r>
            <a:r>
              <a:rPr lang="en-US" sz="2000" dirty="0" err="1" smtClean="0">
                <a:solidFill>
                  <a:srgbClr val="FF0000"/>
                </a:solidFill>
              </a:rPr>
              <a:t>gõ</a:t>
            </a:r>
            <a:r>
              <a:rPr lang="en-US" sz="2000" dirty="0" smtClean="0">
                <a:solidFill>
                  <a:srgbClr val="FF0000"/>
                </a:solidFill>
              </a:rPr>
              <a:t> </a:t>
            </a:r>
            <a:r>
              <a:rPr lang="en-US" sz="2000" dirty="0" err="1" smtClean="0">
                <a:solidFill>
                  <a:srgbClr val="FF0000"/>
                </a:solidFill>
              </a:rPr>
              <a:t>tiếp</a:t>
            </a:r>
            <a:r>
              <a:rPr lang="en-US" sz="2000" dirty="0" smtClean="0">
                <a:solidFill>
                  <a:srgbClr val="FF0000"/>
                </a:solidFill>
              </a:rPr>
              <a:t> </a:t>
            </a:r>
            <a:r>
              <a:rPr lang="en-US" sz="2000" dirty="0" err="1" smtClean="0">
                <a:solidFill>
                  <a:srgbClr val="FF0000"/>
                </a:solidFill>
              </a:rPr>
              <a:t>mật</a:t>
            </a:r>
            <a:r>
              <a:rPr lang="en-US" sz="2000" dirty="0" smtClean="0">
                <a:solidFill>
                  <a:srgbClr val="FF0000"/>
                </a:solidFill>
              </a:rPr>
              <a:t> </a:t>
            </a:r>
            <a:r>
              <a:rPr lang="en-US" sz="2000" dirty="0" err="1" smtClean="0">
                <a:solidFill>
                  <a:srgbClr val="FF0000"/>
                </a:solidFill>
              </a:rPr>
              <a:t>khẩu</a:t>
            </a:r>
            <a:endParaRPr lang="en-US" sz="2000" dirty="0"/>
          </a:p>
        </p:txBody>
      </p:sp>
    </p:spTree>
    <p:extLst>
      <p:ext uri="{BB962C8B-B14F-4D97-AF65-F5344CB8AC3E}">
        <p14:creationId xmlns:p14="http://schemas.microsoft.com/office/powerpoint/2010/main" val="138148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609600" y="490728"/>
            <a:ext cx="82296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A.HOẠT ĐỘNG CƠ BẢN</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82" y="2015167"/>
            <a:ext cx="4296375" cy="4801270"/>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7419" y="3650790"/>
            <a:ext cx="1189738" cy="731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Callout 5"/>
          <p:cNvSpPr/>
          <p:nvPr/>
        </p:nvSpPr>
        <p:spPr>
          <a:xfrm>
            <a:off x="0" y="1188439"/>
            <a:ext cx="3074243" cy="1492654"/>
          </a:xfrm>
          <a:prstGeom prst="wedgeEllipseCallout">
            <a:avLst>
              <a:gd name="adj1" fmla="val -14202"/>
              <a:gd name="adj2" fmla="val 1497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Gõ</a:t>
            </a:r>
            <a:r>
              <a:rPr lang="en-US" sz="2400" dirty="0" smtClean="0">
                <a:solidFill>
                  <a:srgbClr val="FF0000"/>
                </a:solidFill>
              </a:rPr>
              <a:t> password(</a:t>
            </a:r>
            <a:r>
              <a:rPr lang="en-US" sz="2400" dirty="0" err="1" smtClean="0">
                <a:solidFill>
                  <a:srgbClr val="FF0000"/>
                </a:solidFill>
              </a:rPr>
              <a:t>mật</a:t>
            </a:r>
            <a:r>
              <a:rPr lang="en-US" sz="2400" dirty="0" smtClean="0">
                <a:solidFill>
                  <a:srgbClr val="FF0000"/>
                </a:solidFill>
              </a:rPr>
              <a:t> </a:t>
            </a:r>
            <a:r>
              <a:rPr lang="en-US" sz="2400" dirty="0" err="1" smtClean="0">
                <a:solidFill>
                  <a:srgbClr val="FF0000"/>
                </a:solidFill>
              </a:rPr>
              <a:t>khẩu</a:t>
            </a:r>
            <a:r>
              <a:rPr lang="en-US" sz="2400" dirty="0" smtClean="0">
                <a:solidFill>
                  <a:srgbClr val="FF0000"/>
                </a:solidFill>
              </a:rPr>
              <a:t>)</a:t>
            </a:r>
            <a:endParaRPr lang="en-US" sz="2400" dirty="0"/>
          </a:p>
        </p:txBody>
      </p:sp>
      <p:sp>
        <p:nvSpPr>
          <p:cNvPr id="9" name="Oval Callout 8"/>
          <p:cNvSpPr/>
          <p:nvPr/>
        </p:nvSpPr>
        <p:spPr>
          <a:xfrm>
            <a:off x="5264439" y="5160149"/>
            <a:ext cx="3074243" cy="1492654"/>
          </a:xfrm>
          <a:prstGeom prst="wedgeEllipseCallout">
            <a:avLst>
              <a:gd name="adj1" fmla="val -102533"/>
              <a:gd name="adj2" fmla="val -5817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2)</a:t>
            </a:r>
            <a:r>
              <a:rPr lang="en-US" sz="2800" dirty="0" err="1" smtClean="0">
                <a:solidFill>
                  <a:srgbClr val="FF0000"/>
                </a:solidFill>
              </a:rPr>
              <a:t>Nháy</a:t>
            </a:r>
            <a:r>
              <a:rPr lang="en-US" sz="2800" dirty="0" smtClean="0">
                <a:solidFill>
                  <a:srgbClr val="FF0000"/>
                </a:solidFill>
              </a:rPr>
              <a:t> </a:t>
            </a:r>
            <a:r>
              <a:rPr lang="en-US" sz="2800" dirty="0" err="1" smtClean="0">
                <a:solidFill>
                  <a:srgbClr val="FF0000"/>
                </a:solidFill>
              </a:rPr>
              <a:t>chuột</a:t>
            </a:r>
            <a:r>
              <a:rPr lang="en-US" sz="2800" dirty="0" smtClean="0">
                <a:solidFill>
                  <a:srgbClr val="FF0000"/>
                </a:solidFill>
              </a:rPr>
              <a:t> </a:t>
            </a:r>
            <a:r>
              <a:rPr lang="en-US" sz="2800" dirty="0" err="1" smtClean="0">
                <a:solidFill>
                  <a:srgbClr val="FF0000"/>
                </a:solidFill>
              </a:rPr>
              <a:t>vào</a:t>
            </a:r>
            <a:r>
              <a:rPr lang="en-US" sz="2800" dirty="0" smtClean="0">
                <a:solidFill>
                  <a:srgbClr val="FF0000"/>
                </a:solidFill>
              </a:rPr>
              <a:t> </a:t>
            </a:r>
            <a:r>
              <a:rPr lang="en-US" sz="2800" dirty="0" err="1" smtClean="0">
                <a:solidFill>
                  <a:srgbClr val="FF0000"/>
                </a:solidFill>
              </a:rPr>
              <a:t>thư</a:t>
            </a:r>
            <a:endParaRPr lang="en-US" sz="2400" dirty="0"/>
          </a:p>
        </p:txBody>
      </p:sp>
      <p:sp>
        <p:nvSpPr>
          <p:cNvPr id="10" name="Oval Callout 9"/>
          <p:cNvSpPr/>
          <p:nvPr/>
        </p:nvSpPr>
        <p:spPr>
          <a:xfrm>
            <a:off x="5083596" y="2681092"/>
            <a:ext cx="3435927" cy="1967107"/>
          </a:xfrm>
          <a:prstGeom prst="wedgeEllipseCallout">
            <a:avLst>
              <a:gd name="adj1" fmla="val -86309"/>
              <a:gd name="adj2" fmla="val 2625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t>C</a:t>
            </a:r>
            <a:r>
              <a:rPr lang="en-US" sz="2400" dirty="0" err="1" smtClean="0">
                <a:latin typeface="Times New Roman" pitchFamily="18" charset="0"/>
                <a:cs typeface="Times New Roman" pitchFamily="18" charset="0"/>
              </a:rPr>
              <a:t>nh</a:t>
            </a:r>
            <a:r>
              <a:rPr lang="en-US" sz="2400" dirty="0" err="1" smtClean="0">
                <a:solidFill>
                  <a:srgbClr val="FF0000"/>
                </a:solidFill>
                <a:latin typeface="Times New Roman" pitchFamily="18" charset="0"/>
                <a:cs typeface="Times New Roman" pitchFamily="18" charset="0"/>
              </a:rPr>
              <a:t>Chú</a:t>
            </a:r>
            <a:r>
              <a:rPr lang="en-US" sz="2400" dirty="0" smtClean="0">
                <a:solidFill>
                  <a:srgbClr val="FF0000"/>
                </a:solidFill>
                <a:latin typeface="Times New Roman" pitchFamily="18" charset="0"/>
                <a:cs typeface="Times New Roman" pitchFamily="18" charset="0"/>
              </a:rPr>
              <a:t> ý </a:t>
            </a:r>
            <a:r>
              <a:rPr lang="en-US" sz="2400" dirty="0" err="1" smtClean="0">
                <a:solidFill>
                  <a:srgbClr val="FF0000"/>
                </a:solidFill>
                <a:latin typeface="Times New Roman" pitchFamily="18" charset="0"/>
                <a:cs typeface="Times New Roman" pitchFamily="18" charset="0"/>
              </a:rPr>
              <a:t>nháy</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chuột</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vào</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đây</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xem</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mật</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khẩu</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khi</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gõ</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mật</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khẩu</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bị</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sai</a:t>
            </a:r>
            <a:r>
              <a:rPr lang="en-US" sz="2400" dirty="0" smtClean="0">
                <a:solidFill>
                  <a:srgbClr val="FF0000"/>
                </a:solidFill>
                <a:latin typeface="Times New Roman" pitchFamily="18" charset="0"/>
                <a:cs typeface="Times New Roman" pitchFamily="18" charset="0"/>
              </a:rPr>
              <a:t>)</a:t>
            </a:r>
            <a:endParaRPr lang="en-US" sz="2400"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04" y="-1"/>
            <a:ext cx="9159004" cy="6816437"/>
          </a:xfrm>
          <a:prstGeom prst="rect">
            <a:avLst/>
          </a:prstGeom>
        </p:spPr>
      </p:pic>
    </p:spTree>
    <p:extLst>
      <p:ext uri="{BB962C8B-B14F-4D97-AF65-F5344CB8AC3E}">
        <p14:creationId xmlns:p14="http://schemas.microsoft.com/office/powerpoint/2010/main" val="138148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1026"/>
                                        </p:tgtEl>
                                        <p:attrNameLst>
                                          <p:attrName>style.visibility</p:attrName>
                                        </p:attrNameLst>
                                      </p:cBhvr>
                                      <p:to>
                                        <p:strVal val="visible"/>
                                      </p:to>
                                    </p:set>
                                    <p:animEffect transition="in" filter="wheel(1)">
                                      <p:cBhvr>
                                        <p:cTn id="28" dur="2000"/>
                                        <p:tgtEl>
                                          <p:spTgt spid="102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588818" y="33528"/>
            <a:ext cx="82296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A.HOẠT ĐỘNG CƠ BẢN</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85" y="1066800"/>
            <a:ext cx="9019309" cy="5791200"/>
          </a:xfrm>
          <a:prstGeom prst="rect">
            <a:avLst/>
          </a:prstGeom>
        </p:spPr>
      </p:pic>
      <p:sp>
        <p:nvSpPr>
          <p:cNvPr id="4" name="Rounded Rectangle 3"/>
          <p:cNvSpPr/>
          <p:nvPr/>
        </p:nvSpPr>
        <p:spPr>
          <a:xfrm>
            <a:off x="76200" y="3657600"/>
            <a:ext cx="5688757" cy="99060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Callout 5"/>
          <p:cNvSpPr/>
          <p:nvPr/>
        </p:nvSpPr>
        <p:spPr>
          <a:xfrm>
            <a:off x="4317157" y="2009098"/>
            <a:ext cx="2895600" cy="1492654"/>
          </a:xfrm>
          <a:prstGeom prst="wedgeEllipseCallout">
            <a:avLst>
              <a:gd name="adj1" fmla="val -172508"/>
              <a:gd name="adj2" fmla="val 10147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xem</a:t>
            </a:r>
            <a:r>
              <a:rPr lang="en-US" sz="2400" dirty="0" smtClean="0">
                <a:solidFill>
                  <a:srgbClr val="FF0000"/>
                </a:solidFill>
              </a:rPr>
              <a:t> </a:t>
            </a:r>
            <a:r>
              <a:rPr lang="en-US" sz="2400" dirty="0" err="1" smtClean="0">
                <a:solidFill>
                  <a:srgbClr val="FF0000"/>
                </a:solidFill>
              </a:rPr>
              <a:t>các</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gửi</a:t>
            </a:r>
            <a:r>
              <a:rPr lang="en-US" sz="2400" dirty="0" smtClean="0">
                <a:solidFill>
                  <a:srgbClr val="FF0000"/>
                </a:solidFill>
              </a:rPr>
              <a:t> </a:t>
            </a:r>
            <a:r>
              <a:rPr lang="en-US" sz="2400" dirty="0" err="1" smtClean="0">
                <a:solidFill>
                  <a:srgbClr val="FF0000"/>
                </a:solidFill>
              </a:rPr>
              <a:t>đến</a:t>
            </a:r>
            <a:r>
              <a:rPr lang="en-US" sz="2400" dirty="0" smtClean="0">
                <a:solidFill>
                  <a:srgbClr val="FF0000"/>
                </a:solidFill>
              </a:rPr>
              <a:t> </a:t>
            </a:r>
            <a:r>
              <a:rPr lang="en-US" sz="2400" dirty="0" err="1" smtClean="0">
                <a:solidFill>
                  <a:srgbClr val="FF0000"/>
                </a:solidFill>
              </a:rPr>
              <a:t>cho</a:t>
            </a:r>
            <a:r>
              <a:rPr lang="en-US" sz="2400" dirty="0" smtClean="0">
                <a:solidFill>
                  <a:srgbClr val="FF0000"/>
                </a:solidFill>
              </a:rPr>
              <a:t> </a:t>
            </a:r>
            <a:r>
              <a:rPr lang="en-US" sz="2400" dirty="0" err="1" smtClean="0">
                <a:solidFill>
                  <a:srgbClr val="FF0000"/>
                </a:solidFill>
              </a:rPr>
              <a:t>mình</a:t>
            </a:r>
            <a:endParaRPr lang="en-US" sz="2400" dirty="0"/>
          </a:p>
        </p:txBody>
      </p:sp>
      <p:sp>
        <p:nvSpPr>
          <p:cNvPr id="7" name="Rounded Rectangle 6"/>
          <p:cNvSpPr/>
          <p:nvPr/>
        </p:nvSpPr>
        <p:spPr>
          <a:xfrm>
            <a:off x="76201" y="5410200"/>
            <a:ext cx="1371600" cy="60960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Callout 7"/>
          <p:cNvSpPr/>
          <p:nvPr/>
        </p:nvSpPr>
        <p:spPr>
          <a:xfrm>
            <a:off x="4703618" y="4800600"/>
            <a:ext cx="2895600" cy="1492654"/>
          </a:xfrm>
          <a:prstGeom prst="wedgeEllipseCallout">
            <a:avLst>
              <a:gd name="adj1" fmla="val -184470"/>
              <a:gd name="adj2" fmla="val 170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xem</a:t>
            </a:r>
            <a:r>
              <a:rPr lang="en-US" sz="2400" dirty="0" smtClean="0">
                <a:solidFill>
                  <a:srgbClr val="FF0000"/>
                </a:solidFill>
              </a:rPr>
              <a:t> </a:t>
            </a:r>
            <a:r>
              <a:rPr lang="en-US" sz="2400" dirty="0" err="1" smtClean="0">
                <a:solidFill>
                  <a:srgbClr val="FF0000"/>
                </a:solidFill>
              </a:rPr>
              <a:t>các</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mình</a:t>
            </a:r>
            <a:r>
              <a:rPr lang="en-US" sz="2400" dirty="0" smtClean="0">
                <a:solidFill>
                  <a:srgbClr val="FF0000"/>
                </a:solidFill>
              </a:rPr>
              <a:t> </a:t>
            </a:r>
            <a:r>
              <a:rPr lang="en-US" sz="2400" dirty="0" err="1" smtClean="0">
                <a:solidFill>
                  <a:srgbClr val="FF0000"/>
                </a:solidFill>
              </a:rPr>
              <a:t>đã</a:t>
            </a:r>
            <a:r>
              <a:rPr lang="en-US" sz="2400" dirty="0" smtClean="0">
                <a:solidFill>
                  <a:srgbClr val="FF0000"/>
                </a:solidFill>
              </a:rPr>
              <a:t> </a:t>
            </a:r>
            <a:r>
              <a:rPr lang="en-US" sz="2400" dirty="0" err="1" smtClean="0">
                <a:solidFill>
                  <a:srgbClr val="FF0000"/>
                </a:solidFill>
              </a:rPr>
              <a:t>gửi</a:t>
            </a:r>
            <a:r>
              <a:rPr lang="en-US" sz="2400" dirty="0" smtClean="0">
                <a:solidFill>
                  <a:srgbClr val="FF0000"/>
                </a:solidFill>
              </a:rPr>
              <a:t> </a:t>
            </a:r>
            <a:r>
              <a:rPr lang="en-US" sz="2400" dirty="0" err="1" smtClean="0">
                <a:solidFill>
                  <a:srgbClr val="FF0000"/>
                </a:solidFill>
              </a:rPr>
              <a:t>cho</a:t>
            </a:r>
            <a:r>
              <a:rPr lang="en-US" sz="2400" dirty="0" smtClean="0">
                <a:solidFill>
                  <a:srgbClr val="FF0000"/>
                </a:solidFill>
              </a:rPr>
              <a:t> </a:t>
            </a:r>
            <a:r>
              <a:rPr lang="en-US" sz="2400" dirty="0" err="1" smtClean="0">
                <a:solidFill>
                  <a:srgbClr val="FF0000"/>
                </a:solidFill>
              </a:rPr>
              <a:t>đi</a:t>
            </a:r>
            <a:endParaRPr lang="en-US" sz="2400" dirty="0"/>
          </a:p>
        </p:txBody>
      </p:sp>
      <p:sp>
        <p:nvSpPr>
          <p:cNvPr id="9" name="Rounded Rectangle 8"/>
          <p:cNvSpPr/>
          <p:nvPr/>
        </p:nvSpPr>
        <p:spPr>
          <a:xfrm>
            <a:off x="8721433" y="2111189"/>
            <a:ext cx="401782" cy="60960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Callout 9"/>
          <p:cNvSpPr/>
          <p:nvPr/>
        </p:nvSpPr>
        <p:spPr>
          <a:xfrm>
            <a:off x="6151418" y="3403083"/>
            <a:ext cx="2992582" cy="1092717"/>
          </a:xfrm>
          <a:prstGeom prst="wedgeEllipseCallout">
            <a:avLst>
              <a:gd name="adj1" fmla="val 41237"/>
              <a:gd name="adj2" fmla="val -12528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rgbClr val="FF0000"/>
                </a:solidFill>
                <a:latin typeface="Times New Roman" pitchFamily="18" charset="0"/>
                <a:cs typeface="Times New Roman" pitchFamily="18" charset="0"/>
              </a:rPr>
              <a:t>Nháy</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chuột</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vào</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nút</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đại</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diện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để</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đăng</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xuất</a:t>
            </a: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63207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609600" y="61223"/>
            <a:ext cx="82296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A.HOẠT ĐỘNG CƠ BẢN</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55" y="1147693"/>
            <a:ext cx="9144000" cy="5772382"/>
          </a:xfrm>
          <a:prstGeom prst="rect">
            <a:avLst/>
          </a:prstGeom>
        </p:spPr>
      </p:pic>
      <p:sp>
        <p:nvSpPr>
          <p:cNvPr id="4" name="Oval Callout 3"/>
          <p:cNvSpPr/>
          <p:nvPr/>
        </p:nvSpPr>
        <p:spPr>
          <a:xfrm>
            <a:off x="4876801" y="1075450"/>
            <a:ext cx="3962400" cy="1368152"/>
          </a:xfrm>
          <a:prstGeom prst="wedgeEllipseCallout">
            <a:avLst>
              <a:gd name="adj1" fmla="val -139247"/>
              <a:gd name="adj2" fmla="val -112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thư</a:t>
            </a: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1" y="2597271"/>
            <a:ext cx="6858000" cy="4239948"/>
          </a:xfrm>
          <a:prstGeom prst="rect">
            <a:avLst/>
          </a:prstGeom>
        </p:spPr>
      </p:pic>
      <p:sp>
        <p:nvSpPr>
          <p:cNvPr id="6" name="Oval Callout 5"/>
          <p:cNvSpPr/>
          <p:nvPr/>
        </p:nvSpPr>
        <p:spPr>
          <a:xfrm>
            <a:off x="-41555" y="1913195"/>
            <a:ext cx="2133600" cy="1368152"/>
          </a:xfrm>
          <a:prstGeom prst="wedgeEllipseCallout">
            <a:avLst>
              <a:gd name="adj1" fmla="val 80133"/>
              <a:gd name="adj2" fmla="val 34313"/>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rPr>
              <a:t>2</a:t>
            </a:r>
            <a:r>
              <a:rPr lang="en-US" sz="2400" dirty="0" smtClean="0">
                <a:solidFill>
                  <a:srgbClr val="FF0000"/>
                </a:solidFill>
              </a:rPr>
              <a:t>)</a:t>
            </a:r>
            <a:r>
              <a:rPr lang="en-US" sz="2400" dirty="0" err="1" smtClean="0">
                <a:solidFill>
                  <a:srgbClr val="FF0000"/>
                </a:solidFill>
              </a:rPr>
              <a:t>Gõ</a:t>
            </a:r>
            <a:r>
              <a:rPr lang="en-US" sz="2400" dirty="0" smtClean="0">
                <a:solidFill>
                  <a:srgbClr val="FF0000"/>
                </a:solidFill>
              </a:rPr>
              <a:t> </a:t>
            </a:r>
            <a:r>
              <a:rPr lang="en-US" sz="2400" dirty="0" err="1" smtClean="0">
                <a:solidFill>
                  <a:srgbClr val="FF0000"/>
                </a:solidFill>
              </a:rPr>
              <a:t>địa</a:t>
            </a:r>
            <a:r>
              <a:rPr lang="en-US" sz="2400" dirty="0" smtClean="0">
                <a:solidFill>
                  <a:srgbClr val="FF0000"/>
                </a:solidFill>
              </a:rPr>
              <a:t> </a:t>
            </a:r>
            <a:r>
              <a:rPr lang="en-US" sz="2400" dirty="0" err="1" smtClean="0">
                <a:solidFill>
                  <a:srgbClr val="FF0000"/>
                </a:solidFill>
              </a:rPr>
              <a:t>chỉ</a:t>
            </a:r>
            <a:r>
              <a:rPr lang="en-US" sz="2400" dirty="0" smtClean="0">
                <a:solidFill>
                  <a:srgbClr val="FF0000"/>
                </a:solidFill>
              </a:rPr>
              <a:t> </a:t>
            </a:r>
            <a:r>
              <a:rPr lang="en-US" sz="2400" dirty="0" err="1" smtClean="0">
                <a:solidFill>
                  <a:srgbClr val="FF0000"/>
                </a:solidFill>
              </a:rPr>
              <a:t>của</a:t>
            </a:r>
            <a:r>
              <a:rPr lang="en-US" sz="2400" dirty="0" smtClean="0">
                <a:solidFill>
                  <a:srgbClr val="FF0000"/>
                </a:solidFill>
              </a:rPr>
              <a:t> </a:t>
            </a:r>
            <a:r>
              <a:rPr lang="en-US" sz="2400" dirty="0" err="1" smtClean="0">
                <a:solidFill>
                  <a:srgbClr val="FF0000"/>
                </a:solidFill>
              </a:rPr>
              <a:t>người</a:t>
            </a:r>
            <a:r>
              <a:rPr lang="en-US" sz="2400" dirty="0" smtClean="0">
                <a:solidFill>
                  <a:srgbClr val="FF0000"/>
                </a:solidFill>
              </a:rPr>
              <a:t> </a:t>
            </a:r>
            <a:r>
              <a:rPr lang="en-US" sz="2400" dirty="0" err="1" smtClean="0">
                <a:solidFill>
                  <a:srgbClr val="FF0000"/>
                </a:solidFill>
              </a:rPr>
              <a:t>nhận</a:t>
            </a:r>
            <a:endParaRPr lang="en-US" sz="2000" dirty="0"/>
          </a:p>
        </p:txBody>
      </p:sp>
      <p:sp>
        <p:nvSpPr>
          <p:cNvPr id="7" name="Oval Callout 6"/>
          <p:cNvSpPr/>
          <p:nvPr/>
        </p:nvSpPr>
        <p:spPr>
          <a:xfrm>
            <a:off x="-228600" y="4668526"/>
            <a:ext cx="2133600" cy="1368152"/>
          </a:xfrm>
          <a:prstGeom prst="wedgeEllipseCallout">
            <a:avLst>
              <a:gd name="adj1" fmla="val 91172"/>
              <a:gd name="adj2" fmla="val -139862"/>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3</a:t>
            </a:r>
            <a:r>
              <a:rPr lang="en-US" sz="2400" dirty="0" smtClean="0">
                <a:solidFill>
                  <a:srgbClr val="FF0000"/>
                </a:solidFill>
              </a:rPr>
              <a:t>)</a:t>
            </a:r>
            <a:r>
              <a:rPr lang="en-US" sz="2400" dirty="0" err="1" smtClean="0">
                <a:solidFill>
                  <a:srgbClr val="FF0000"/>
                </a:solidFill>
              </a:rPr>
              <a:t>Gõ</a:t>
            </a:r>
            <a:r>
              <a:rPr lang="en-US" sz="2400" dirty="0" smtClean="0">
                <a:solidFill>
                  <a:srgbClr val="FF0000"/>
                </a:solidFill>
              </a:rPr>
              <a:t> </a:t>
            </a:r>
            <a:r>
              <a:rPr lang="en-US" sz="2400" dirty="0" err="1" smtClean="0">
                <a:solidFill>
                  <a:srgbClr val="FF0000"/>
                </a:solidFill>
              </a:rPr>
              <a:t>tiêu</a:t>
            </a:r>
            <a:r>
              <a:rPr lang="en-US" sz="2400" dirty="0" smtClean="0">
                <a:solidFill>
                  <a:srgbClr val="FF0000"/>
                </a:solidFill>
              </a:rPr>
              <a:t> </a:t>
            </a:r>
            <a:r>
              <a:rPr lang="en-US" sz="2400" dirty="0" err="1" smtClean="0">
                <a:solidFill>
                  <a:srgbClr val="FF0000"/>
                </a:solidFill>
              </a:rPr>
              <a:t>đề</a:t>
            </a:r>
            <a:r>
              <a:rPr lang="en-US" sz="2400" dirty="0" smtClean="0">
                <a:solidFill>
                  <a:srgbClr val="FF0000"/>
                </a:solidFill>
              </a:rPr>
              <a:t> </a:t>
            </a:r>
            <a:r>
              <a:rPr lang="en-US" sz="2400" dirty="0" err="1" smtClean="0">
                <a:solidFill>
                  <a:srgbClr val="FF0000"/>
                </a:solidFill>
              </a:rPr>
              <a:t>cho</a:t>
            </a:r>
            <a:r>
              <a:rPr lang="en-US" sz="2400" dirty="0" smtClean="0">
                <a:solidFill>
                  <a:srgbClr val="FF0000"/>
                </a:solidFill>
              </a:rPr>
              <a:t> </a:t>
            </a:r>
            <a:r>
              <a:rPr lang="en-US" sz="2400" dirty="0" err="1" smtClean="0">
                <a:solidFill>
                  <a:srgbClr val="FF0000"/>
                </a:solidFill>
              </a:rPr>
              <a:t>bức</a:t>
            </a:r>
            <a:r>
              <a:rPr lang="en-US" sz="2400" dirty="0" smtClean="0">
                <a:solidFill>
                  <a:srgbClr val="FF0000"/>
                </a:solidFill>
              </a:rPr>
              <a:t> </a:t>
            </a:r>
            <a:r>
              <a:rPr lang="en-US" sz="2400" dirty="0" err="1" smtClean="0">
                <a:solidFill>
                  <a:srgbClr val="FF0000"/>
                </a:solidFill>
              </a:rPr>
              <a:t>thư</a:t>
            </a:r>
            <a:endParaRPr lang="en-US" sz="2000" dirty="0"/>
          </a:p>
        </p:txBody>
      </p:sp>
      <p:sp>
        <p:nvSpPr>
          <p:cNvPr id="8" name="Oval Callout 7"/>
          <p:cNvSpPr/>
          <p:nvPr/>
        </p:nvSpPr>
        <p:spPr>
          <a:xfrm>
            <a:off x="3200400" y="4572000"/>
            <a:ext cx="2133600" cy="1368152"/>
          </a:xfrm>
          <a:prstGeom prst="wedgeEllipseCallout">
            <a:avLst>
              <a:gd name="adj1" fmla="val -51685"/>
              <a:gd name="adj2" fmla="val -89229"/>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4)</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nội</a:t>
            </a:r>
            <a:r>
              <a:rPr lang="en-US" sz="2400" dirty="0" smtClean="0">
                <a:solidFill>
                  <a:srgbClr val="FF0000"/>
                </a:solidFill>
              </a:rPr>
              <a:t> dung </a:t>
            </a:r>
            <a:r>
              <a:rPr lang="en-US" sz="2400" dirty="0" err="1" smtClean="0">
                <a:solidFill>
                  <a:srgbClr val="FF0000"/>
                </a:solidFill>
              </a:rPr>
              <a:t>thư</a:t>
            </a:r>
            <a:endParaRPr lang="en-US" sz="2000" dirty="0"/>
          </a:p>
        </p:txBody>
      </p:sp>
    </p:spTree>
    <p:extLst>
      <p:ext uri="{BB962C8B-B14F-4D97-AF65-F5344CB8AC3E}">
        <p14:creationId xmlns:p14="http://schemas.microsoft.com/office/powerpoint/2010/main" val="163207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ircle(in)">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heel(1)">
                                      <p:cBhvr>
                                        <p:cTn id="2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A.HOẠT ĐỘNG CƠ BẢN</a:t>
            </a:r>
            <a:endParaRPr lang="en-US" dirty="0"/>
          </a:p>
        </p:txBody>
      </p:sp>
      <p:sp>
        <p:nvSpPr>
          <p:cNvPr id="2" name="TextBox 1"/>
          <p:cNvSpPr txBox="1"/>
          <p:nvPr/>
        </p:nvSpPr>
        <p:spPr>
          <a:xfrm>
            <a:off x="152400" y="1925775"/>
            <a:ext cx="8686800" cy="4893647"/>
          </a:xfrm>
          <a:prstGeom prst="rect">
            <a:avLst/>
          </a:prstGeom>
          <a:noFill/>
        </p:spPr>
        <p:txBody>
          <a:bodyPr wrap="square" rtlCol="0">
            <a:spAutoFit/>
          </a:bodyPr>
          <a:lstStyle/>
          <a:p>
            <a:pPr fontAlgn="base"/>
            <a:r>
              <a:rPr lang="vi-VN" sz="2400" b="1" dirty="0">
                <a:latin typeface="Times New Roman" pitchFamily="18" charset="0"/>
                <a:cs typeface="Times New Roman" pitchFamily="18" charset="0"/>
              </a:rPr>
              <a:t>1. Thư điện tử là gì – Ưu điểm của thư điện tử là gì ?</a:t>
            </a:r>
          </a:p>
          <a:p>
            <a:pPr fontAlgn="base"/>
            <a:r>
              <a:rPr lang="vi-VN" sz="2400" dirty="0">
                <a:latin typeface="Times New Roman" pitchFamily="18" charset="0"/>
                <a:cs typeface="Times New Roman" pitchFamily="18" charset="0"/>
              </a:rPr>
              <a:t>* Khái niệm:</a:t>
            </a:r>
          </a:p>
          <a:p>
            <a:pPr fontAlgn="base"/>
            <a:r>
              <a:rPr lang="vi-VN" sz="2400" dirty="0">
                <a:latin typeface="Times New Roman" pitchFamily="18" charset="0"/>
                <a:cs typeface="Times New Roman" pitchFamily="18" charset="0"/>
              </a:rPr>
              <a:t>Với sự ra đời của mạng máy tính, đặc biệt là Internet, thư điện tử đã giúp cho việc trao đổi thông tin được thực hiện nhanh chóng và chính xác hơn.</a:t>
            </a:r>
            <a:br>
              <a:rPr lang="vi-VN" sz="2400" dirty="0">
                <a:latin typeface="Times New Roman" pitchFamily="18" charset="0"/>
                <a:cs typeface="Times New Roman" pitchFamily="18" charset="0"/>
              </a:rPr>
            </a:br>
            <a:r>
              <a:rPr lang="vi-VN" sz="2400" b="1" dirty="0">
                <a:latin typeface="Times New Roman" pitchFamily="18" charset="0"/>
                <a:cs typeface="Times New Roman" pitchFamily="18" charset="0"/>
              </a:rPr>
              <a:t>Vậy thư điện tử là:</a:t>
            </a:r>
            <a:r>
              <a:rPr lang="vi-VN" sz="2400" dirty="0">
                <a:latin typeface="Times New Roman" pitchFamily="18" charset="0"/>
                <a:cs typeface="Times New Roman" pitchFamily="18" charset="0"/>
              </a:rPr>
              <a:t>  dịch vụ chuyển thư dưới dạng số trên mạng máy tính thông qua các hộp thư điện tử</a:t>
            </a:r>
          </a:p>
          <a:p>
            <a:pPr fontAlgn="base"/>
            <a:r>
              <a:rPr lang="vi-VN" sz="2400" b="1" dirty="0">
                <a:latin typeface="Times New Roman" pitchFamily="18" charset="0"/>
                <a:cs typeface="Times New Roman" pitchFamily="18" charset="0"/>
              </a:rPr>
              <a:t>* Ưu điểm của dịch vụ thư điện tử:</a:t>
            </a:r>
          </a:p>
          <a:p>
            <a:pPr fontAlgn="base"/>
            <a:r>
              <a:rPr lang="vi-VN" sz="2400" dirty="0">
                <a:latin typeface="Times New Roman" pitchFamily="18" charset="0"/>
                <a:cs typeface="Times New Roman" pitchFamily="18" charset="0"/>
              </a:rPr>
              <a:t>Chi phí thấp</a:t>
            </a:r>
          </a:p>
          <a:p>
            <a:pPr fontAlgn="base"/>
            <a:r>
              <a:rPr lang="vi-VN" sz="2400" dirty="0">
                <a:latin typeface="Times New Roman" pitchFamily="18" charset="0"/>
                <a:cs typeface="Times New Roman" pitchFamily="18" charset="0"/>
              </a:rPr>
              <a:t>Thời gian chuyển gần như tức thời</a:t>
            </a:r>
          </a:p>
          <a:p>
            <a:pPr fontAlgn="base"/>
            <a:r>
              <a:rPr lang="vi-VN" sz="2400" dirty="0">
                <a:latin typeface="Times New Roman" pitchFamily="18" charset="0"/>
                <a:cs typeface="Times New Roman" pitchFamily="18" charset="0"/>
              </a:rPr>
              <a:t>Một người có thể gửi đồng thời cho nhiều người khác</a:t>
            </a:r>
          </a:p>
          <a:p>
            <a:pPr fontAlgn="base"/>
            <a:r>
              <a:rPr lang="vi-VN" sz="2400" dirty="0">
                <a:latin typeface="Times New Roman" pitchFamily="18" charset="0"/>
                <a:cs typeface="Times New Roman" pitchFamily="18" charset="0"/>
              </a:rPr>
              <a:t>Có thể gửi kèm tệp tin</a:t>
            </a:r>
          </a:p>
          <a:p>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5879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A.HOẠT ĐỘNG CƠ BẢN</a:t>
            </a:r>
            <a:endParaRPr lang="en-US" dirty="0"/>
          </a:p>
        </p:txBody>
      </p:sp>
      <p:sp>
        <p:nvSpPr>
          <p:cNvPr id="2" name="TextBox 1"/>
          <p:cNvSpPr txBox="1"/>
          <p:nvPr/>
        </p:nvSpPr>
        <p:spPr>
          <a:xfrm>
            <a:off x="27709" y="1295400"/>
            <a:ext cx="8686800" cy="646331"/>
          </a:xfrm>
          <a:prstGeom prst="rect">
            <a:avLst/>
          </a:prstGeom>
          <a:noFill/>
        </p:spPr>
        <p:txBody>
          <a:bodyPr wrap="square" rtlCol="0">
            <a:spAutoFit/>
          </a:bodyPr>
          <a:lstStyle/>
          <a:p>
            <a:pPr fontAlgn="base"/>
            <a:r>
              <a:rPr lang="vi-VN" b="1" dirty="0"/>
              <a:t>2. Hệ thống thư điện </a:t>
            </a:r>
            <a:r>
              <a:rPr lang="vi-VN" b="1" dirty="0" smtClean="0"/>
              <a:t>tử</a:t>
            </a:r>
            <a:r>
              <a:rPr lang="en-US" b="1" dirty="0" smtClean="0"/>
              <a:t>    </a:t>
            </a:r>
            <a:r>
              <a:rPr lang="vi-VN" b="1" dirty="0" smtClean="0"/>
              <a:t>Các </a:t>
            </a:r>
            <a:r>
              <a:rPr lang="vi-VN" b="1" dirty="0"/>
              <a:t>bước gửi thư truyền thống:</a:t>
            </a:r>
          </a:p>
          <a:p>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9143999" cy="476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044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A.HOẠT ĐỘNG CƠ BẢN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47800"/>
            <a:ext cx="9033164"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6200" y="4534855"/>
            <a:ext cx="8880764" cy="1938992"/>
          </a:xfrm>
          <a:prstGeom prst="rect">
            <a:avLst/>
          </a:prstGeom>
          <a:noFill/>
        </p:spPr>
        <p:txBody>
          <a:bodyPr wrap="square" rtlCol="0">
            <a:spAutoFit/>
          </a:bodyPr>
          <a:lstStyle/>
          <a:p>
            <a:r>
              <a:rPr lang="vi-VN" sz="2400" dirty="0">
                <a:latin typeface="Times New Roman" pitchFamily="18" charset="0"/>
                <a:cs typeface="Times New Roman" pitchFamily="18" charset="0"/>
              </a:rPr>
              <a:t>Các máy chủ được cài đặt phần mềm quản lí thư điện tử được gọi là máy chủ điện tử hay gọi là </a:t>
            </a:r>
            <a:r>
              <a:rPr lang="vi-VN" sz="2400" b="1" u="sng" dirty="0">
                <a:latin typeface="Times New Roman" pitchFamily="18" charset="0"/>
                <a:cs typeface="Times New Roman" pitchFamily="18" charset="0"/>
                <a:hlinkClick r:id="rId3"/>
              </a:rPr>
              <a:t>email server</a:t>
            </a:r>
            <a:r>
              <a:rPr lang="vi-VN" sz="2400" b="1" dirty="0">
                <a:latin typeface="Times New Roman" pitchFamily="18" charset="0"/>
                <a:cs typeface="Times New Roman" pitchFamily="18" charset="0"/>
              </a:rPr>
              <a:t>,</a:t>
            </a:r>
            <a:r>
              <a:rPr lang="vi-VN" sz="2400" dirty="0">
                <a:latin typeface="Times New Roman" pitchFamily="18" charset="0"/>
                <a:cs typeface="Times New Roman" pitchFamily="18" charset="0"/>
              </a:rPr>
              <a:t> sẽ là “bưu điện”, còn hệ thống vận chuyển của “bưu điện” chính là mạng máy tính. Cả người gửi và người nhận đều sử dụng máy tính với các phần mềm thích hợp để soạn, gửi và nhận thư.</a:t>
            </a:r>
            <a:endParaRPr lang="en-US" sz="2400" dirty="0">
              <a:latin typeface="Times New Roman" pitchFamily="18" charset="0"/>
              <a:cs typeface="Times New Roman" pitchFamily="18" charset="0"/>
            </a:endParaRPr>
          </a:p>
        </p:txBody>
      </p:sp>
      <p:sp>
        <p:nvSpPr>
          <p:cNvPr id="6" name="TextBox 5"/>
          <p:cNvSpPr txBox="1"/>
          <p:nvPr/>
        </p:nvSpPr>
        <p:spPr>
          <a:xfrm>
            <a:off x="95993" y="1447800"/>
            <a:ext cx="8915400" cy="4893647"/>
          </a:xfrm>
          <a:prstGeom prst="rect">
            <a:avLst/>
          </a:prstGeom>
          <a:noFill/>
        </p:spPr>
        <p:txBody>
          <a:bodyPr wrap="square" rtlCol="0">
            <a:spAutoFit/>
          </a:bodyPr>
          <a:lstStyle/>
          <a:p>
            <a:pPr fontAlgn="base"/>
            <a:r>
              <a:rPr lang="vi-VN" sz="2400" dirty="0" smtClean="0">
                <a:latin typeface="Times New Roman" pitchFamily="18" charset="0"/>
                <a:cs typeface="Times New Roman" pitchFamily="18" charset="0"/>
              </a:rPr>
              <a:t>Muốn </a:t>
            </a:r>
            <a:r>
              <a:rPr lang="vi-VN" sz="2400" dirty="0">
                <a:latin typeface="Times New Roman" pitchFamily="18" charset="0"/>
                <a:cs typeface="Times New Roman" pitchFamily="18" charset="0"/>
              </a:rPr>
              <a:t>thực hiện được quá trình gửi thư thì người gửi và người nhận cần phải có cái gì ?</a:t>
            </a:r>
          </a:p>
          <a:p>
            <a:pPr fontAlgn="base"/>
            <a:r>
              <a:rPr lang="vi-VN" sz="2400" dirty="0">
                <a:latin typeface="Times New Roman" pitchFamily="18" charset="0"/>
                <a:cs typeface="Times New Roman" pitchFamily="18" charset="0"/>
              </a:rPr>
              <a:t>– Phải có một tài khoản thư điện tử để có địa chỉ gửi và nhận thư</a:t>
            </a:r>
          </a:p>
          <a:p>
            <a:pPr fontAlgn="base"/>
            <a:r>
              <a:rPr lang="vi-VN" sz="2400" b="1" dirty="0">
                <a:solidFill>
                  <a:srgbClr val="FF0000"/>
                </a:solidFill>
                <a:latin typeface="Times New Roman" pitchFamily="18" charset="0"/>
                <a:cs typeface="Times New Roman" pitchFamily="18" charset="0"/>
              </a:rPr>
              <a:t>Làm thế nào để có được một tài khoản thư </a:t>
            </a:r>
            <a:r>
              <a:rPr lang="vi-VN" sz="2400" b="1" dirty="0" smtClean="0">
                <a:solidFill>
                  <a:srgbClr val="FF0000"/>
                </a:solidFill>
                <a:latin typeface="Times New Roman" pitchFamily="18" charset="0"/>
                <a:cs typeface="Times New Roman" pitchFamily="18" charset="0"/>
              </a:rPr>
              <a:t>điện tử</a:t>
            </a:r>
            <a:r>
              <a:rPr lang="en-US" sz="2400" b="1" dirty="0" smtClean="0">
                <a:solidFill>
                  <a:srgbClr val="FF0000"/>
                </a:solidFill>
                <a:latin typeface="Times New Roman" pitchFamily="18" charset="0"/>
                <a:cs typeface="Times New Roman" pitchFamily="18" charset="0"/>
              </a:rPr>
              <a:t>?</a:t>
            </a:r>
            <a:endParaRPr lang="vi-VN" sz="2400" b="1" dirty="0" smtClean="0">
              <a:solidFill>
                <a:srgbClr val="FF0000"/>
              </a:solidFill>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 </a:t>
            </a:r>
            <a:r>
              <a:rPr lang="vi-VN" sz="2400" b="1" dirty="0" smtClean="0">
                <a:solidFill>
                  <a:srgbClr val="0070C0"/>
                </a:solidFill>
                <a:latin typeface="Times New Roman" pitchFamily="18" charset="0"/>
                <a:cs typeface="Times New Roman" pitchFamily="18" charset="0"/>
              </a:rPr>
              <a:t>Phải đăng ký với nhà cung cấp dịch vụ để mở tài khoản thư điện tử</a:t>
            </a:r>
            <a:r>
              <a:rPr lang="en-US" sz="2400" b="1" dirty="0" smtClean="0">
                <a:solidFill>
                  <a:srgbClr val="0070C0"/>
                </a:solidFill>
                <a:latin typeface="Times New Roman" pitchFamily="18" charset="0"/>
                <a:cs typeface="Times New Roman" pitchFamily="18" charset="0"/>
              </a:rPr>
              <a:t>.</a:t>
            </a:r>
            <a:endParaRPr lang="vi-VN" sz="2400" b="1" dirty="0" smtClean="0">
              <a:solidFill>
                <a:srgbClr val="0070C0"/>
              </a:solidFill>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Có </a:t>
            </a:r>
            <a:r>
              <a:rPr lang="vi-VN" sz="2400" dirty="0">
                <a:latin typeface="Times New Roman" pitchFamily="18" charset="0"/>
                <a:cs typeface="Times New Roman" pitchFamily="18" charset="0"/>
              </a:rPr>
              <a:t>thể mở tài khoản thư điện tử với nhà cung cấp nào mà bạn biết</a:t>
            </a:r>
          </a:p>
          <a:p>
            <a:pPr fontAlgn="base"/>
            <a:r>
              <a:rPr lang="vi-VN" sz="2400" dirty="0">
                <a:latin typeface="Times New Roman" pitchFamily="18" charset="0"/>
                <a:cs typeface="Times New Roman" pitchFamily="18" charset="0"/>
              </a:rPr>
              <a:t>– Yahoo, Google</a:t>
            </a:r>
            <a:r>
              <a:rPr lang="vi-VN"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gmail</a:t>
            </a:r>
            <a:r>
              <a:rPr lang="en-US" sz="2400" dirty="0" smtClean="0">
                <a:latin typeface="Times New Roman" pitchFamily="18" charset="0"/>
                <a:cs typeface="Times New Roman" pitchFamily="18" charset="0"/>
              </a:rPr>
              <a:t>…..</a:t>
            </a:r>
            <a:r>
              <a:rPr lang="vi-VN" sz="2400" dirty="0" smtClean="0">
                <a:latin typeface="Times New Roman" pitchFamily="18" charset="0"/>
                <a:cs typeface="Times New Roman" pitchFamily="18" charset="0"/>
              </a:rPr>
              <a:t> </a:t>
            </a:r>
            <a:r>
              <a:rPr lang="vi-VN" sz="2400" dirty="0">
                <a:latin typeface="Times New Roman" pitchFamily="18" charset="0"/>
                <a:cs typeface="Times New Roman" pitchFamily="18" charset="0"/>
              </a:rPr>
              <a:t>…</a:t>
            </a:r>
          </a:p>
          <a:p>
            <a:pPr fontAlgn="base"/>
            <a:r>
              <a:rPr lang="vi-VN" sz="2400" dirty="0">
                <a:latin typeface="Times New Roman" pitchFamily="18" charset="0"/>
                <a:cs typeface="Times New Roman" pitchFamily="18" charset="0"/>
              </a:rPr>
              <a:t>Sau khi mở tài khoản, nhà cung cấp dịch vụ cấp cho người dùng cái gì?</a:t>
            </a:r>
          </a:p>
          <a:p>
            <a:pPr fontAlgn="base"/>
            <a:r>
              <a:rPr lang="vi-VN" sz="2400" dirty="0">
                <a:latin typeface="Times New Roman" pitchFamily="18" charset="0"/>
                <a:cs typeface="Times New Roman" pitchFamily="18" charset="0"/>
              </a:rPr>
              <a:t>– Người dùng được cấp một hộp thư điện tử trên máy chủ thư điện tử (mail box) cùng với tên đăng nhập (user name và mật khẩu (password) để truy cập vào hộp thư</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31044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2050"/>
                                        </p:tgtEl>
                                      </p:cBhvr>
                                    </p:animEffect>
                                    <p:set>
                                      <p:cBhvr>
                                        <p:cTn id="7" dur="1" fill="hold">
                                          <p:stCondLst>
                                            <p:cond delay="499"/>
                                          </p:stCondLst>
                                        </p:cTn>
                                        <p:tgtEl>
                                          <p:spTgt spid="2050"/>
                                        </p:tgtEl>
                                        <p:attrNameLst>
                                          <p:attrName>style.visibility</p:attrName>
                                        </p:attrNameLst>
                                      </p:cBhvr>
                                      <p:to>
                                        <p:strVal val="hidden"/>
                                      </p:to>
                                    </p:set>
                                  </p:childTnLst>
                                </p:cTn>
                              </p:par>
                              <p:par>
                                <p:cTn id="8" presetID="16" presetClass="exit" presetSubtype="21" fill="hold" grpId="0" nodeType="withEffect">
                                  <p:stCondLst>
                                    <p:cond delay="0"/>
                                  </p:stCondLst>
                                  <p:childTnLst>
                                    <p:animEffect transition="out" filter="barn(inVertical)">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Bài 3: THƯ ĐIỆN TỬ (EMAIL)&amp;quot;&quot;/&gt;&lt;property id=&quot;20307&quot; value=&quot;257&quot;/&gt;&lt;/object&gt;&lt;object type=&quot;3&quot; unique_id=&quot;10005&quot;&gt;&lt;property id=&quot;20148&quot; value=&quot;5&quot;/&gt;&lt;property id=&quot;20300&quot; value=&quot;Slide 7 - &amp;quot;A.HOẠT ĐỘNG CƠ BẢN&amp;quot;&quot;/&gt;&lt;property id=&quot;20307&quot; value=&quot;258&quot;/&gt;&lt;/object&gt;&lt;object type=&quot;3&quot; unique_id=&quot;10006&quot;&gt;&lt;property id=&quot;20148&quot; value=&quot;5&quot;/&gt;&lt;property id=&quot;20300&quot; value=&quot;Slide 8 - &amp;quot;A.HOẠT ĐỘNG CƠ BẢN&amp;quot;&quot;/&gt;&lt;property id=&quot;20307&quot; value=&quot;259&quot;/&gt;&lt;/object&gt;&lt;object type=&quot;3&quot; unique_id=&quot;10007&quot;&gt;&lt;property id=&quot;20148&quot; value=&quot;5&quot;/&gt;&lt;property id=&quot;20300&quot; value=&quot;Slide 9 - &amp;quot;A.HOẠT ĐỘNG CƠ BẢN&amp;quot;&quot;/&gt;&lt;property id=&quot;20307&quot; value=&quot;262&quot;/&gt;&lt;/object&gt;&lt;object type=&quot;3&quot; unique_id=&quot;10008&quot;&gt;&lt;property id=&quot;20148&quot; value=&quot;5&quot;/&gt;&lt;property id=&quot;20300&quot; value=&quot;Slide 10 - &amp;quot;A.HOẠT ĐỘNG CƠ BẢN&amp;quot;&quot;/&gt;&lt;property id=&quot;20307&quot; value=&quot;261&quot;/&gt;&lt;/object&gt;&lt;object type=&quot;3&quot; unique_id=&quot;10010&quot;&gt;&lt;property id=&quot;20148&quot; value=&quot;5&quot;/&gt;&lt;property id=&quot;20300&quot; value=&quot;Slide 11 - &amp;quot;A.HOẠT ĐỘNG CƠ BẢN&amp;quot;&quot;/&gt;&lt;property id=&quot;20307&quot; value=&quot;263&quot;/&gt;&lt;/object&gt;&lt;object type=&quot;3&quot; unique_id=&quot;10011&quot;&gt;&lt;property id=&quot;20148&quot; value=&quot;5&quot;/&gt;&lt;property id=&quot;20300&quot; value=&quot;Slide 13 - &amp;quot;B.HOẠT ĐỘNG THỰC HÀNH&amp;quot;&quot;/&gt;&lt;property id=&quot;20307&quot; value=&quot;266&quot;/&gt;&lt;/object&gt;&lt;object type=&quot;3&quot; unique_id=&quot;10012&quot;&gt;&lt;property id=&quot;20148&quot; value=&quot;5&quot;/&gt;&lt;property id=&quot;20300&quot; value=&quot;Slide 14 - &amp;quot;B.HOẠT ĐỘNG THỰC HÀNH&amp;quot;&quot;/&gt;&lt;property id=&quot;20307&quot; value=&quot;265&quot;/&gt;&lt;/object&gt;&lt;object type=&quot;3&quot; unique_id=&quot;10013&quot;&gt;&lt;property id=&quot;20148&quot; value=&quot;5&quot;/&gt;&lt;property id=&quot;20300&quot; value=&quot;Slide 15 - &amp;quot;B.HOẠT ĐỘNG THỰC HÀNH&amp;quot;&quot;/&gt;&lt;property id=&quot;20307&quot; value=&quot;264&quot;/&gt;&lt;/object&gt;&lt;object type=&quot;3&quot; unique_id=&quot;10050&quot;&gt;&lt;property id=&quot;20148&quot; value=&quot;5&quot;/&gt;&lt;property id=&quot;20300&quot; value=&quot;Slide 12 - &amp;quot;A.HOẠT ĐỘNG CƠ BẢN&amp;quot;&quot;/&gt;&lt;property id=&quot;20307&quot; value=&quot;267&quot;/&gt;&lt;/object&gt;&lt;object type=&quot;3&quot; unique_id=&quot;10159&quot;&gt;&lt;property id=&quot;20148&quot; value=&quot;5&quot;/&gt;&lt;property id=&quot;20300&quot; value=&quot;Slide 2&quot;/&gt;&lt;property id=&quot;20307&quot; value=&quot;268&quot;/&gt;&lt;/object&gt;&lt;object type=&quot;3&quot; unique_id=&quot;10160&quot;&gt;&lt;property id=&quot;20148&quot; value=&quot;5&quot;/&gt;&lt;property id=&quot;20300&quot; value=&quot;Slide 3&quot;/&gt;&lt;property id=&quot;20307&quot; value=&quot;269&quot;/&gt;&lt;/object&gt;&lt;object type=&quot;3&quot; unique_id=&quot;10161&quot;&gt;&lt;property id=&quot;20148&quot; value=&quot;5&quot;/&gt;&lt;property id=&quot;20300&quot; value=&quot;Slide 4&quot;/&gt;&lt;property id=&quot;20307&quot; value=&quot;270&quot;/&gt;&lt;/object&gt;&lt;object type=&quot;3&quot; unique_id=&quot;10162&quot;&gt;&lt;property id=&quot;20148&quot; value=&quot;5&quot;/&gt;&lt;property id=&quot;20300&quot; value=&quot;Slide 5&quot;/&gt;&lt;property id=&quot;20307&quot; value=&quot;274&quot;/&gt;&lt;/object&gt;&lt;object type=&quot;3&quot; unique_id=&quot;10163&quot;&gt;&lt;property id=&quot;20148&quot; value=&quot;5&quot;/&gt;&lt;property id=&quot;20300&quot; value=&quot;Slide 6&quot;/&gt;&lt;property id=&quot;20307&quot; value=&quot;273&quot;/&gt;&lt;/object&gt;&lt;object type=&quot;3&quot; unique_id=&quot;10261&quot;&gt;&lt;property id=&quot;20148&quot; value=&quot;5&quot;/&gt;&lt;property id=&quot;20300&quot; value=&quot;Slide 16&quot;/&gt;&lt;property id=&quot;20307&quot; value=&quot;275&quot;/&gt;&lt;/object&gt;&lt;object type=&quot;3&quot; unique_id=&quot;10262&quot;&gt;&lt;property id=&quot;20148&quot; value=&quot;5&quot;/&gt;&lt;property id=&quot;20300&quot; value=&quot;Slide 17&quot;/&gt;&lt;property id=&quot;20307&quot; value=&quot;276&quot;/&gt;&lt;/object&gt;&lt;object type=&quot;3&quot; unique_id=&quot;10263&quot;&gt;&lt;property id=&quot;20148&quot; value=&quot;5&quot;/&gt;&lt;property id=&quot;20300&quot; value=&quot;Slide 18&quot;/&gt;&lt;property id=&quot;20307&quot; value=&quot;278&quot;/&gt;&lt;/object&gt;&lt;object type=&quot;3&quot; unique_id=&quot;10264&quot;&gt;&lt;property id=&quot;20148&quot; value=&quot;5&quot;/&gt;&lt;property id=&quot;20300&quot; value=&quot;Slide 19&quot;/&gt;&lt;property id=&quot;20307&quot; value=&quot;277&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242</TotalTime>
  <Words>819</Words>
  <Application>Microsoft Office PowerPoint</Application>
  <PresentationFormat>On-screen Show (4:3)</PresentationFormat>
  <Paragraphs>112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Waveform</vt:lpstr>
      <vt:lpstr>Bài 3: THƯ ĐIỆN TỬ (EMAIL)</vt:lpstr>
      <vt:lpstr>PowerPoint Presentation</vt:lpstr>
      <vt:lpstr>PowerPoint Presentation</vt:lpstr>
      <vt:lpstr>PowerPoint Presentation</vt:lpstr>
      <vt:lpstr>PowerPoint Presentation</vt:lpstr>
      <vt:lpstr>PowerPoint Presentation</vt:lpstr>
      <vt:lpstr>A.HOẠT ĐỘNG CƠ BẢN</vt:lpstr>
      <vt:lpstr>A.HOẠT ĐỘNG CƠ BẢN</vt:lpstr>
      <vt:lpstr>A.HOẠT ĐỘNG CƠ BẢN</vt:lpstr>
      <vt:lpstr>A.HOẠT ĐỘNG CƠ BẢN</vt:lpstr>
      <vt:lpstr>A.HOẠT ĐỘNG CƠ BẢN</vt:lpstr>
      <vt:lpstr>A.HOẠT ĐỘNG CƠ BẢN</vt:lpstr>
      <vt:lpstr>B.HOẠT ĐỘNG THỰC HÀNH</vt:lpstr>
      <vt:lpstr>B.HOẠT ĐỘNG THỰC HÀNH</vt:lpstr>
      <vt:lpstr>B.HOẠT ĐỘNG THỰC HÀNH</vt:lpstr>
      <vt:lpstr>PowerPoint Presentation</vt:lpstr>
      <vt:lpstr>PowerPoint Presentation</vt:lpstr>
      <vt:lpstr>PowerPoint Presentation</vt:lpstr>
      <vt:lpstr>PowerPoint Presentation</vt:lpstr>
    </vt:vector>
  </TitlesOfParts>
  <Company>CKK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THƯ ĐIỆN TỬ (EMAIL)</dc:title>
  <dc:creator>Windows User</dc:creator>
  <cp:lastModifiedBy>Windows User</cp:lastModifiedBy>
  <cp:revision>21</cp:revision>
  <dcterms:created xsi:type="dcterms:W3CDTF">2018-09-03T07:37:15Z</dcterms:created>
  <dcterms:modified xsi:type="dcterms:W3CDTF">2018-09-08T16:19:31Z</dcterms:modified>
</cp:coreProperties>
</file>