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3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1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76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B31C9-2AAA-489E-B70B-FD527393A73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70384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7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8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8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8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4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8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0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4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2214A-2857-4EB2-A962-335F647CBB8B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0B22F-F8F8-4B4A-AA8F-B61F4970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1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gif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456712" y="381000"/>
            <a:ext cx="8306288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vi-VN" sz="32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1172308" y="1524000"/>
            <a:ext cx="7086356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– </a:t>
            </a:r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</a:t>
            </a:r>
            <a:r>
              <a:rPr lang="vi-VN" sz="36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vi-VN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WordArt 21"/>
          <p:cNvSpPr>
            <a:spLocks noChangeArrowheads="1" noChangeShapeType="1" noTextEdit="1"/>
          </p:cNvSpPr>
          <p:nvPr/>
        </p:nvSpPr>
        <p:spPr bwMode="auto">
          <a:xfrm>
            <a:off x="685800" y="2590800"/>
            <a:ext cx="7772400" cy="381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u="none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Ôn</a:t>
            </a:r>
            <a:r>
              <a:rPr lang="en-US" sz="3600" u="none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u="none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tập</a:t>
            </a:r>
            <a:r>
              <a:rPr lang="en-US" sz="3600" u="none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</a:p>
          <a:p>
            <a:pPr algn="ctr">
              <a:defRPr/>
            </a:pPr>
            <a:r>
              <a:rPr lang="en-US" sz="3600" u="none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Bảng</a:t>
            </a:r>
            <a:r>
              <a:rPr lang="en-US" sz="3600" u="none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u="none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đơn</a:t>
            </a:r>
            <a:r>
              <a:rPr lang="en-US" sz="3600" u="none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u="none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vị</a:t>
            </a:r>
            <a:r>
              <a:rPr lang="en-US" sz="3600" u="none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u="none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đo</a:t>
            </a:r>
            <a:r>
              <a:rPr lang="en-US" sz="3600" u="none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u="none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khối</a:t>
            </a:r>
            <a:r>
              <a:rPr lang="en-US" sz="3600" u="none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u="none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lượng</a:t>
            </a:r>
            <a:r>
              <a:rPr lang="en-US" sz="3600" u="none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 algn="ctr"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3077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3078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80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81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2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3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4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801718368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1092689" y="1143000"/>
            <a:ext cx="7397750" cy="1446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vi-VN" sz="4400" u="non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6" descr="Cau ho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09800"/>
            <a:ext cx="10672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172308" y="2971800"/>
            <a:ext cx="73977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44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vi-VN" sz="44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vi-VN" sz="4400" u="non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245089" y="228600"/>
            <a:ext cx="7397750" cy="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vi-VN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GB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GB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GB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GB" altLang="vi-VN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GB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GB" altLang="vi-VN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2022</a:t>
            </a:r>
            <a:endParaRPr lang="en-US" altLang="vi-VN" sz="2800" u="non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81000" y="695984"/>
            <a:ext cx="7397750" cy="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GB" alt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vi-VN" sz="2800" u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319374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013" name="Group 205"/>
          <p:cNvGraphicFramePr>
            <a:graphicFrameLocks noGrp="1"/>
          </p:cNvGraphicFramePr>
          <p:nvPr>
            <p:ph/>
          </p:nvPr>
        </p:nvGraphicFramePr>
        <p:xfrm>
          <a:off x="0" y="2133600"/>
          <a:ext cx="8763000" cy="3268664"/>
        </p:xfrm>
        <a:graphic>
          <a:graphicData uri="http://schemas.openxmlformats.org/drawingml/2006/table">
            <a:tbl>
              <a:tblPr/>
              <a:tblGrid>
                <a:gridCol w="1180856"/>
                <a:gridCol w="1370135"/>
                <a:gridCol w="1135673"/>
                <a:gridCol w="1672981"/>
                <a:gridCol w="1173528"/>
                <a:gridCol w="1171087"/>
                <a:gridCol w="1058740"/>
              </a:tblGrid>
              <a:tr h="6604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9878" name="Text Box 70"/>
          <p:cNvSpPr txBox="1">
            <a:spLocks noChangeArrowheads="1"/>
          </p:cNvSpPr>
          <p:nvPr/>
        </p:nvSpPr>
        <p:spPr bwMode="auto">
          <a:xfrm>
            <a:off x="4419356" y="2870200"/>
            <a:ext cx="83893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kg</a:t>
            </a:r>
          </a:p>
        </p:txBody>
      </p:sp>
      <p:sp>
        <p:nvSpPr>
          <p:cNvPr id="119879" name="Text Box 71"/>
          <p:cNvSpPr txBox="1">
            <a:spLocks noChangeArrowheads="1"/>
          </p:cNvSpPr>
          <p:nvPr/>
        </p:nvSpPr>
        <p:spPr bwMode="auto">
          <a:xfrm>
            <a:off x="4266712" y="3479800"/>
            <a:ext cx="99157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>
                <a:latin typeface="Times New Roman" pitchFamily="18" charset="0"/>
                <a:cs typeface="Times New Roman" pitchFamily="18" charset="0"/>
              </a:rPr>
              <a:t>1 kg</a:t>
            </a:r>
          </a:p>
        </p:txBody>
      </p:sp>
      <p:sp>
        <p:nvSpPr>
          <p:cNvPr id="119880" name="Text Box 72"/>
          <p:cNvSpPr txBox="1">
            <a:spLocks noChangeArrowheads="1"/>
          </p:cNvSpPr>
          <p:nvPr/>
        </p:nvSpPr>
        <p:spPr bwMode="auto">
          <a:xfrm>
            <a:off x="6020288" y="2870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hg</a:t>
            </a:r>
          </a:p>
        </p:txBody>
      </p:sp>
      <p:sp>
        <p:nvSpPr>
          <p:cNvPr id="119881" name="Text Box 73"/>
          <p:cNvSpPr txBox="1">
            <a:spLocks noChangeArrowheads="1"/>
          </p:cNvSpPr>
          <p:nvPr/>
        </p:nvSpPr>
        <p:spPr bwMode="auto">
          <a:xfrm>
            <a:off x="7163288" y="2870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dag</a:t>
            </a:r>
          </a:p>
        </p:txBody>
      </p:sp>
      <p:sp>
        <p:nvSpPr>
          <p:cNvPr id="119882" name="Text Box 74"/>
          <p:cNvSpPr txBox="1">
            <a:spLocks noChangeArrowheads="1"/>
          </p:cNvSpPr>
          <p:nvPr/>
        </p:nvSpPr>
        <p:spPr bwMode="auto">
          <a:xfrm>
            <a:off x="8382000" y="2870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19883" name="Text Box 75"/>
          <p:cNvSpPr txBox="1">
            <a:spLocks noChangeArrowheads="1"/>
          </p:cNvSpPr>
          <p:nvPr/>
        </p:nvSpPr>
        <p:spPr bwMode="auto">
          <a:xfrm>
            <a:off x="8076712" y="3479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>
                <a:latin typeface="Times New Roman" pitchFamily="18" charset="0"/>
                <a:cs typeface="Times New Roman" pitchFamily="18" charset="0"/>
              </a:rPr>
              <a:t>1 g</a:t>
            </a:r>
          </a:p>
        </p:txBody>
      </p:sp>
      <p:sp>
        <p:nvSpPr>
          <p:cNvPr id="119886" name="Text Box 78"/>
          <p:cNvSpPr txBox="1">
            <a:spLocks noChangeArrowheads="1"/>
          </p:cNvSpPr>
          <p:nvPr/>
        </p:nvSpPr>
        <p:spPr bwMode="auto">
          <a:xfrm>
            <a:off x="6858000" y="3479800"/>
            <a:ext cx="91464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>
                <a:latin typeface="Times New Roman" pitchFamily="18" charset="0"/>
                <a:cs typeface="Times New Roman" pitchFamily="18" charset="0"/>
              </a:rPr>
              <a:t>1 dag</a:t>
            </a:r>
          </a:p>
        </p:txBody>
      </p:sp>
      <p:sp>
        <p:nvSpPr>
          <p:cNvPr id="119887" name="Text Box 79"/>
          <p:cNvSpPr txBox="1">
            <a:spLocks noChangeArrowheads="1"/>
          </p:cNvSpPr>
          <p:nvPr/>
        </p:nvSpPr>
        <p:spPr bwMode="auto">
          <a:xfrm>
            <a:off x="6668110" y="4241800"/>
            <a:ext cx="99035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 dirty="0">
                <a:latin typeface="Times New Roman" pitchFamily="18" charset="0"/>
                <a:cs typeface="Times New Roman" pitchFamily="18" charset="0"/>
              </a:rPr>
              <a:t>= 10 g</a:t>
            </a:r>
          </a:p>
        </p:txBody>
      </p:sp>
      <p:sp>
        <p:nvSpPr>
          <p:cNvPr id="119889" name="Text Box 81"/>
          <p:cNvSpPr txBox="1">
            <a:spLocks noChangeArrowheads="1"/>
          </p:cNvSpPr>
          <p:nvPr/>
        </p:nvSpPr>
        <p:spPr bwMode="auto">
          <a:xfrm>
            <a:off x="5372466" y="4241800"/>
            <a:ext cx="129564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 dirty="0">
                <a:latin typeface="Times New Roman" pitchFamily="18" charset="0"/>
                <a:cs typeface="Times New Roman" pitchFamily="18" charset="0"/>
              </a:rPr>
              <a:t>= 10dag</a:t>
            </a:r>
          </a:p>
        </p:txBody>
      </p:sp>
      <p:sp>
        <p:nvSpPr>
          <p:cNvPr id="119890" name="Text Box 82"/>
          <p:cNvSpPr txBox="1">
            <a:spLocks noChangeArrowheads="1"/>
          </p:cNvSpPr>
          <p:nvPr/>
        </p:nvSpPr>
        <p:spPr bwMode="auto">
          <a:xfrm>
            <a:off x="5790712" y="3479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>
                <a:latin typeface="Times New Roman" pitchFamily="18" charset="0"/>
                <a:cs typeface="Times New Roman" pitchFamily="18" charset="0"/>
              </a:rPr>
              <a:t>1 hg</a:t>
            </a:r>
          </a:p>
        </p:txBody>
      </p:sp>
      <p:sp>
        <p:nvSpPr>
          <p:cNvPr id="119892" name="Text Box 84"/>
          <p:cNvSpPr txBox="1">
            <a:spLocks noChangeArrowheads="1"/>
          </p:cNvSpPr>
          <p:nvPr/>
        </p:nvSpPr>
        <p:spPr bwMode="auto">
          <a:xfrm>
            <a:off x="3979578" y="41910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 dirty="0">
                <a:latin typeface="Times New Roman" pitchFamily="18" charset="0"/>
                <a:cs typeface="Times New Roman" pitchFamily="18" charset="0"/>
              </a:rPr>
              <a:t>= 10 hg</a:t>
            </a:r>
          </a:p>
        </p:txBody>
      </p:sp>
      <p:sp>
        <p:nvSpPr>
          <p:cNvPr id="119894" name="Text Box 86"/>
          <p:cNvSpPr txBox="1">
            <a:spLocks noChangeArrowheads="1"/>
          </p:cNvSpPr>
          <p:nvPr/>
        </p:nvSpPr>
        <p:spPr bwMode="auto">
          <a:xfrm>
            <a:off x="3123712" y="2870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yến</a:t>
            </a:r>
          </a:p>
        </p:txBody>
      </p:sp>
      <p:sp>
        <p:nvSpPr>
          <p:cNvPr id="119895" name="Text Box 87"/>
          <p:cNvSpPr txBox="1">
            <a:spLocks noChangeArrowheads="1"/>
          </p:cNvSpPr>
          <p:nvPr/>
        </p:nvSpPr>
        <p:spPr bwMode="auto">
          <a:xfrm>
            <a:off x="2819645" y="3505200"/>
            <a:ext cx="91464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>
                <a:latin typeface="Times New Roman" pitchFamily="18" charset="0"/>
                <a:cs typeface="Times New Roman" pitchFamily="18" charset="0"/>
              </a:rPr>
              <a:t>1 yến</a:t>
            </a:r>
          </a:p>
        </p:txBody>
      </p:sp>
      <p:sp>
        <p:nvSpPr>
          <p:cNvPr id="119896" name="Text Box 88"/>
          <p:cNvSpPr txBox="1">
            <a:spLocks noChangeArrowheads="1"/>
          </p:cNvSpPr>
          <p:nvPr/>
        </p:nvSpPr>
        <p:spPr bwMode="auto">
          <a:xfrm>
            <a:off x="2531656" y="4191000"/>
            <a:ext cx="121993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 dirty="0">
                <a:latin typeface="Times New Roman" pitchFamily="18" charset="0"/>
                <a:cs typeface="Times New Roman" pitchFamily="18" charset="0"/>
              </a:rPr>
              <a:t>= 10 kg</a:t>
            </a:r>
          </a:p>
        </p:txBody>
      </p:sp>
      <p:sp>
        <p:nvSpPr>
          <p:cNvPr id="119899" name="Text Box 91"/>
          <p:cNvSpPr txBox="1">
            <a:spLocks noChangeArrowheads="1"/>
          </p:cNvSpPr>
          <p:nvPr/>
        </p:nvSpPr>
        <p:spPr bwMode="auto">
          <a:xfrm>
            <a:off x="1180856" y="42418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 dirty="0">
                <a:latin typeface="Times New Roman" pitchFamily="18" charset="0"/>
                <a:cs typeface="Times New Roman" pitchFamily="18" charset="0"/>
              </a:rPr>
              <a:t>= 10 </a:t>
            </a:r>
            <a:r>
              <a:rPr lang="en-US" altLang="vi-VN" sz="2400" b="0" u="none" dirty="0" err="1">
                <a:latin typeface="Times New Roman" pitchFamily="18" charset="0"/>
                <a:cs typeface="Times New Roman" pitchFamily="18" charset="0"/>
              </a:rPr>
              <a:t>yến</a:t>
            </a:r>
            <a:endParaRPr lang="en-US" altLang="vi-VN" sz="2400" b="0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900" name="Text Box 92"/>
          <p:cNvSpPr txBox="1">
            <a:spLocks noChangeArrowheads="1"/>
          </p:cNvSpPr>
          <p:nvPr/>
        </p:nvSpPr>
        <p:spPr bwMode="auto">
          <a:xfrm>
            <a:off x="1752356" y="3479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>
                <a:latin typeface="Times New Roman" pitchFamily="18" charset="0"/>
                <a:cs typeface="Times New Roman" pitchFamily="18" charset="0"/>
              </a:rPr>
              <a:t>1 tạ</a:t>
            </a:r>
          </a:p>
        </p:txBody>
      </p:sp>
      <p:sp>
        <p:nvSpPr>
          <p:cNvPr id="119901" name="Text Box 93"/>
          <p:cNvSpPr txBox="1">
            <a:spLocks noChangeArrowheads="1"/>
          </p:cNvSpPr>
          <p:nvPr/>
        </p:nvSpPr>
        <p:spPr bwMode="auto">
          <a:xfrm>
            <a:off x="1980712" y="2870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</a:p>
        </p:txBody>
      </p:sp>
      <p:sp>
        <p:nvSpPr>
          <p:cNvPr id="119902" name="Text Box 94"/>
          <p:cNvSpPr txBox="1">
            <a:spLocks noChangeArrowheads="1"/>
          </p:cNvSpPr>
          <p:nvPr/>
        </p:nvSpPr>
        <p:spPr bwMode="auto">
          <a:xfrm>
            <a:off x="533645" y="2870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</a:p>
        </p:txBody>
      </p:sp>
      <p:sp>
        <p:nvSpPr>
          <p:cNvPr id="119903" name="Text Box 95"/>
          <p:cNvSpPr txBox="1">
            <a:spLocks noChangeArrowheads="1"/>
          </p:cNvSpPr>
          <p:nvPr/>
        </p:nvSpPr>
        <p:spPr bwMode="auto">
          <a:xfrm>
            <a:off x="381000" y="3479800"/>
            <a:ext cx="837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>
                <a:latin typeface="Times New Roman" pitchFamily="18" charset="0"/>
                <a:cs typeface="Times New Roman" pitchFamily="18" charset="0"/>
              </a:rPr>
              <a:t>1 tấn</a:t>
            </a:r>
          </a:p>
        </p:txBody>
      </p:sp>
      <p:sp>
        <p:nvSpPr>
          <p:cNvPr id="119904" name="Text Box 96"/>
          <p:cNvSpPr txBox="1">
            <a:spLocks noChangeArrowheads="1"/>
          </p:cNvSpPr>
          <p:nvPr/>
        </p:nvSpPr>
        <p:spPr bwMode="auto">
          <a:xfrm>
            <a:off x="228357" y="4470400"/>
            <a:ext cx="1067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0" u="none">
                <a:latin typeface="Times New Roman" pitchFamily="18" charset="0"/>
                <a:cs typeface="Times New Roman" pitchFamily="18" charset="0"/>
              </a:rPr>
              <a:t>= 10 tạ</a:t>
            </a:r>
          </a:p>
        </p:txBody>
      </p:sp>
      <p:sp>
        <p:nvSpPr>
          <p:cNvPr id="6210" name="Rectangle 119"/>
          <p:cNvSpPr>
            <a:spLocks noChangeArrowheads="1"/>
          </p:cNvSpPr>
          <p:nvPr/>
        </p:nvSpPr>
        <p:spPr bwMode="auto">
          <a:xfrm>
            <a:off x="0" y="30498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 altLang="vi-VN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3904236" y="4800601"/>
            <a:ext cx="1218712" cy="619125"/>
            <a:chOff x="2459" y="3312"/>
            <a:chExt cx="768" cy="390"/>
          </a:xfrm>
        </p:grpSpPr>
        <p:graphicFrame>
          <p:nvGraphicFramePr>
            <p:cNvPr id="6243" name="Object 118"/>
            <p:cNvGraphicFramePr>
              <a:graphicFrameLocks noChangeAspect="1"/>
            </p:cNvGraphicFramePr>
            <p:nvPr/>
          </p:nvGraphicFramePr>
          <p:xfrm>
            <a:off x="2784" y="3312"/>
            <a:ext cx="240" cy="3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3" imgW="203112" imgH="393529" progId="Equation.3">
                    <p:embed/>
                  </p:oleObj>
                </mc:Choice>
                <mc:Fallback>
                  <p:oleObj name="Equation" r:id="rId3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4" y="3312"/>
                          <a:ext cx="240" cy="3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44" name="Text Box 120"/>
            <p:cNvSpPr txBox="1">
              <a:spLocks noChangeArrowheads="1"/>
            </p:cNvSpPr>
            <p:nvPr/>
          </p:nvSpPr>
          <p:spPr bwMode="auto">
            <a:xfrm>
              <a:off x="2459" y="3365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400" b="0" u="none" dirty="0">
                  <a:latin typeface="Times New Roman" pitchFamily="18" charset="0"/>
                  <a:cs typeface="Times New Roman" pitchFamily="18" charset="0"/>
                </a:rPr>
                <a:t>=     </a:t>
              </a:r>
              <a:r>
                <a:rPr lang="en-US" altLang="vi-VN" sz="2400" b="0" u="none" dirty="0" err="1">
                  <a:latin typeface="Times New Roman" pitchFamily="18" charset="0"/>
                  <a:cs typeface="Times New Roman" pitchFamily="18" charset="0"/>
                </a:rPr>
                <a:t>yến</a:t>
              </a:r>
              <a:endParaRPr lang="en-US" altLang="vi-VN" sz="2400" b="0" u="none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212" name="Rectangle 134"/>
          <p:cNvSpPr>
            <a:spLocks noChangeArrowheads="1"/>
          </p:cNvSpPr>
          <p:nvPr/>
        </p:nvSpPr>
        <p:spPr bwMode="auto">
          <a:xfrm>
            <a:off x="0" y="30498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 altLang="vi-VN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60"/>
          <p:cNvGrpSpPr>
            <a:grpSpLocks/>
          </p:cNvGrpSpPr>
          <p:nvPr/>
        </p:nvGrpSpPr>
        <p:grpSpPr bwMode="auto">
          <a:xfrm>
            <a:off x="5469223" y="4795837"/>
            <a:ext cx="1295644" cy="619125"/>
            <a:chOff x="3648" y="2922"/>
            <a:chExt cx="816" cy="390"/>
          </a:xfrm>
        </p:grpSpPr>
        <p:sp>
          <p:nvSpPr>
            <p:cNvPr id="6241" name="Text Box 83"/>
            <p:cNvSpPr txBox="1">
              <a:spLocks noChangeArrowheads="1"/>
            </p:cNvSpPr>
            <p:nvPr/>
          </p:nvSpPr>
          <p:spPr bwMode="auto">
            <a:xfrm>
              <a:off x="3648" y="2976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400" b="0" u="none">
                  <a:latin typeface="Times New Roman" pitchFamily="18" charset="0"/>
                  <a:cs typeface="Times New Roman" pitchFamily="18" charset="0"/>
                </a:rPr>
                <a:t>=    kg</a:t>
              </a:r>
            </a:p>
          </p:txBody>
        </p:sp>
        <p:graphicFrame>
          <p:nvGraphicFramePr>
            <p:cNvPr id="6242" name="Object 133"/>
            <p:cNvGraphicFramePr>
              <a:graphicFrameLocks noChangeAspect="1"/>
            </p:cNvGraphicFramePr>
            <p:nvPr/>
          </p:nvGraphicFramePr>
          <p:xfrm>
            <a:off x="3792" y="2922"/>
            <a:ext cx="200" cy="3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tion" r:id="rId5" imgW="203112" imgH="393529" progId="Equation.3">
                    <p:embed/>
                  </p:oleObj>
                </mc:Choice>
                <mc:Fallback>
                  <p:oleObj name="Equation" r:id="rId5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2922"/>
                          <a:ext cx="200" cy="3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14" name="Rectangle 136"/>
          <p:cNvSpPr>
            <a:spLocks noChangeArrowheads="1"/>
          </p:cNvSpPr>
          <p:nvPr/>
        </p:nvSpPr>
        <p:spPr bwMode="auto">
          <a:xfrm>
            <a:off x="0" y="30498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 altLang="vi-VN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61"/>
          <p:cNvGrpSpPr>
            <a:grpSpLocks/>
          </p:cNvGrpSpPr>
          <p:nvPr/>
        </p:nvGrpSpPr>
        <p:grpSpPr bwMode="auto">
          <a:xfrm>
            <a:off x="6668110" y="4795838"/>
            <a:ext cx="1218712" cy="619125"/>
            <a:chOff x="4320" y="2922"/>
            <a:chExt cx="768" cy="390"/>
          </a:xfrm>
        </p:grpSpPr>
        <p:sp>
          <p:nvSpPr>
            <p:cNvPr id="6239" name="Text Box 80"/>
            <p:cNvSpPr txBox="1">
              <a:spLocks noChangeArrowheads="1"/>
            </p:cNvSpPr>
            <p:nvPr/>
          </p:nvSpPr>
          <p:spPr bwMode="auto">
            <a:xfrm>
              <a:off x="4320" y="2976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400" b="0" u="none">
                  <a:latin typeface="Times New Roman" pitchFamily="18" charset="0"/>
                  <a:cs typeface="Times New Roman" pitchFamily="18" charset="0"/>
                </a:rPr>
                <a:t>=      hg</a:t>
              </a:r>
            </a:p>
          </p:txBody>
        </p:sp>
        <p:graphicFrame>
          <p:nvGraphicFramePr>
            <p:cNvPr id="6240" name="Object 135"/>
            <p:cNvGraphicFramePr>
              <a:graphicFrameLocks noChangeAspect="1"/>
            </p:cNvGraphicFramePr>
            <p:nvPr/>
          </p:nvGraphicFramePr>
          <p:xfrm>
            <a:off x="4501" y="2922"/>
            <a:ext cx="233" cy="3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Equation" r:id="rId7" imgW="203112" imgH="393529" progId="Equation.3">
                    <p:embed/>
                  </p:oleObj>
                </mc:Choice>
                <mc:Fallback>
                  <p:oleObj name="Equation" r:id="rId7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01" y="2922"/>
                          <a:ext cx="233" cy="3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16" name="Rectangle 138"/>
          <p:cNvSpPr>
            <a:spLocks noChangeArrowheads="1"/>
          </p:cNvSpPr>
          <p:nvPr/>
        </p:nvSpPr>
        <p:spPr bwMode="auto">
          <a:xfrm>
            <a:off x="0" y="30498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 altLang="vi-VN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164"/>
          <p:cNvGrpSpPr>
            <a:grpSpLocks/>
          </p:cNvGrpSpPr>
          <p:nvPr/>
        </p:nvGrpSpPr>
        <p:grpSpPr bwMode="auto">
          <a:xfrm>
            <a:off x="7695712" y="4338637"/>
            <a:ext cx="1143000" cy="619125"/>
            <a:chOff x="5040" y="2634"/>
            <a:chExt cx="720" cy="390"/>
          </a:xfrm>
        </p:grpSpPr>
        <p:sp>
          <p:nvSpPr>
            <p:cNvPr id="6237" name="Text Box 76"/>
            <p:cNvSpPr txBox="1">
              <a:spLocks noChangeArrowheads="1"/>
            </p:cNvSpPr>
            <p:nvPr/>
          </p:nvSpPr>
          <p:spPr bwMode="auto">
            <a:xfrm>
              <a:off x="5040" y="2688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400" b="0" u="none">
                  <a:latin typeface="Times New Roman" pitchFamily="18" charset="0"/>
                  <a:cs typeface="Times New Roman" pitchFamily="18" charset="0"/>
                </a:rPr>
                <a:t>=    dag</a:t>
              </a:r>
            </a:p>
          </p:txBody>
        </p:sp>
        <p:graphicFrame>
          <p:nvGraphicFramePr>
            <p:cNvPr id="6238" name="Object 137"/>
            <p:cNvGraphicFramePr>
              <a:graphicFrameLocks noChangeAspect="1"/>
            </p:cNvGraphicFramePr>
            <p:nvPr/>
          </p:nvGraphicFramePr>
          <p:xfrm>
            <a:off x="5224" y="2634"/>
            <a:ext cx="200" cy="3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0" name="Equation" r:id="rId8" imgW="203112" imgH="393529" progId="Equation.3">
                    <p:embed/>
                  </p:oleObj>
                </mc:Choice>
                <mc:Fallback>
                  <p:oleObj name="Equation" r:id="rId8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4" y="2634"/>
                          <a:ext cx="200" cy="3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18" name="Rectangle 140"/>
          <p:cNvSpPr>
            <a:spLocks noChangeArrowheads="1"/>
          </p:cNvSpPr>
          <p:nvPr/>
        </p:nvSpPr>
        <p:spPr bwMode="auto">
          <a:xfrm>
            <a:off x="0" y="31689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 altLang="vi-VN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193"/>
          <p:cNvGrpSpPr>
            <a:grpSpLocks/>
          </p:cNvGrpSpPr>
          <p:nvPr/>
        </p:nvGrpSpPr>
        <p:grpSpPr bwMode="auto">
          <a:xfrm>
            <a:off x="1304112" y="4800600"/>
            <a:ext cx="1218712" cy="609600"/>
            <a:chOff x="960" y="2736"/>
            <a:chExt cx="768" cy="384"/>
          </a:xfrm>
        </p:grpSpPr>
        <p:sp>
          <p:nvSpPr>
            <p:cNvPr id="6235" name="Text Box 90"/>
            <p:cNvSpPr txBox="1">
              <a:spLocks noChangeArrowheads="1"/>
            </p:cNvSpPr>
            <p:nvPr/>
          </p:nvSpPr>
          <p:spPr bwMode="auto">
            <a:xfrm>
              <a:off x="960" y="2784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400" b="0" u="none">
                  <a:latin typeface="Times New Roman" pitchFamily="18" charset="0"/>
                  <a:cs typeface="Times New Roman" pitchFamily="18" charset="0"/>
                </a:rPr>
                <a:t>=    tấn</a:t>
              </a:r>
            </a:p>
          </p:txBody>
        </p:sp>
        <p:graphicFrame>
          <p:nvGraphicFramePr>
            <p:cNvPr id="6236" name="Object 139"/>
            <p:cNvGraphicFramePr>
              <a:graphicFrameLocks noChangeAspect="1"/>
            </p:cNvGraphicFramePr>
            <p:nvPr/>
          </p:nvGraphicFramePr>
          <p:xfrm>
            <a:off x="1147" y="2736"/>
            <a:ext cx="197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1" name="Equation" r:id="rId9" imgW="203112" imgH="393529" progId="Equation.3">
                    <p:embed/>
                  </p:oleObj>
                </mc:Choice>
                <mc:Fallback>
                  <p:oleObj name="Equation" r:id="rId9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7" y="2736"/>
                          <a:ext cx="197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20" name="Rectangle 142"/>
          <p:cNvSpPr>
            <a:spLocks noChangeArrowheads="1"/>
          </p:cNvSpPr>
          <p:nvPr/>
        </p:nvSpPr>
        <p:spPr bwMode="auto">
          <a:xfrm>
            <a:off x="0" y="30927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 altLang="vi-VN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158"/>
          <p:cNvGrpSpPr>
            <a:grpSpLocks/>
          </p:cNvGrpSpPr>
          <p:nvPr/>
        </p:nvGrpSpPr>
        <p:grpSpPr bwMode="auto">
          <a:xfrm>
            <a:off x="2650068" y="4775200"/>
            <a:ext cx="1143000" cy="609600"/>
            <a:chOff x="1920" y="3264"/>
            <a:chExt cx="720" cy="384"/>
          </a:xfrm>
        </p:grpSpPr>
        <p:sp>
          <p:nvSpPr>
            <p:cNvPr id="6233" name="Text Box 89"/>
            <p:cNvSpPr txBox="1">
              <a:spLocks noChangeArrowheads="1"/>
            </p:cNvSpPr>
            <p:nvPr/>
          </p:nvSpPr>
          <p:spPr bwMode="auto">
            <a:xfrm>
              <a:off x="1920" y="3360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400" b="0" u="none">
                  <a:latin typeface="Times New Roman" pitchFamily="18" charset="0"/>
                  <a:cs typeface="Times New Roman" pitchFamily="18" charset="0"/>
                </a:rPr>
                <a:t>=     tạ </a:t>
              </a:r>
            </a:p>
          </p:txBody>
        </p:sp>
        <p:graphicFrame>
          <p:nvGraphicFramePr>
            <p:cNvPr id="6234" name="Object 141"/>
            <p:cNvGraphicFramePr>
              <a:graphicFrameLocks noChangeAspect="1"/>
            </p:cNvGraphicFramePr>
            <p:nvPr/>
          </p:nvGraphicFramePr>
          <p:xfrm>
            <a:off x="2112" y="3264"/>
            <a:ext cx="221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2" name="Equation" r:id="rId10" imgW="203112" imgH="393529" progId="Equation.3">
                    <p:embed/>
                  </p:oleObj>
                </mc:Choice>
                <mc:Fallback>
                  <p:oleObj name="Equation" r:id="rId10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3264"/>
                          <a:ext cx="221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9963" name="Text Box 155"/>
          <p:cNvSpPr txBox="1">
            <a:spLocks noChangeArrowheads="1"/>
          </p:cNvSpPr>
          <p:nvPr/>
        </p:nvSpPr>
        <p:spPr bwMode="auto">
          <a:xfrm>
            <a:off x="-25156" y="1081087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a, </a:t>
            </a:r>
            <a:r>
              <a:rPr lang="en-US" altLang="vi-VN" sz="28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vi-VN" sz="2800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9975" name="Text Box 167"/>
          <p:cNvSpPr txBox="1">
            <a:spLocks noChangeArrowheads="1"/>
          </p:cNvSpPr>
          <p:nvPr/>
        </p:nvSpPr>
        <p:spPr bwMode="auto">
          <a:xfrm>
            <a:off x="381000" y="5360988"/>
            <a:ext cx="8872904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b. Nhận xét hai đơn vị đo khối lượng liền nhau:          </a:t>
            </a:r>
          </a:p>
        </p:txBody>
      </p:sp>
      <p:grpSp>
        <p:nvGrpSpPr>
          <p:cNvPr id="8" name="Group 195"/>
          <p:cNvGrpSpPr>
            <a:grpSpLocks/>
          </p:cNvGrpSpPr>
          <p:nvPr/>
        </p:nvGrpSpPr>
        <p:grpSpPr bwMode="auto">
          <a:xfrm>
            <a:off x="762000" y="6248400"/>
            <a:ext cx="5334000" cy="609600"/>
            <a:chOff x="720" y="3840"/>
            <a:chExt cx="2496" cy="384"/>
          </a:xfrm>
        </p:grpSpPr>
        <p:graphicFrame>
          <p:nvGraphicFramePr>
            <p:cNvPr id="6231" name="Object 192"/>
            <p:cNvGraphicFramePr>
              <a:graphicFrameLocks noChangeAspect="1"/>
            </p:cNvGraphicFramePr>
            <p:nvPr/>
          </p:nvGraphicFramePr>
          <p:xfrm>
            <a:off x="2112" y="3840"/>
            <a:ext cx="197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3" name="Equation" r:id="rId12" imgW="203112" imgH="393529" progId="Equation.3">
                    <p:embed/>
                  </p:oleObj>
                </mc:Choice>
                <mc:Fallback>
                  <p:oleObj name="Equation" r:id="rId12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3840"/>
                          <a:ext cx="197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32" name="Rectangle 194"/>
            <p:cNvSpPr>
              <a:spLocks noChangeArrowheads="1"/>
            </p:cNvSpPr>
            <p:nvPr/>
          </p:nvSpPr>
          <p:spPr bwMode="auto">
            <a:xfrm>
              <a:off x="720" y="3888"/>
              <a:ext cx="249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2800" u="none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- Đơn vị bé bằng          đơn vị lớn.</a:t>
              </a:r>
            </a:p>
          </p:txBody>
        </p:sp>
      </p:grpSp>
      <p:sp>
        <p:nvSpPr>
          <p:cNvPr id="120004" name="Text Box 196"/>
          <p:cNvSpPr txBox="1">
            <a:spLocks noChangeArrowheads="1"/>
          </p:cNvSpPr>
          <p:nvPr/>
        </p:nvSpPr>
        <p:spPr bwMode="auto">
          <a:xfrm>
            <a:off x="3962645" y="2260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u="none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Ki-lô-gam</a:t>
            </a:r>
          </a:p>
        </p:txBody>
      </p:sp>
      <p:sp>
        <p:nvSpPr>
          <p:cNvPr id="120005" name="Text Box 197"/>
          <p:cNvSpPr txBox="1">
            <a:spLocks noChangeArrowheads="1"/>
          </p:cNvSpPr>
          <p:nvPr/>
        </p:nvSpPr>
        <p:spPr bwMode="auto">
          <a:xfrm>
            <a:off x="381000" y="2260600"/>
            <a:ext cx="3123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2400" u="none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Lớn hơn ki-lô-gam</a:t>
            </a:r>
          </a:p>
        </p:txBody>
      </p:sp>
      <p:sp>
        <p:nvSpPr>
          <p:cNvPr id="120006" name="Text Box 198"/>
          <p:cNvSpPr txBox="1">
            <a:spLocks noChangeArrowheads="1"/>
          </p:cNvSpPr>
          <p:nvPr/>
        </p:nvSpPr>
        <p:spPr bwMode="auto">
          <a:xfrm>
            <a:off x="5943356" y="2260600"/>
            <a:ext cx="281964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u="none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Nhỏ hơn ki-lô-gam</a:t>
            </a:r>
          </a:p>
        </p:txBody>
      </p:sp>
      <p:sp>
        <p:nvSpPr>
          <p:cNvPr id="120015" name="Text Box 207"/>
          <p:cNvSpPr txBox="1">
            <a:spLocks noChangeArrowheads="1"/>
          </p:cNvSpPr>
          <p:nvPr/>
        </p:nvSpPr>
        <p:spPr bwMode="auto">
          <a:xfrm>
            <a:off x="762000" y="5867401"/>
            <a:ext cx="6324356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u="none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Đơn vị lớn gấp 10 lần đơn vị bé.</a:t>
            </a:r>
            <a:endParaRPr lang="en-US" altLang="vi-VN" sz="28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1245089" y="228600"/>
            <a:ext cx="7397750" cy="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vi-VN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GB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GB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vi-VN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GB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GB" altLang="vi-VN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GB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GB" altLang="vi-VN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2022</a:t>
            </a:r>
            <a:endParaRPr lang="en-US" altLang="vi-VN" sz="2800" u="non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381000" y="695984"/>
            <a:ext cx="7397750" cy="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vi-V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GB" alt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vi-VN" sz="2800" u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63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20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0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1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0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11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11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11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1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9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9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9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9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1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9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9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1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9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9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9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9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1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11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9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19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20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20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78" grpId="0"/>
      <p:bldP spid="119879" grpId="0"/>
      <p:bldP spid="119880" grpId="0"/>
      <p:bldP spid="119881" grpId="0"/>
      <p:bldP spid="119882" grpId="0"/>
      <p:bldP spid="119883" grpId="0"/>
      <p:bldP spid="119886" grpId="0"/>
      <p:bldP spid="119887" grpId="0"/>
      <p:bldP spid="119889" grpId="0"/>
      <p:bldP spid="119890" grpId="0"/>
      <p:bldP spid="119892" grpId="0"/>
      <p:bldP spid="119894" grpId="0"/>
      <p:bldP spid="119895" grpId="0"/>
      <p:bldP spid="119896" grpId="0"/>
      <p:bldP spid="119899" grpId="0"/>
      <p:bldP spid="119900" grpId="0"/>
      <p:bldP spid="119901" grpId="0"/>
      <p:bldP spid="119902" grpId="0"/>
      <p:bldP spid="119903" grpId="0"/>
      <p:bldP spid="119904" grpId="0"/>
      <p:bldP spid="119963" grpId="0"/>
      <p:bldP spid="119975" grpId="0"/>
      <p:bldP spid="120004" grpId="0"/>
      <p:bldP spid="120005" grpId="0"/>
      <p:bldP spid="120006" grpId="0"/>
      <p:bldP spid="1200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837712" y="1905000"/>
            <a:ext cx="6325577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0000CC"/>
                </a:solidFill>
                <a:latin typeface="Times New Roman" pitchFamily="18" charset="0"/>
              </a:rPr>
              <a:t>Bài 2</a:t>
            </a:r>
            <a:r>
              <a:rPr lang="en-US" altLang="vi-VN" sz="2800" u="none">
                <a:solidFill>
                  <a:srgbClr val="0000CC"/>
                </a:solidFill>
                <a:latin typeface="Times New Roman" pitchFamily="18" charset="0"/>
              </a:rPr>
              <a:t>: Viết </a:t>
            </a:r>
            <a:r>
              <a:rPr lang="en-US" altLang="vi-VN" sz="2800" u="none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vi-VN" sz="2800" u="none">
                <a:solidFill>
                  <a:srgbClr val="0000CC"/>
                </a:solidFill>
                <a:latin typeface="Times New Roman" pitchFamily="18" charset="0"/>
              </a:rPr>
              <a:t> thích hợp vào chỗ chấm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2800" u="none">
                <a:latin typeface="Times New Roman" pitchFamily="18" charset="0"/>
              </a:rPr>
              <a:t>a) 18 yến = </a:t>
            </a:r>
            <a:r>
              <a:rPr lang="en-US" altLang="vi-VN" sz="2800" i="1" u="none">
                <a:latin typeface="Times New Roman" pitchFamily="18" charset="0"/>
              </a:rPr>
              <a:t>...  </a:t>
            </a:r>
            <a:r>
              <a:rPr lang="en-US" altLang="vi-VN" sz="2800" u="none">
                <a:latin typeface="Times New Roman" pitchFamily="18" charset="0"/>
              </a:rPr>
              <a:t>    kg		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2800" u="none">
                <a:latin typeface="Times New Roman" pitchFamily="18" charset="0"/>
              </a:rPr>
              <a:t>    200 tạ = ...        kg			  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2800" u="none">
                <a:latin typeface="Times New Roman" pitchFamily="18" charset="0"/>
              </a:rPr>
              <a:t>    35 tấn = ...        kg			  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2800" u="none">
                <a:latin typeface="Times New Roman" pitchFamily="18" charset="0"/>
              </a:rPr>
              <a:t>c)  2 kg 326 g = ...      g		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2800" u="none">
                <a:latin typeface="Times New Roman" pitchFamily="18" charset="0"/>
              </a:rPr>
              <a:t>     6kg 3g = ....      g			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5028712" y="2438400"/>
            <a:ext cx="411528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</a:pPr>
            <a:r>
              <a:rPr lang="en-US" altLang="vi-VN" sz="2800" u="none" dirty="0">
                <a:latin typeface="Times New Roman" pitchFamily="18" charset="0"/>
              </a:rPr>
              <a:t> b)   430 kg = ...    </a:t>
            </a:r>
            <a:r>
              <a:rPr lang="en-US" altLang="vi-VN" sz="2800" u="none" dirty="0" err="1">
                <a:latin typeface="Times New Roman" pitchFamily="18" charset="0"/>
              </a:rPr>
              <a:t>yến</a:t>
            </a:r>
            <a:endParaRPr lang="en-US" altLang="vi-VN" sz="2800" u="none" dirty="0">
              <a:latin typeface="Times New Roman" pitchFamily="18" charset="0"/>
            </a:endParaRPr>
          </a:p>
          <a:p>
            <a:pPr marL="609600" indent="-609600" eaLnBrk="1" hangingPunct="1">
              <a:spcBef>
                <a:spcPct val="20000"/>
              </a:spcBef>
            </a:pPr>
            <a:r>
              <a:rPr lang="en-US" altLang="vi-VN" sz="2800" u="none" dirty="0">
                <a:latin typeface="Times New Roman" pitchFamily="18" charset="0"/>
              </a:rPr>
              <a:t>      2500 kg = ...    </a:t>
            </a:r>
            <a:r>
              <a:rPr lang="en-US" altLang="vi-VN" sz="2800" u="none" dirty="0" err="1">
                <a:latin typeface="Times New Roman" pitchFamily="18" charset="0"/>
              </a:rPr>
              <a:t>tạ</a:t>
            </a:r>
            <a:endParaRPr lang="en-US" altLang="vi-VN" sz="2800" u="none" dirty="0">
              <a:latin typeface="Times New Roman" pitchFamily="18" charset="0"/>
            </a:endParaRPr>
          </a:p>
          <a:p>
            <a:pPr marL="609600" indent="-609600" eaLnBrk="1" hangingPunct="1">
              <a:spcBef>
                <a:spcPct val="50000"/>
              </a:spcBef>
            </a:pPr>
            <a:r>
              <a:rPr lang="en-US" altLang="vi-VN" sz="2800" u="none" dirty="0">
                <a:latin typeface="Times New Roman" pitchFamily="18" charset="0"/>
              </a:rPr>
              <a:t>      16000 kg = ...   </a:t>
            </a:r>
            <a:r>
              <a:rPr lang="en-US" altLang="vi-VN" sz="2800" u="none" dirty="0" err="1">
                <a:latin typeface="Times New Roman" pitchFamily="18" charset="0"/>
              </a:rPr>
              <a:t>tấn</a:t>
            </a:r>
            <a:endParaRPr lang="en-US" altLang="vi-VN" sz="2800" u="none" dirty="0">
              <a:latin typeface="Times New Roman" pitchFamily="18" charset="0"/>
            </a:endParaRPr>
          </a:p>
          <a:p>
            <a:pPr marL="609600" indent="-609600" eaLnBrk="1" hangingPunct="1">
              <a:spcBef>
                <a:spcPct val="50000"/>
              </a:spcBef>
            </a:pPr>
            <a:r>
              <a:rPr lang="en-US" altLang="vi-VN" sz="2800" u="none" dirty="0">
                <a:latin typeface="Times New Roman" pitchFamily="18" charset="0"/>
              </a:rPr>
              <a:t> d)  4008 g = . ..kg...  g</a:t>
            </a:r>
          </a:p>
          <a:p>
            <a:pPr marL="609600" indent="-609600" eaLnBrk="1" hangingPunct="1">
              <a:spcBef>
                <a:spcPct val="50000"/>
              </a:spcBef>
            </a:pPr>
            <a:r>
              <a:rPr lang="en-US" altLang="vi-VN" sz="2800" u="none" dirty="0">
                <a:latin typeface="Times New Roman" pitchFamily="18" charset="0"/>
              </a:rPr>
              <a:t>      9050 kg = ....</a:t>
            </a:r>
            <a:r>
              <a:rPr lang="en-US" altLang="vi-VN" sz="2800" u="none" dirty="0" err="1">
                <a:latin typeface="Times New Roman" pitchFamily="18" charset="0"/>
              </a:rPr>
              <a:t>tấn</a:t>
            </a:r>
            <a:r>
              <a:rPr lang="en-US" altLang="vi-VN" sz="2800" u="none" dirty="0">
                <a:latin typeface="Times New Roman" pitchFamily="18" charset="0"/>
              </a:rPr>
              <a:t>...   kg</a:t>
            </a:r>
          </a:p>
          <a:p>
            <a:pPr marL="609600" indent="-609600" eaLnBrk="1" hangingPunct="1">
              <a:spcBef>
                <a:spcPct val="20000"/>
              </a:spcBef>
            </a:pPr>
            <a:endParaRPr lang="en-US" altLang="vi-VN" sz="2800" u="none" dirty="0">
              <a:latin typeface="Times New Roman" pitchFamily="18" charset="0"/>
            </a:endParaRPr>
          </a:p>
        </p:txBody>
      </p:sp>
      <p:sp>
        <p:nvSpPr>
          <p:cNvPr id="139275" name="Text Box 11"/>
          <p:cNvSpPr txBox="1">
            <a:spLocks noChangeArrowheads="1"/>
          </p:cNvSpPr>
          <p:nvPr/>
        </p:nvSpPr>
        <p:spPr bwMode="auto">
          <a:xfrm>
            <a:off x="2514356" y="2514601"/>
            <a:ext cx="83893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FF0000"/>
                </a:solidFill>
                <a:latin typeface="Times New Roman" pitchFamily="18" charset="0"/>
              </a:rPr>
              <a:t> 180</a:t>
            </a:r>
          </a:p>
        </p:txBody>
      </p:sp>
      <p:sp>
        <p:nvSpPr>
          <p:cNvPr id="139278" name="Text Box 14"/>
          <p:cNvSpPr txBox="1">
            <a:spLocks noChangeArrowheads="1"/>
          </p:cNvSpPr>
          <p:nvPr/>
        </p:nvSpPr>
        <p:spPr bwMode="auto">
          <a:xfrm>
            <a:off x="2438645" y="3162301"/>
            <a:ext cx="144706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FF0000"/>
                </a:solidFill>
                <a:latin typeface="Times New Roman" pitchFamily="18" charset="0"/>
              </a:rPr>
              <a:t>20000</a:t>
            </a:r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7060469" y="2392100"/>
            <a:ext cx="686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 dirty="0">
                <a:solidFill>
                  <a:srgbClr val="FF0000"/>
                </a:solidFill>
                <a:latin typeface="Times New Roman" pitchFamily="18" charset="0"/>
              </a:rPr>
              <a:t>43</a:t>
            </a:r>
          </a:p>
        </p:txBody>
      </p:sp>
      <p:sp>
        <p:nvSpPr>
          <p:cNvPr id="139280" name="Text Box 16"/>
          <p:cNvSpPr txBox="1">
            <a:spLocks noChangeArrowheads="1"/>
          </p:cNvSpPr>
          <p:nvPr/>
        </p:nvSpPr>
        <p:spPr bwMode="auto">
          <a:xfrm>
            <a:off x="7149246" y="2902745"/>
            <a:ext cx="60935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 dirty="0">
                <a:solidFill>
                  <a:srgbClr val="FF0000"/>
                </a:solidFill>
                <a:latin typeface="Times New Roman" pitchFamily="18" charset="0"/>
              </a:rPr>
              <a:t>25</a:t>
            </a:r>
          </a:p>
        </p:txBody>
      </p:sp>
      <p:sp>
        <p:nvSpPr>
          <p:cNvPr id="139281" name="Text Box 17"/>
          <p:cNvSpPr txBox="1">
            <a:spLocks noChangeArrowheads="1"/>
          </p:cNvSpPr>
          <p:nvPr/>
        </p:nvSpPr>
        <p:spPr bwMode="auto">
          <a:xfrm>
            <a:off x="7301035" y="3550444"/>
            <a:ext cx="83893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 dirty="0">
                <a:solidFill>
                  <a:srgbClr val="FF0000"/>
                </a:solidFill>
                <a:latin typeface="Times New Roman" pitchFamily="18" charset="0"/>
              </a:rPr>
              <a:t>16</a:t>
            </a:r>
          </a:p>
        </p:txBody>
      </p:sp>
      <p:sp>
        <p:nvSpPr>
          <p:cNvPr id="139282" name="Text Box 18"/>
          <p:cNvSpPr txBox="1">
            <a:spLocks noChangeArrowheads="1"/>
          </p:cNvSpPr>
          <p:nvPr/>
        </p:nvSpPr>
        <p:spPr bwMode="auto">
          <a:xfrm>
            <a:off x="7772645" y="426720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FF0000"/>
                </a:solidFill>
                <a:latin typeface="Times New Roman" pitchFamily="18" charset="0"/>
              </a:rPr>
              <a:t>8 </a:t>
            </a:r>
            <a:endParaRPr lang="en-US" altLang="vi-VN" sz="2800" u="none">
              <a:latin typeface="Times New Roman" pitchFamily="18" charset="0"/>
            </a:endParaRPr>
          </a:p>
        </p:txBody>
      </p:sp>
      <p:sp>
        <p:nvSpPr>
          <p:cNvPr id="139283" name="Text Box 19"/>
          <p:cNvSpPr txBox="1">
            <a:spLocks noChangeArrowheads="1"/>
          </p:cNvSpPr>
          <p:nvPr/>
        </p:nvSpPr>
        <p:spPr bwMode="auto">
          <a:xfrm>
            <a:off x="2438645" y="3810001"/>
            <a:ext cx="1599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FF0000"/>
                </a:solidFill>
                <a:latin typeface="Times New Roman" pitchFamily="18" charset="0"/>
              </a:rPr>
              <a:t>35000</a:t>
            </a:r>
          </a:p>
        </p:txBody>
      </p:sp>
      <p:sp>
        <p:nvSpPr>
          <p:cNvPr id="139284" name="Text Box 20"/>
          <p:cNvSpPr txBox="1">
            <a:spLocks noChangeArrowheads="1"/>
          </p:cNvSpPr>
          <p:nvPr/>
        </p:nvSpPr>
        <p:spPr bwMode="auto">
          <a:xfrm>
            <a:off x="3200645" y="4433888"/>
            <a:ext cx="1143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FF0000"/>
                </a:solidFill>
                <a:latin typeface="Times New Roman" pitchFamily="18" charset="0"/>
              </a:rPr>
              <a:t>2326</a:t>
            </a:r>
          </a:p>
        </p:txBody>
      </p:sp>
      <p:sp>
        <p:nvSpPr>
          <p:cNvPr id="139285" name="Text Box 21"/>
          <p:cNvSpPr txBox="1">
            <a:spLocks noChangeArrowheads="1"/>
          </p:cNvSpPr>
          <p:nvPr/>
        </p:nvSpPr>
        <p:spPr bwMode="auto">
          <a:xfrm>
            <a:off x="2742712" y="5105401"/>
            <a:ext cx="137257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FF0000"/>
                </a:solidFill>
                <a:latin typeface="Times New Roman" pitchFamily="18" charset="0"/>
              </a:rPr>
              <a:t>6003</a:t>
            </a:r>
          </a:p>
        </p:txBody>
      </p:sp>
      <p:sp>
        <p:nvSpPr>
          <p:cNvPr id="139286" name="Text Box 22"/>
          <p:cNvSpPr txBox="1">
            <a:spLocks noChangeArrowheads="1"/>
          </p:cNvSpPr>
          <p:nvPr/>
        </p:nvSpPr>
        <p:spPr bwMode="auto">
          <a:xfrm>
            <a:off x="7874000" y="4853791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800" u="none" dirty="0">
                <a:solidFill>
                  <a:srgbClr val="FF0000"/>
                </a:solidFill>
                <a:latin typeface="Times New Roman" pitchFamily="18" charset="0"/>
              </a:rPr>
              <a:t>50</a:t>
            </a:r>
            <a:endParaRPr lang="en-US" altLang="vi-VN" sz="2800" u="none" dirty="0">
              <a:latin typeface="Times New Roman" pitchFamily="18" charset="0"/>
            </a:endParaRPr>
          </a:p>
        </p:txBody>
      </p:sp>
      <p:sp>
        <p:nvSpPr>
          <p:cNvPr id="139287" name="Text Box 23"/>
          <p:cNvSpPr txBox="1">
            <a:spLocks noChangeArrowheads="1"/>
          </p:cNvSpPr>
          <p:nvPr/>
        </p:nvSpPr>
        <p:spPr bwMode="auto">
          <a:xfrm>
            <a:off x="7010645" y="4230140"/>
            <a:ext cx="30406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 dirty="0">
                <a:solidFill>
                  <a:srgbClr val="FF0000"/>
                </a:solidFill>
                <a:latin typeface="Times New Roman" pitchFamily="18" charset="0"/>
              </a:rPr>
              <a:t>4</a:t>
            </a:r>
            <a:r>
              <a:rPr lang="en-US" altLang="vi-VN" sz="2800" u="none" dirty="0">
                <a:latin typeface="Times New Roman" pitchFamily="18" charset="0"/>
              </a:rPr>
              <a:t> </a:t>
            </a:r>
          </a:p>
        </p:txBody>
      </p:sp>
      <p:sp>
        <p:nvSpPr>
          <p:cNvPr id="139288" name="Text Box 24"/>
          <p:cNvSpPr txBox="1">
            <a:spLocks noChangeArrowheads="1"/>
          </p:cNvSpPr>
          <p:nvPr/>
        </p:nvSpPr>
        <p:spPr bwMode="auto">
          <a:xfrm>
            <a:off x="7124212" y="4922043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 dirty="0">
                <a:solidFill>
                  <a:srgbClr val="FF0000"/>
                </a:solidFill>
                <a:latin typeface="Times New Roman" pitchFamily="18" charset="0"/>
              </a:rPr>
              <a:t>9</a:t>
            </a:r>
            <a:endParaRPr lang="en-US" altLang="vi-VN" sz="2800" u="none" dirty="0">
              <a:latin typeface="Times New Roman" pitchFamily="18" charset="0"/>
            </a:endParaRPr>
          </a:p>
        </p:txBody>
      </p:sp>
      <p:pic>
        <p:nvPicPr>
          <p:cNvPr id="7184" name="Picture 39" descr="th_9462029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712" y="0"/>
            <a:ext cx="1599712" cy="144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39" descr="th_9462029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645" y="0"/>
            <a:ext cx="1598490" cy="144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123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39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9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9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/>
      <p:bldP spid="139275" grpId="0"/>
      <p:bldP spid="139278" grpId="0"/>
      <p:bldP spid="139279" grpId="0"/>
      <p:bldP spid="139280" grpId="0"/>
      <p:bldP spid="139281" grpId="0"/>
      <p:bldP spid="139282" grpId="0"/>
      <p:bldP spid="139283" grpId="0"/>
      <p:bldP spid="139284" grpId="0"/>
      <p:bldP spid="139285" grpId="0"/>
      <p:bldP spid="139286" grpId="0"/>
      <p:bldP spid="139287" grpId="0"/>
      <p:bldP spid="1392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6"/>
          <p:cNvSpPr txBox="1">
            <a:spLocks noChangeArrowheads="1"/>
          </p:cNvSpPr>
          <p:nvPr/>
        </p:nvSpPr>
        <p:spPr bwMode="auto">
          <a:xfrm>
            <a:off x="837712" y="1905001"/>
            <a:ext cx="312493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altLang="vi-VN" sz="2800" u="none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:  &gt; ; &lt; ; =   ?</a:t>
            </a:r>
          </a:p>
        </p:txBody>
      </p:sp>
      <p:sp>
        <p:nvSpPr>
          <p:cNvPr id="158727" name="Text Box 7"/>
          <p:cNvSpPr txBox="1">
            <a:spLocks noChangeArrowheads="1"/>
          </p:cNvSpPr>
          <p:nvPr/>
        </p:nvSpPr>
        <p:spPr bwMode="auto">
          <a:xfrm>
            <a:off x="990356" y="2743201"/>
            <a:ext cx="7391644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2kg 50g  … 2500g          ;   6090kg … 6tấn 8kg</a:t>
            </a:r>
          </a:p>
          <a:p>
            <a:pPr>
              <a:spcBef>
                <a:spcPct val="50000"/>
              </a:spcBef>
            </a:pPr>
            <a:endParaRPr lang="en-US" altLang="vi-VN" sz="2800" u="none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2800" u="none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13kg 85g … 13kg805g   ;         tấn    … 250kg</a:t>
            </a:r>
          </a:p>
          <a:p>
            <a:pPr>
              <a:spcBef>
                <a:spcPct val="50000"/>
              </a:spcBef>
            </a:pPr>
            <a:endParaRPr lang="en-US" altLang="vi-VN" sz="2800" u="none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2800" u="none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8728" name="Object 8"/>
          <p:cNvGraphicFramePr>
            <a:graphicFrameLocks noGrp="1" noChangeAspect="1"/>
          </p:cNvGraphicFramePr>
          <p:nvPr>
            <p:ph/>
          </p:nvPr>
        </p:nvGraphicFramePr>
        <p:xfrm>
          <a:off x="4953000" y="4495800"/>
          <a:ext cx="53364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495800"/>
                        <a:ext cx="53364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0" name="Text Box 10"/>
          <p:cNvSpPr txBox="1">
            <a:spLocks noChangeArrowheads="1"/>
          </p:cNvSpPr>
          <p:nvPr/>
        </p:nvSpPr>
        <p:spPr bwMode="auto">
          <a:xfrm>
            <a:off x="6171712" y="2743201"/>
            <a:ext cx="3866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vi-VN" sz="2800" u="none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alt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731" name="Text Box 11"/>
          <p:cNvSpPr txBox="1">
            <a:spLocks noChangeArrowheads="1"/>
          </p:cNvSpPr>
          <p:nvPr/>
        </p:nvSpPr>
        <p:spPr bwMode="auto">
          <a:xfrm>
            <a:off x="2438645" y="4648201"/>
            <a:ext cx="3866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vi-VN" sz="2800" u="none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alt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732" name="Text Box 12"/>
          <p:cNvSpPr txBox="1">
            <a:spLocks noChangeArrowheads="1"/>
          </p:cNvSpPr>
          <p:nvPr/>
        </p:nvSpPr>
        <p:spPr bwMode="auto">
          <a:xfrm>
            <a:off x="2342173" y="2720976"/>
            <a:ext cx="3866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vi-VN" sz="2800" u="none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alt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733" name="Text Box 13"/>
          <p:cNvSpPr txBox="1">
            <a:spLocks noChangeArrowheads="1"/>
          </p:cNvSpPr>
          <p:nvPr/>
        </p:nvSpPr>
        <p:spPr bwMode="auto">
          <a:xfrm>
            <a:off x="6171712" y="4648201"/>
            <a:ext cx="3866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vi-VN" sz="2800" u="none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alt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735" name="Text Box 15"/>
          <p:cNvSpPr txBox="1">
            <a:spLocks noChangeArrowheads="1"/>
          </p:cNvSpPr>
          <p:nvPr/>
        </p:nvSpPr>
        <p:spPr bwMode="auto">
          <a:xfrm>
            <a:off x="1143001" y="3276601"/>
            <a:ext cx="1448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2050g</a:t>
            </a:r>
          </a:p>
        </p:txBody>
      </p:sp>
      <p:sp>
        <p:nvSpPr>
          <p:cNvPr id="158736" name="Text Box 16"/>
          <p:cNvSpPr txBox="1">
            <a:spLocks noChangeArrowheads="1"/>
          </p:cNvSpPr>
          <p:nvPr/>
        </p:nvSpPr>
        <p:spPr bwMode="auto">
          <a:xfrm>
            <a:off x="6552711" y="3214688"/>
            <a:ext cx="167664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6008kg</a:t>
            </a:r>
          </a:p>
        </p:txBody>
      </p:sp>
      <p:sp>
        <p:nvSpPr>
          <p:cNvPr id="158737" name="Text Box 17"/>
          <p:cNvSpPr txBox="1">
            <a:spLocks noChangeArrowheads="1"/>
          </p:cNvSpPr>
          <p:nvPr/>
        </p:nvSpPr>
        <p:spPr bwMode="auto">
          <a:xfrm>
            <a:off x="4953001" y="5410201"/>
            <a:ext cx="1448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250kg</a:t>
            </a:r>
          </a:p>
        </p:txBody>
      </p:sp>
      <p:sp>
        <p:nvSpPr>
          <p:cNvPr id="158738" name="Text Box 18"/>
          <p:cNvSpPr txBox="1">
            <a:spLocks noChangeArrowheads="1"/>
          </p:cNvSpPr>
          <p:nvPr/>
        </p:nvSpPr>
        <p:spPr bwMode="auto">
          <a:xfrm>
            <a:off x="2972288" y="5348288"/>
            <a:ext cx="152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13805g</a:t>
            </a:r>
          </a:p>
        </p:txBody>
      </p:sp>
      <p:sp>
        <p:nvSpPr>
          <p:cNvPr id="158739" name="Text Box 19"/>
          <p:cNvSpPr txBox="1">
            <a:spLocks noChangeArrowheads="1"/>
          </p:cNvSpPr>
          <p:nvPr/>
        </p:nvSpPr>
        <p:spPr bwMode="auto">
          <a:xfrm>
            <a:off x="1143000" y="5334001"/>
            <a:ext cx="1599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13085g</a:t>
            </a:r>
          </a:p>
        </p:txBody>
      </p:sp>
      <p:pic>
        <p:nvPicPr>
          <p:cNvPr id="8206" name="Picture 39" descr="th_9462029c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712" y="0"/>
            <a:ext cx="1599712" cy="144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45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5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158727" grpId="0"/>
      <p:bldP spid="158730" grpId="0"/>
      <p:bldP spid="158731" grpId="0"/>
      <p:bldP spid="158732" grpId="0"/>
      <p:bldP spid="158733" grpId="0"/>
      <p:bldP spid="158735" grpId="0"/>
      <p:bldP spid="158736" grpId="0"/>
      <p:bldP spid="158738" grpId="0"/>
      <p:bldP spid="1587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381000" y="304801"/>
            <a:ext cx="853464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3600" u="none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altLang="vi-VN" sz="3600">
                <a:solidFill>
                  <a:srgbClr val="0000FF"/>
                </a:solidFill>
                <a:latin typeface="Times New Roman" pitchFamily="18" charset="0"/>
              </a:rPr>
              <a:t>Bài 4</a:t>
            </a:r>
            <a:r>
              <a:rPr lang="en-US" altLang="vi-VN" sz="3600" u="none">
                <a:solidFill>
                  <a:srgbClr val="0000FF"/>
                </a:solidFill>
                <a:latin typeface="Times New Roman" pitchFamily="18" charset="0"/>
              </a:rPr>
              <a:t>: Một cửa hàng trong ba ngày bán được 1 tấn đường. Ngày đầu bán được 300 kg. Ngày thứ hai bán được gấp 2 lần ngày đầu. Hỏi ngày thứ ba cửa hàng bán được bao nhiêu ki-lô-gam đường?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V="1">
            <a:off x="456712" y="4648200"/>
            <a:ext cx="6096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3885712" y="45720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5790712" y="45720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6552712" y="45720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2133356" y="45720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456712" y="45720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AutoShape 12"/>
          <p:cNvSpPr>
            <a:spLocks/>
          </p:cNvSpPr>
          <p:nvPr/>
        </p:nvSpPr>
        <p:spPr bwMode="auto">
          <a:xfrm rot="5400000">
            <a:off x="1142756" y="4038356"/>
            <a:ext cx="266700" cy="1638788"/>
          </a:xfrm>
          <a:prstGeom prst="rightBrace">
            <a:avLst>
              <a:gd name="adj1" fmla="val 5122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5133" name="AutoShape 13"/>
          <p:cNvSpPr>
            <a:spLocks/>
          </p:cNvSpPr>
          <p:nvPr/>
        </p:nvSpPr>
        <p:spPr bwMode="auto">
          <a:xfrm rot="5400000">
            <a:off x="3771778" y="3085978"/>
            <a:ext cx="304800" cy="3581644"/>
          </a:xfrm>
          <a:prstGeom prst="rightBrace">
            <a:avLst>
              <a:gd name="adj1" fmla="val 979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5134" name="AutoShape 14"/>
          <p:cNvSpPr>
            <a:spLocks/>
          </p:cNvSpPr>
          <p:nvPr/>
        </p:nvSpPr>
        <p:spPr bwMode="auto">
          <a:xfrm rot="5400000">
            <a:off x="6115050" y="4400062"/>
            <a:ext cx="152400" cy="801077"/>
          </a:xfrm>
          <a:prstGeom prst="rightBrace">
            <a:avLst>
              <a:gd name="adj1" fmla="val 4381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81000" y="3421063"/>
            <a:ext cx="2667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8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5137" name="AutoShape 17"/>
          <p:cNvSpPr>
            <a:spLocks/>
          </p:cNvSpPr>
          <p:nvPr/>
        </p:nvSpPr>
        <p:spPr bwMode="auto">
          <a:xfrm rot="-5400000">
            <a:off x="3333262" y="1238250"/>
            <a:ext cx="342900" cy="6096000"/>
          </a:xfrm>
          <a:prstGeom prst="rightBrace">
            <a:avLst>
              <a:gd name="adj1" fmla="val 1481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972289" y="3581401"/>
            <a:ext cx="319942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u="none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 tấn = 1 000 kg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33645" y="5105401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300 kg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2972288" y="5715001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Ngày thứ hai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5486645" y="5638801"/>
            <a:ext cx="23617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28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Ngày thứ ba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048000" y="5097463"/>
            <a:ext cx="1905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kg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790712" y="5029201"/>
            <a:ext cx="99157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kg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1" y="5715001"/>
            <a:ext cx="2591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Ngày thứ nhất</a:t>
            </a:r>
          </a:p>
        </p:txBody>
      </p:sp>
    </p:spTree>
    <p:extLst>
      <p:ext uri="{BB962C8B-B14F-4D97-AF65-F5344CB8AC3E}">
        <p14:creationId xmlns:p14="http://schemas.microsoft.com/office/powerpoint/2010/main" val="235095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3" grpId="0"/>
      <p:bldP spid="5124" grpId="0" animBg="1"/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7" grpId="0" animBg="1"/>
      <p:bldP spid="5138" grpId="0"/>
      <p:bldP spid="5139" grpId="0"/>
      <p:bldP spid="5140" grpId="0"/>
      <p:bldP spid="5141" grpId="0"/>
      <p:bldP spid="5142" grpId="0"/>
      <p:bldP spid="5143" grpId="0"/>
      <p:bldP spid="51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-152400" y="1066800"/>
            <a:ext cx="9144000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45000"/>
              </a:spcBef>
            </a:pPr>
            <a:r>
              <a:rPr lang="en-US" altLang="vi-VN" sz="2800" dirty="0" err="1">
                <a:solidFill>
                  <a:srgbClr val="008000"/>
                </a:solidFill>
                <a:latin typeface="Times New Roman" pitchFamily="18" charset="0"/>
              </a:rPr>
              <a:t>Bài</a:t>
            </a:r>
            <a:r>
              <a:rPr lang="en-US" altLang="vi-VN" sz="2800" dirty="0">
                <a:solidFill>
                  <a:srgbClr val="008000"/>
                </a:solidFill>
                <a:latin typeface="Times New Roman" pitchFamily="18" charset="0"/>
              </a:rPr>
              <a:t> </a:t>
            </a:r>
            <a:r>
              <a:rPr lang="en-US" altLang="vi-VN" sz="2800" dirty="0" err="1">
                <a:solidFill>
                  <a:srgbClr val="008000"/>
                </a:solidFill>
                <a:latin typeface="Times New Roman" pitchFamily="18" charset="0"/>
              </a:rPr>
              <a:t>giải</a:t>
            </a:r>
            <a:r>
              <a:rPr lang="en-US" altLang="vi-VN" sz="2800" dirty="0">
                <a:solidFill>
                  <a:srgbClr val="008000"/>
                </a:solidFill>
                <a:latin typeface="Times New Roman" pitchFamily="18" charset="0"/>
              </a:rPr>
              <a:t>:</a:t>
            </a:r>
          </a:p>
          <a:p>
            <a:pPr algn="ctr" eaLnBrk="1" hangingPunct="1">
              <a:spcBef>
                <a:spcPct val="45000"/>
              </a:spcBef>
            </a:pP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ki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-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lô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-gam 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đường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ngày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thứ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hai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cửa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hàng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bán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được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:                               </a:t>
            </a:r>
          </a:p>
          <a:p>
            <a:pPr algn="ctr" eaLnBrk="1" hangingPunct="1">
              <a:spcBef>
                <a:spcPct val="45000"/>
              </a:spcBef>
            </a:pP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	300 x 2 = 600 (kg)                                                                                      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ki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-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lô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-gam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đường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hai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ngày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đầu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cửa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hàng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bán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được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:                        </a:t>
            </a:r>
          </a:p>
          <a:p>
            <a:pPr algn="ctr" eaLnBrk="1" hangingPunct="1">
              <a:spcBef>
                <a:spcPct val="45000"/>
              </a:spcBef>
            </a:pP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		600 + 300 = 900 (kg)                                                                                 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ki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-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lô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-gam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đường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ngày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thứ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ba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cửa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hàng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bán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2800" u="none" dirty="0" err="1">
                <a:solidFill>
                  <a:srgbClr val="0000CC"/>
                </a:solidFill>
                <a:latin typeface="Times New Roman" pitchFamily="18" charset="0"/>
              </a:rPr>
              <a:t>được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:                                  1000 – 900 = 100 (kg)</a:t>
            </a:r>
            <a:r>
              <a:rPr lang="en-US" altLang="vi-VN" sz="2800" u="none" dirty="0">
                <a:latin typeface="Times New Roman" pitchFamily="18" charset="0"/>
              </a:rPr>
              <a:t>                                                                                                                                   						</a:t>
            </a:r>
            <a:r>
              <a:rPr lang="en-US" altLang="vi-VN" sz="2800" dirty="0" err="1">
                <a:solidFill>
                  <a:srgbClr val="008000"/>
                </a:solidFill>
                <a:latin typeface="Times New Roman" pitchFamily="18" charset="0"/>
              </a:rPr>
              <a:t>Đáp</a:t>
            </a:r>
            <a:r>
              <a:rPr lang="en-US" altLang="vi-VN" sz="2800" dirty="0">
                <a:solidFill>
                  <a:srgbClr val="008000"/>
                </a:solidFill>
                <a:latin typeface="Times New Roman" pitchFamily="18" charset="0"/>
              </a:rPr>
              <a:t> </a:t>
            </a:r>
            <a:r>
              <a:rPr lang="en-US" altLang="vi-VN" sz="2800" dirty="0" err="1">
                <a:solidFill>
                  <a:srgbClr val="008000"/>
                </a:solidFill>
                <a:latin typeface="Times New Roman" pitchFamily="18" charset="0"/>
              </a:rPr>
              <a:t>số</a:t>
            </a:r>
            <a:r>
              <a:rPr lang="en-US" altLang="vi-VN" sz="2800" dirty="0">
                <a:solidFill>
                  <a:srgbClr val="008000"/>
                </a:solidFill>
                <a:latin typeface="Times New Roman" pitchFamily="18" charset="0"/>
              </a:rPr>
              <a:t>:</a:t>
            </a:r>
            <a:r>
              <a:rPr lang="en-US" altLang="vi-VN" sz="2800" u="none" dirty="0">
                <a:latin typeface="Times New Roman" pitchFamily="18" charset="0"/>
              </a:rPr>
              <a:t> </a:t>
            </a:r>
            <a:r>
              <a:rPr lang="en-US" altLang="vi-VN" sz="2800" u="none" dirty="0">
                <a:solidFill>
                  <a:srgbClr val="0000CC"/>
                </a:solidFill>
                <a:latin typeface="Times New Roman" pitchFamily="18" charset="0"/>
              </a:rPr>
              <a:t>100 kg</a:t>
            </a:r>
          </a:p>
        </p:txBody>
      </p:sp>
    </p:spTree>
    <p:extLst>
      <p:ext uri="{BB962C8B-B14F-4D97-AF65-F5344CB8AC3E}">
        <p14:creationId xmlns:p14="http://schemas.microsoft.com/office/powerpoint/2010/main" val="351923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353</Words>
  <Application>Microsoft Office PowerPoint</Application>
  <PresentationFormat>On-screen Show (4:3)</PresentationFormat>
  <Paragraphs>92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Khanh Ngoc</dc:creator>
  <cp:lastModifiedBy>VHL</cp:lastModifiedBy>
  <cp:revision>3</cp:revision>
  <dcterms:created xsi:type="dcterms:W3CDTF">2021-07-17T09:30:48Z</dcterms:created>
  <dcterms:modified xsi:type="dcterms:W3CDTF">2022-10-04T09:19:10Z</dcterms:modified>
</cp:coreProperties>
</file>